
<file path=[Content_Types].xml><?xml version="1.0" encoding="utf-8"?>
<Types xmlns="http://schemas.openxmlformats.org/package/2006/content-types">
  <Default Extension="png" ContentType="image/png"/>
  <Default Extension="jpeg" ContentType="image/jpeg"/>
  <Default Extension="mov" ContentType="video/quicktime"/>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29"/>
  </p:notesMasterIdLst>
  <p:sldIdLst>
    <p:sldId id="566" r:id="rId2"/>
    <p:sldId id="596" r:id="rId3"/>
    <p:sldId id="612" r:id="rId4"/>
    <p:sldId id="614" r:id="rId5"/>
    <p:sldId id="595" r:id="rId6"/>
    <p:sldId id="571" r:id="rId7"/>
    <p:sldId id="569" r:id="rId8"/>
    <p:sldId id="613" r:id="rId9"/>
    <p:sldId id="599" r:id="rId10"/>
    <p:sldId id="600" r:id="rId11"/>
    <p:sldId id="601" r:id="rId12"/>
    <p:sldId id="602" r:id="rId13"/>
    <p:sldId id="603" r:id="rId14"/>
    <p:sldId id="605" r:id="rId15"/>
    <p:sldId id="606" r:id="rId16"/>
    <p:sldId id="576" r:id="rId17"/>
    <p:sldId id="577" r:id="rId18"/>
    <p:sldId id="578" r:id="rId19"/>
    <p:sldId id="579" r:id="rId20"/>
    <p:sldId id="580" r:id="rId21"/>
    <p:sldId id="582" r:id="rId22"/>
    <p:sldId id="607" r:id="rId23"/>
    <p:sldId id="609" r:id="rId24"/>
    <p:sldId id="583" r:id="rId25"/>
    <p:sldId id="610" r:id="rId26"/>
    <p:sldId id="611" r:id="rId27"/>
    <p:sldId id="55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7" autoAdjust="0"/>
    <p:restoredTop sz="58128" autoAdjust="0"/>
  </p:normalViewPr>
  <p:slideViewPr>
    <p:cSldViewPr>
      <p:cViewPr varScale="1">
        <p:scale>
          <a:sx n="51" d="100"/>
          <a:sy n="51" d="100"/>
        </p:scale>
        <p:origin x="1848" y="3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B86FE-1230-422F-A9D9-32E4E74C50CE}" type="datetimeFigureOut">
              <a:rPr lang="en-US" smtClean="0"/>
              <a:t>8/16/2017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3A40FC-551C-40A9-9BFC-143089139DEF}" type="slidenum">
              <a:rPr lang="en-US" smtClean="0"/>
              <a:t>‹#›</a:t>
            </a:fld>
            <a:endParaRPr lang="en-US"/>
          </a:p>
        </p:txBody>
      </p:sp>
    </p:spTree>
    <p:extLst>
      <p:ext uri="{BB962C8B-B14F-4D97-AF65-F5344CB8AC3E}">
        <p14:creationId xmlns:p14="http://schemas.microsoft.com/office/powerpoint/2010/main" val="3827450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Good morning everyone, this is </a:t>
            </a:r>
            <a:r>
              <a:rPr lang="en-US" dirty="0" err="1" smtClean="0"/>
              <a:t>Chengxi</a:t>
            </a:r>
            <a:r>
              <a:rPr lang="en-US" dirty="0" smtClean="0"/>
              <a:t> Zang from Tsinghua Univ. </a:t>
            </a:r>
            <a:r>
              <a:rPr lang="en-US" baseline="0" dirty="0" smtClean="0"/>
              <a:t> My presentation is about the dynamics of how you add friends.  The title is …. This is a joint work with Peng Cui and </a:t>
            </a:r>
            <a:r>
              <a:rPr lang="en-US" baseline="0" dirty="0" err="1" smtClean="0"/>
              <a:t>Wenwu</a:t>
            </a:r>
            <a:r>
              <a:rPr lang="en-US" baseline="0" dirty="0" smtClean="0"/>
              <a:t> Zhu from Tsinghua U, Christos </a:t>
            </a:r>
            <a:r>
              <a:rPr lang="en-US" baseline="0" dirty="0" err="1" smtClean="0"/>
              <a:t>Faloutsos</a:t>
            </a:r>
            <a:r>
              <a:rPr lang="en-US" baseline="0" dirty="0" smtClean="0"/>
              <a:t> from CMU.</a:t>
            </a:r>
          </a:p>
        </p:txBody>
      </p:sp>
      <p:sp>
        <p:nvSpPr>
          <p:cNvPr id="4" name="Slide Number Placeholder 3"/>
          <p:cNvSpPr>
            <a:spLocks noGrp="1"/>
          </p:cNvSpPr>
          <p:nvPr>
            <p:ph type="sldNum" sz="quarter" idx="10"/>
          </p:nvPr>
        </p:nvSpPr>
        <p:spPr/>
        <p:txBody>
          <a:bodyPr/>
          <a:lstStyle/>
          <a:p>
            <a:fld id="{093A40FC-551C-40A9-9BFC-143089139DEF}" type="slidenum">
              <a:rPr lang="en-US" smtClean="0"/>
              <a:t>1</a:t>
            </a:fld>
            <a:endParaRPr lang="en-US"/>
          </a:p>
        </p:txBody>
      </p:sp>
    </p:spTree>
    <p:extLst>
      <p:ext uri="{BB962C8B-B14F-4D97-AF65-F5344CB8AC3E}">
        <p14:creationId xmlns:p14="http://schemas.microsoft.com/office/powerpoint/2010/main" val="3580160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 The second mechanism is a kind of short-term memory, we name it multiscale-memory-effect.</a:t>
            </a:r>
            <a:r>
              <a:rPr lang="en-US" altLang="zh-CN" sz="1200" b="0" i="0" kern="1200" baseline="0" dirty="0" smtClean="0">
                <a:solidFill>
                  <a:schemeClr val="tx1"/>
                </a:solidFill>
                <a:effectLst/>
                <a:latin typeface="+mn-lt"/>
                <a:ea typeface="+mn-ea"/>
                <a:cs typeface="+mn-cs"/>
              </a:rPr>
              <a:t> The intuition is : the </a:t>
            </a:r>
            <a:r>
              <a:rPr lang="en-US" altLang="zh-CN" sz="1200" b="0" i="0" kern="1200" dirty="0" smtClean="0">
                <a:solidFill>
                  <a:schemeClr val="tx1"/>
                </a:solidFill>
                <a:effectLst/>
                <a:latin typeface="+mn-lt"/>
                <a:ea typeface="+mn-ea"/>
                <a:cs typeface="+mn-cs"/>
              </a:rPr>
              <a:t>memory fades due to the mere passage of time since last event.  But how does the memory decay? We model</a:t>
            </a:r>
            <a:r>
              <a:rPr lang="en-US" altLang="zh-CN" sz="1200" b="0" i="0" kern="1200" baseline="0" dirty="0" smtClean="0">
                <a:solidFill>
                  <a:schemeClr val="tx1"/>
                </a:solidFill>
                <a:effectLst/>
                <a:latin typeface="+mn-lt"/>
                <a:ea typeface="+mn-ea"/>
                <a:cs typeface="+mn-cs"/>
              </a:rPr>
              <a:t> the multiscale-memory-effect by the </a:t>
            </a:r>
            <a:r>
              <a:rPr lang="en-US" altLang="zh-CN" baseline="0" dirty="0" smtClean="0"/>
              <a:t>inter-event-time distribution P(tau).  An illustration below shows the definition of inter-event-time.  The axis represents the event time sequence and the tau represent the time between consecutive two events. The right figure showcases one empirical IET distribution ,  We find flat short-scale, fat-tailed middle-scale, and the exponential-like long-scale. </a:t>
            </a:r>
            <a:r>
              <a:rPr lang="en-US" altLang="zh-CN" sz="1200" b="0" i="0" kern="1200" dirty="0" smtClean="0">
                <a:solidFill>
                  <a:schemeClr val="tx1"/>
                </a:solidFill>
                <a:effectLst/>
                <a:latin typeface="+mn-lt"/>
                <a:ea typeface="+mn-ea"/>
                <a:cs typeface="+mn-cs"/>
              </a:rPr>
              <a:t>When we </a:t>
            </a:r>
            <a:r>
              <a:rPr lang="en-US" altLang="zh-CN" sz="1200" b="0" i="0" kern="1200" dirty="0" err="1" smtClean="0">
                <a:solidFill>
                  <a:schemeClr val="tx1"/>
                </a:solidFill>
                <a:effectLst/>
                <a:latin typeface="+mn-lt"/>
                <a:ea typeface="+mn-ea"/>
                <a:cs typeface="+mn-cs"/>
              </a:rPr>
              <a:t>i.i.d</a:t>
            </a:r>
            <a:r>
              <a:rPr lang="en-US" altLang="zh-CN" sz="1200" b="0" i="0" kern="1200" dirty="0" smtClean="0">
                <a:solidFill>
                  <a:schemeClr val="tx1"/>
                </a:solidFill>
                <a:effectLst/>
                <a:latin typeface="+mn-lt"/>
                <a:ea typeface="+mn-ea"/>
                <a:cs typeface="+mn-cs"/>
              </a:rPr>
              <a:t>. sample IETs from a multiscale distribution, a sequence of small value IETs occur in </a:t>
            </a:r>
            <a:r>
              <a:rPr lang="en-US" altLang="zh-CN" sz="1200" b="0" i="0" kern="1200" dirty="0" err="1" smtClean="0">
                <a:solidFill>
                  <a:schemeClr val="tx1"/>
                </a:solidFill>
                <a:effectLst/>
                <a:latin typeface="+mn-lt"/>
                <a:ea typeface="+mn-ea"/>
                <a:cs typeface="+mn-cs"/>
              </a:rPr>
              <a:t>shortscale</a:t>
            </a:r>
            <a:r>
              <a:rPr lang="en-US" altLang="zh-CN" sz="1200" b="0" i="0" kern="1200" dirty="0" smtClean="0">
                <a:solidFill>
                  <a:schemeClr val="tx1"/>
                </a:solidFill>
                <a:effectLst/>
                <a:latin typeface="+mn-lt"/>
                <a:ea typeface="+mn-ea"/>
                <a:cs typeface="+mn-cs"/>
              </a:rPr>
              <a:t>, followed by large value IET in the middle-scale and long-scale, generating intensive activities followed by long vacation,</a:t>
            </a:r>
            <a:br>
              <a:rPr lang="en-US" altLang="zh-CN" sz="1200" b="0" i="0" kern="1200" dirty="0" smtClean="0">
                <a:solidFill>
                  <a:schemeClr val="tx1"/>
                </a:solidFill>
                <a:effectLst/>
                <a:latin typeface="+mn-lt"/>
                <a:ea typeface="+mn-ea"/>
                <a:cs typeface="+mn-cs"/>
              </a:rPr>
            </a:br>
            <a:r>
              <a:rPr lang="en-US" altLang="zh-CN" sz="1200" b="0" i="0" kern="1200" dirty="0" smtClean="0">
                <a:solidFill>
                  <a:schemeClr val="tx1"/>
                </a:solidFill>
                <a:effectLst/>
                <a:latin typeface="+mn-lt"/>
                <a:ea typeface="+mn-ea"/>
                <a:cs typeface="+mn-cs"/>
              </a:rPr>
              <a:t>namely, bursts. </a:t>
            </a:r>
            <a:r>
              <a:rPr lang="en-US" altLang="zh-CN" dirty="0" smtClean="0"/>
              <a:t/>
            </a:r>
            <a:br>
              <a:rPr lang="en-US" altLang="zh-CN" dirty="0" smtClean="0"/>
            </a:br>
            <a:endParaRPr lang="zh-CN" alt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10</a:t>
            </a:fld>
            <a:endParaRPr lang="en-US"/>
          </a:p>
        </p:txBody>
      </p:sp>
    </p:spTree>
    <p:extLst>
      <p:ext uri="{BB962C8B-B14F-4D97-AF65-F5344CB8AC3E}">
        <p14:creationId xmlns:p14="http://schemas.microsoft.com/office/powerpoint/2010/main" val="1779783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smtClean="0">
                <a:solidFill>
                  <a:schemeClr val="tx1"/>
                </a:solidFill>
                <a:effectLst/>
                <a:latin typeface="+mn-lt"/>
                <a:ea typeface="+mn-ea"/>
                <a:cs typeface="+mn-cs"/>
              </a:rPr>
              <a:t>The third mechanism is another kind of short-term memory, we name it correlated-memory-effect.</a:t>
            </a:r>
            <a:r>
              <a:rPr lang="en-US" altLang="zh-CN" sz="1200" b="0" i="0" kern="1200" baseline="0" dirty="0" smtClean="0">
                <a:solidFill>
                  <a:schemeClr val="tx1"/>
                </a:solidFill>
                <a:effectLst/>
                <a:latin typeface="+mn-lt"/>
                <a:ea typeface="+mn-ea"/>
                <a:cs typeface="+mn-cs"/>
              </a:rPr>
              <a:t> The intuition is :  </a:t>
            </a:r>
            <a:r>
              <a:rPr lang="en-US" altLang="zh-CN" sz="1200" dirty="0" smtClean="0"/>
              <a:t>The latest IETs are correlated rather than independent. </a:t>
            </a:r>
            <a:r>
              <a:rPr lang="en-US" altLang="zh-CN" baseline="0" dirty="0" smtClean="0"/>
              <a:t>Mathematically, the joint distribution of two consecutive </a:t>
            </a:r>
            <a:r>
              <a:rPr lang="en-US" altLang="zh-CN" baseline="0" dirty="0" err="1" smtClean="0"/>
              <a:t>interevent</a:t>
            </a:r>
            <a:r>
              <a:rPr lang="en-US" altLang="zh-CN" baseline="0" dirty="0" smtClean="0"/>
              <a:t> times is not equal to the product of marginal distribution. </a:t>
            </a:r>
            <a:r>
              <a:rPr lang="en-US" altLang="zh-CN" sz="1200" b="0" i="0" kern="1200" dirty="0" smtClean="0">
                <a:solidFill>
                  <a:schemeClr val="tx1"/>
                </a:solidFill>
                <a:effectLst/>
                <a:latin typeface="+mn-lt"/>
                <a:ea typeface="+mn-ea"/>
                <a:cs typeface="+mn-cs"/>
              </a:rPr>
              <a:t>If we rearrange an IET sequence as follows: make small value IET together and followed by the large value IETs, and then we also get bursts. Thus, the correlations between IETs can also generate bursts. </a:t>
            </a:r>
            <a:r>
              <a:rPr lang="en-US" altLang="zh-CN" dirty="0" smtClean="0"/>
              <a:t/>
            </a:r>
            <a:br>
              <a:rPr lang="en-US" altLang="zh-CN" dirty="0" smtClean="0"/>
            </a:br>
            <a:endParaRPr lang="zh-CN" alt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11</a:t>
            </a:fld>
            <a:endParaRPr lang="en-US"/>
          </a:p>
        </p:txBody>
      </p:sp>
    </p:spTree>
    <p:extLst>
      <p:ext uri="{BB962C8B-B14F-4D97-AF65-F5344CB8AC3E}">
        <p14:creationId xmlns:p14="http://schemas.microsoft.com/office/powerpoint/2010/main" val="3643116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Based fundamentally on the three memory effects, we propose the Long-Short-Memory-Process </a:t>
            </a:r>
            <a:r>
              <a:rPr lang="en-US" altLang="zh-CN" baseline="0" dirty="0" err="1" smtClean="0"/>
              <a:t>LSmP</a:t>
            </a:r>
            <a:r>
              <a:rPr lang="en-US" altLang="zh-CN" baseline="0" dirty="0" smtClean="0"/>
              <a:t>.  We follow the temporal point process framework by modeling the hazard rate. The hazard rate describes the rate of the occurrence of the event given the history of previous events.  The hazard rate of </a:t>
            </a:r>
            <a:r>
              <a:rPr lang="en-US" altLang="zh-CN" baseline="0" dirty="0" err="1" smtClean="0"/>
              <a:t>LSmP</a:t>
            </a:r>
            <a:r>
              <a:rPr lang="en-US" altLang="zh-CN" baseline="0" dirty="0" smtClean="0"/>
              <a:t> has two parts: namely, long-term memory part and short-term memory part respectively.</a:t>
            </a:r>
            <a:endParaRPr lang="zh-CN" alt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12</a:t>
            </a:fld>
            <a:endParaRPr lang="en-US"/>
          </a:p>
        </p:txBody>
      </p:sp>
    </p:spTree>
    <p:extLst>
      <p:ext uri="{BB962C8B-B14F-4D97-AF65-F5344CB8AC3E}">
        <p14:creationId xmlns:p14="http://schemas.microsoft.com/office/powerpoint/2010/main" val="3849748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Let me elaborate on the</a:t>
            </a:r>
            <a:r>
              <a:rPr lang="en-US" altLang="zh-CN" sz="1200" b="0" i="0" kern="1200" baseline="0" dirty="0" smtClean="0">
                <a:solidFill>
                  <a:schemeClr val="tx1"/>
                </a:solidFill>
                <a:effectLst/>
                <a:latin typeface="+mn-lt"/>
                <a:ea typeface="+mn-ea"/>
                <a:cs typeface="+mn-cs"/>
              </a:rPr>
              <a:t> hazard rate equation. </a:t>
            </a:r>
            <a:r>
              <a:rPr lang="en-US" altLang="zh-CN" sz="1200" b="0" i="0" kern="1200" dirty="0" smtClean="0">
                <a:solidFill>
                  <a:schemeClr val="tx1"/>
                </a:solidFill>
                <a:effectLst/>
                <a:latin typeface="+mn-lt"/>
                <a:ea typeface="+mn-ea"/>
                <a:cs typeface="+mn-cs"/>
              </a:rPr>
              <a:t>The average-effect, in the hazard rate language, namely the present hazard rate is the mean value of its previous hazard rate, generates stochastic power-law dynamics with arbitrary exponents a.</a:t>
            </a:r>
            <a:r>
              <a:rPr lang="en-US" altLang="zh-CN" sz="1200" b="0" i="0" kern="1200" baseline="0" dirty="0" smtClean="0">
                <a:solidFill>
                  <a:schemeClr val="tx1"/>
                </a:solidFill>
                <a:effectLst/>
                <a:latin typeface="+mn-lt"/>
                <a:ea typeface="+mn-ea"/>
                <a:cs typeface="+mn-cs"/>
              </a:rPr>
              <a:t>  When a  &lt; 1,  the process generates decelerating </a:t>
            </a:r>
            <a:r>
              <a:rPr lang="en-US" altLang="zh-CN" sz="1200" b="0" i="0" kern="1200" baseline="0" dirty="0" err="1" smtClean="0">
                <a:solidFill>
                  <a:schemeClr val="tx1"/>
                </a:solidFill>
                <a:effectLst/>
                <a:latin typeface="+mn-lt"/>
                <a:ea typeface="+mn-ea"/>
                <a:cs typeface="+mn-cs"/>
              </a:rPr>
              <a:t>pl</a:t>
            </a:r>
            <a:r>
              <a:rPr lang="en-US" altLang="zh-CN" sz="1200" b="0" i="0" kern="1200" baseline="0" dirty="0" smtClean="0">
                <a:solidFill>
                  <a:schemeClr val="tx1"/>
                </a:solidFill>
                <a:effectLst/>
                <a:latin typeface="+mn-lt"/>
                <a:ea typeface="+mn-ea"/>
                <a:cs typeface="+mn-cs"/>
              </a:rPr>
              <a:t> growth. When a = 1, the process generates a constant growth rate. When a &gt; 1, the accelerating </a:t>
            </a:r>
            <a:r>
              <a:rPr lang="en-US" altLang="zh-CN" sz="1200" b="0" i="0" kern="1200" baseline="0" dirty="0" err="1" smtClean="0">
                <a:solidFill>
                  <a:schemeClr val="tx1"/>
                </a:solidFill>
                <a:effectLst/>
                <a:latin typeface="+mn-lt"/>
                <a:ea typeface="+mn-ea"/>
                <a:cs typeface="+mn-cs"/>
              </a:rPr>
              <a:t>pl</a:t>
            </a:r>
            <a:r>
              <a:rPr lang="en-US" altLang="zh-CN" sz="1200" b="0" i="0" kern="1200" baseline="0" dirty="0" smtClean="0">
                <a:solidFill>
                  <a:schemeClr val="tx1"/>
                </a:solidFill>
                <a:effectLst/>
                <a:latin typeface="+mn-lt"/>
                <a:ea typeface="+mn-ea"/>
                <a:cs typeface="+mn-cs"/>
              </a:rPr>
              <a:t> growth appears, implying a rich-get-richer phenomenon. </a:t>
            </a:r>
            <a:endParaRPr lang="zh-CN" alt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13</a:t>
            </a:fld>
            <a:endParaRPr lang="en-US"/>
          </a:p>
        </p:txBody>
      </p:sp>
    </p:spTree>
    <p:extLst>
      <p:ext uri="{BB962C8B-B14F-4D97-AF65-F5344CB8AC3E}">
        <p14:creationId xmlns:p14="http://schemas.microsoft.com/office/powerpoint/2010/main" val="2269947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smtClean="0">
                    <a:solidFill>
                      <a:schemeClr val="tx1"/>
                    </a:solidFill>
                    <a:effectLst/>
                    <a:latin typeface="+mn-lt"/>
                    <a:ea typeface="+mn-ea"/>
                    <a:cs typeface="+mn-cs"/>
                  </a:rPr>
                  <a:t>The multiscale inter-event distribution  is captured by </a:t>
                </a:r>
                <a:r>
                  <a:rPr lang="en-US" altLang="zh-CN" sz="1200" b="0" i="0" kern="1200" dirty="0" err="1" smtClean="0">
                    <a:solidFill>
                      <a:schemeClr val="tx1"/>
                    </a:solidFill>
                    <a:effectLst/>
                    <a:latin typeface="+mn-lt"/>
                    <a:ea typeface="+mn-ea"/>
                    <a:cs typeface="+mn-cs"/>
                  </a:rPr>
                  <a:t>LSmP</a:t>
                </a:r>
                <a:r>
                  <a:rPr lang="en-US" altLang="zh-CN" sz="1200" b="0" i="0" kern="1200" dirty="0" smtClean="0">
                    <a:solidFill>
                      <a:schemeClr val="tx1"/>
                    </a:solidFill>
                    <a:effectLst/>
                    <a:latin typeface="+mn-lt"/>
                    <a:ea typeface="+mn-ea"/>
                    <a:cs typeface="+mn-cs"/>
                  </a:rPr>
                  <a:t>.</a:t>
                </a:r>
                <a:r>
                  <a:rPr lang="en-US" altLang="zh-CN" sz="1200" b="0" i="0" kern="1200" baseline="0" dirty="0" smtClean="0">
                    <a:solidFill>
                      <a:schemeClr val="tx1"/>
                    </a:solidFill>
                    <a:effectLst/>
                    <a:latin typeface="+mn-lt"/>
                    <a:ea typeface="+mn-ea"/>
                    <a:cs typeface="+mn-cs"/>
                  </a:rPr>
                  <a:t>  Specifically, </a:t>
                </a:r>
                <a14:m>
                  <m:oMath xmlns:m="http://schemas.openxmlformats.org/officeDocument/2006/math">
                    <m:sSub>
                      <m:sSubPr>
                        <m:ctrlPr>
                          <a:rPr lang="en-US" altLang="zh-CN" sz="1200" i="1" smtClean="0">
                            <a:latin typeface="Cambria Math" panose="02040503050406030204" pitchFamily="18" charset="0"/>
                          </a:rPr>
                        </m:ctrlPr>
                      </m:sSubPr>
                      <m:e>
                        <m:r>
                          <a:rPr lang="zh-CN" altLang="en-US" sz="1200" i="1">
                            <a:latin typeface="Cambria Math" panose="02040503050406030204" pitchFamily="18" charset="0"/>
                          </a:rPr>
                          <m:t>𝜆</m:t>
                        </m:r>
                      </m:e>
                      <m:sub>
                        <m:r>
                          <a:rPr lang="en-US" altLang="zh-CN" sz="1200" i="1">
                            <a:latin typeface="Cambria Math" panose="02040503050406030204" pitchFamily="18" charset="0"/>
                          </a:rPr>
                          <m:t>0</m:t>
                        </m:r>
                      </m:sub>
                    </m:sSub>
                    <m:r>
                      <a:rPr lang="en-US" altLang="zh-CN" sz="1200" i="1">
                        <a:latin typeface="Cambria Math" panose="02040503050406030204" pitchFamily="18" charset="0"/>
                      </a:rPr>
                      <m:t>, </m:t>
                    </m:r>
                    <m:sSub>
                      <m:sSubPr>
                        <m:ctrlPr>
                          <a:rPr lang="en-US" altLang="zh-CN" sz="1200" i="1">
                            <a:latin typeface="Cambria Math" panose="02040503050406030204" pitchFamily="18" charset="0"/>
                          </a:rPr>
                        </m:ctrlPr>
                      </m:sSubPr>
                      <m:e>
                        <m:r>
                          <m:rPr>
                            <m:sty m:val="p"/>
                          </m:rPr>
                          <a:rPr lang="el-GR" altLang="zh-CN" sz="1200" i="1">
                            <a:latin typeface="Cambria Math" panose="02040503050406030204" pitchFamily="18" charset="0"/>
                            <a:ea typeface="Cambria Math" panose="02040503050406030204" pitchFamily="18" charset="0"/>
                          </a:rPr>
                          <m:t>Δ</m:t>
                        </m:r>
                      </m:e>
                      <m:sub>
                        <m:r>
                          <a:rPr lang="en-US" altLang="zh-CN" sz="1200" i="1">
                            <a:latin typeface="Cambria Math" panose="02040503050406030204" pitchFamily="18" charset="0"/>
                          </a:rPr>
                          <m:t>0</m:t>
                        </m:r>
                      </m:sub>
                    </m:sSub>
                  </m:oMath>
                </a14:m>
                <a:endParaRPr lang="zh-CN"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baseline="0" dirty="0" smtClean="0">
                    <a:solidFill>
                      <a:schemeClr val="tx1"/>
                    </a:solidFill>
                    <a:effectLst/>
                    <a:latin typeface="+mn-lt"/>
                    <a:ea typeface="+mn-ea"/>
                    <a:cs typeface="+mn-cs"/>
                  </a:rPr>
                  <a:t>control the </a:t>
                </a:r>
                <a:r>
                  <a:rPr lang="en-US" altLang="zh-CN" sz="1200" b="0" i="0" kern="1200" baseline="0" dirty="0" err="1" smtClean="0">
                    <a:solidFill>
                      <a:schemeClr val="tx1"/>
                    </a:solidFill>
                    <a:effectLst/>
                    <a:latin typeface="+mn-lt"/>
                    <a:ea typeface="+mn-ea"/>
                    <a:cs typeface="+mn-cs"/>
                  </a:rPr>
                  <a:t>bursty</a:t>
                </a:r>
                <a:r>
                  <a:rPr lang="en-US" altLang="zh-CN" sz="1200" b="0" i="0" kern="1200" baseline="0" dirty="0" smtClean="0">
                    <a:solidFill>
                      <a:schemeClr val="tx1"/>
                    </a:solidFill>
                    <a:effectLst/>
                    <a:latin typeface="+mn-lt"/>
                    <a:ea typeface="+mn-ea"/>
                    <a:cs typeface="+mn-cs"/>
                  </a:rPr>
                  <a:t> short-scale. The theta control the fat-tailed middle-scale. When theta = 1, the process gives rise to power-law decay. Otherwise, the process generates stretched exponential decay. See the paper for the detailed proof of why different theta generate different decay form. The second mode in the long-scale is captured by the </a:t>
                </a:r>
                <a14:m>
                  <m:oMath xmlns:m="http://schemas.openxmlformats.org/officeDocument/2006/math">
                    <m:sSub>
                      <m:sSubPr>
                        <m:ctrlPr>
                          <a:rPr lang="en-US" altLang="zh-CN" sz="1200" i="1" smtClean="0">
                            <a:latin typeface="Cambria Math" panose="02040503050406030204" pitchFamily="18" charset="0"/>
                          </a:rPr>
                        </m:ctrlPr>
                      </m:sSubPr>
                      <m:e>
                        <m:r>
                          <a:rPr lang="zh-CN" altLang="en-US" sz="1200" i="1">
                            <a:latin typeface="Cambria Math" panose="02040503050406030204" pitchFamily="18" charset="0"/>
                          </a:rPr>
                          <m:t>𝜆</m:t>
                        </m:r>
                      </m:e>
                      <m:sub>
                        <m:r>
                          <a:rPr lang="zh-CN" altLang="en-US" sz="1200" i="1">
                            <a:latin typeface="Cambria Math" panose="02040503050406030204" pitchFamily="18" charset="0"/>
                          </a:rPr>
                          <m:t>∞</m:t>
                        </m:r>
                      </m:sub>
                    </m:sSub>
                    <m:r>
                      <a:rPr lang="en-US" altLang="zh-CN" sz="1200" i="1">
                        <a:latin typeface="Cambria Math" panose="02040503050406030204" pitchFamily="18" charset="0"/>
                      </a:rPr>
                      <m:t>, </m:t>
                    </m:r>
                    <m:sSub>
                      <m:sSubPr>
                        <m:ctrlPr>
                          <a:rPr lang="en-US" altLang="zh-CN" sz="1200" i="1">
                            <a:latin typeface="Cambria Math" panose="02040503050406030204" pitchFamily="18" charset="0"/>
                          </a:rPr>
                        </m:ctrlPr>
                      </m:sSubPr>
                      <m:e>
                        <m:r>
                          <m:rPr>
                            <m:sty m:val="p"/>
                          </m:rPr>
                          <a:rPr lang="el-GR" altLang="zh-CN" sz="1200" i="1">
                            <a:latin typeface="Cambria Math" panose="02040503050406030204" pitchFamily="18" charset="0"/>
                            <a:ea typeface="Cambria Math" panose="02040503050406030204" pitchFamily="18" charset="0"/>
                          </a:rPr>
                          <m:t>Δ</m:t>
                        </m:r>
                      </m:e>
                      <m:sub>
                        <m:r>
                          <a:rPr lang="en-US" altLang="zh-CN" sz="1200" i="1">
                            <a:latin typeface="Cambria Math" panose="02040503050406030204" pitchFamily="18" charset="0"/>
                            <a:ea typeface="Cambria Math" panose="02040503050406030204" pitchFamily="18" charset="0"/>
                          </a:rPr>
                          <m:t>∞</m:t>
                        </m:r>
                      </m:sub>
                    </m:sSub>
                  </m:oMath>
                </a14:m>
                <a:r>
                  <a:rPr lang="en-US" altLang="zh-CN" sz="1200" dirty="0" smtClean="0"/>
                  <a:t>.  The intensive activities followed by long</a:t>
                </a:r>
                <a:r>
                  <a:rPr lang="en-US" altLang="zh-CN" sz="1200" baseline="0" dirty="0" smtClean="0"/>
                  <a:t> vacation generates bursts.</a:t>
                </a:r>
                <a:endParaRPr lang="zh-CN" altLang="en-US" sz="1200"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smtClean="0">
                    <a:solidFill>
                      <a:schemeClr val="tx1"/>
                    </a:solidFill>
                    <a:effectLst/>
                    <a:latin typeface="+mn-lt"/>
                    <a:ea typeface="+mn-ea"/>
                    <a:cs typeface="+mn-cs"/>
                  </a:rPr>
                  <a:t>The multiscale inter-event distribution  is controlled by </a:t>
                </a:r>
                <a:r>
                  <a:rPr lang="en-US" altLang="zh-CN" sz="1200" b="0" i="0" kern="1200" dirty="0" err="1" smtClean="0">
                    <a:solidFill>
                      <a:schemeClr val="tx1"/>
                    </a:solidFill>
                    <a:effectLst/>
                    <a:latin typeface="+mn-lt"/>
                    <a:ea typeface="+mn-ea"/>
                    <a:cs typeface="+mn-cs"/>
                  </a:rPr>
                  <a:t>LsMP</a:t>
                </a:r>
                <a:r>
                  <a:rPr lang="en-US" altLang="zh-CN" sz="1200" b="0" i="0" kern="1200" dirty="0" smtClean="0">
                    <a:solidFill>
                      <a:schemeClr val="tx1"/>
                    </a:solidFill>
                    <a:effectLst/>
                    <a:latin typeface="+mn-lt"/>
                    <a:ea typeface="+mn-ea"/>
                    <a:cs typeface="+mn-cs"/>
                  </a:rPr>
                  <a:t>.</a:t>
                </a:r>
                <a:r>
                  <a:rPr lang="en-US" altLang="zh-CN" sz="1200" b="0" i="0" kern="1200" baseline="0" dirty="0" smtClean="0">
                    <a:solidFill>
                      <a:schemeClr val="tx1"/>
                    </a:solidFill>
                    <a:effectLst/>
                    <a:latin typeface="+mn-lt"/>
                    <a:ea typeface="+mn-ea"/>
                    <a:cs typeface="+mn-cs"/>
                  </a:rPr>
                  <a:t> Specifically, </a:t>
                </a:r>
                <a:r>
                  <a:rPr lang="zh-CN" altLang="en-US" sz="1200" i="0">
                    <a:latin typeface="Cambria Math" panose="02040503050406030204" pitchFamily="18" charset="0"/>
                  </a:rPr>
                  <a:t>𝜆</a:t>
                </a:r>
                <a:r>
                  <a:rPr lang="en-US" altLang="zh-CN" sz="1200" i="0" smtClean="0">
                    <a:latin typeface="Cambria Math" panose="02040503050406030204" pitchFamily="18" charset="0"/>
                  </a:rPr>
                  <a:t>_</a:t>
                </a:r>
                <a:r>
                  <a:rPr lang="en-US" altLang="zh-CN" sz="1200" i="0">
                    <a:latin typeface="Cambria Math" panose="02040503050406030204" pitchFamily="18" charset="0"/>
                  </a:rPr>
                  <a:t>0, </a:t>
                </a:r>
                <a:r>
                  <a:rPr lang="el-GR" altLang="zh-CN" sz="1200" i="0">
                    <a:latin typeface="Cambria Math" panose="02040503050406030204" pitchFamily="18" charset="0"/>
                    <a:ea typeface="Cambria Math" panose="02040503050406030204" pitchFamily="18" charset="0"/>
                  </a:rPr>
                  <a:t>Δ</a:t>
                </a:r>
                <a:r>
                  <a:rPr lang="en-US" altLang="zh-CN" sz="1200" i="0">
                    <a:latin typeface="Cambria Math" panose="02040503050406030204" pitchFamily="18" charset="0"/>
                    <a:ea typeface="Cambria Math" panose="02040503050406030204" pitchFamily="18" charset="0"/>
                  </a:rPr>
                  <a:t>_</a:t>
                </a:r>
                <a:r>
                  <a:rPr lang="en-US" altLang="zh-CN" sz="1200" i="0">
                    <a:latin typeface="Cambria Math" panose="02040503050406030204" pitchFamily="18" charset="0"/>
                  </a:rPr>
                  <a:t>0</a:t>
                </a:r>
                <a:endParaRPr lang="zh-CN"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baseline="0" dirty="0" smtClean="0">
                    <a:solidFill>
                      <a:schemeClr val="tx1"/>
                    </a:solidFill>
                    <a:effectLst/>
                    <a:latin typeface="+mn-lt"/>
                    <a:ea typeface="+mn-ea"/>
                    <a:cs typeface="+mn-cs"/>
                  </a:rPr>
                  <a:t>Control the </a:t>
                </a:r>
                <a:r>
                  <a:rPr lang="en-US" altLang="zh-CN" sz="1200" b="0" i="0" kern="1200" baseline="0" dirty="0" err="1" smtClean="0">
                    <a:solidFill>
                      <a:schemeClr val="tx1"/>
                    </a:solidFill>
                    <a:effectLst/>
                    <a:latin typeface="+mn-lt"/>
                    <a:ea typeface="+mn-ea"/>
                    <a:cs typeface="+mn-cs"/>
                  </a:rPr>
                  <a:t>bursty</a:t>
                </a:r>
                <a:r>
                  <a:rPr lang="en-US" altLang="zh-CN" sz="1200" b="0" i="0" kern="1200" baseline="0" dirty="0" smtClean="0">
                    <a:solidFill>
                      <a:schemeClr val="tx1"/>
                    </a:solidFill>
                    <a:effectLst/>
                    <a:latin typeface="+mn-lt"/>
                    <a:ea typeface="+mn-ea"/>
                    <a:cs typeface="+mn-cs"/>
                  </a:rPr>
                  <a:t> short-scale. The theta control the fat-tailed middle-scale. When theta = 1, which gives rise to power-law decay. Otherwise, which generates stretched exponential decay. The second mode in the long-scale is captured by the </a:t>
                </a:r>
                <a:r>
                  <a:rPr lang="zh-CN" altLang="en-US" sz="1200" i="0">
                    <a:latin typeface="Cambria Math" panose="02040503050406030204" pitchFamily="18" charset="0"/>
                  </a:rPr>
                  <a:t>𝜆</a:t>
                </a:r>
                <a:r>
                  <a:rPr lang="en-US" altLang="zh-CN" sz="1200" i="0" smtClean="0">
                    <a:latin typeface="Cambria Math" panose="02040503050406030204" pitchFamily="18" charset="0"/>
                  </a:rPr>
                  <a:t>_</a:t>
                </a:r>
                <a:r>
                  <a:rPr lang="zh-CN" altLang="en-US" sz="1200" i="0">
                    <a:latin typeface="Cambria Math" panose="02040503050406030204" pitchFamily="18" charset="0"/>
                  </a:rPr>
                  <a:t>∞</a:t>
                </a:r>
                <a:r>
                  <a:rPr lang="en-US" altLang="zh-CN" sz="1200" i="0">
                    <a:latin typeface="Cambria Math" panose="02040503050406030204" pitchFamily="18" charset="0"/>
                  </a:rPr>
                  <a:t>, </a:t>
                </a:r>
                <a:r>
                  <a:rPr lang="el-GR" altLang="zh-CN" sz="1200" i="0">
                    <a:latin typeface="Cambria Math" panose="02040503050406030204" pitchFamily="18" charset="0"/>
                    <a:ea typeface="Cambria Math" panose="02040503050406030204" pitchFamily="18" charset="0"/>
                  </a:rPr>
                  <a:t>Δ</a:t>
                </a:r>
                <a:r>
                  <a:rPr lang="en-US" altLang="zh-CN" sz="1200" i="0">
                    <a:latin typeface="Cambria Math" panose="02040503050406030204" pitchFamily="18" charset="0"/>
                    <a:ea typeface="Cambria Math" panose="02040503050406030204" pitchFamily="18" charset="0"/>
                  </a:rPr>
                  <a:t>_∞</a:t>
                </a:r>
                <a:r>
                  <a:rPr lang="en-US" altLang="zh-CN" sz="1200" dirty="0" smtClean="0"/>
                  <a:t>.  The intensive activities followed by long</a:t>
                </a:r>
                <a:r>
                  <a:rPr lang="en-US" altLang="zh-CN" sz="1200" baseline="0" dirty="0" smtClean="0"/>
                  <a:t> vacation generates bursts.</a:t>
                </a:r>
                <a:endParaRPr lang="zh-CN" altLang="en-US" sz="1200" dirty="0"/>
              </a:p>
            </p:txBody>
          </p:sp>
        </mc:Fallback>
      </mc:AlternateContent>
      <p:sp>
        <p:nvSpPr>
          <p:cNvPr id="4" name="灯片编号占位符 3"/>
          <p:cNvSpPr>
            <a:spLocks noGrp="1"/>
          </p:cNvSpPr>
          <p:nvPr>
            <p:ph type="sldNum" sz="quarter" idx="10"/>
          </p:nvPr>
        </p:nvSpPr>
        <p:spPr/>
        <p:txBody>
          <a:bodyPr/>
          <a:lstStyle/>
          <a:p>
            <a:fld id="{093A40FC-551C-40A9-9BFC-143089139DEF}" type="slidenum">
              <a:rPr lang="en-US" smtClean="0"/>
              <a:t>14</a:t>
            </a:fld>
            <a:endParaRPr lang="en-US"/>
          </a:p>
        </p:txBody>
      </p:sp>
    </p:spTree>
    <p:extLst>
      <p:ext uri="{BB962C8B-B14F-4D97-AF65-F5344CB8AC3E}">
        <p14:creationId xmlns:p14="http://schemas.microsoft.com/office/powerpoint/2010/main" val="37718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smtClean="0"/>
              <a:t>The correlation of </a:t>
            </a:r>
            <a:r>
              <a:rPr lang="en-US" altLang="zh-CN" dirty="0" err="1" smtClean="0"/>
              <a:t>iets</a:t>
            </a:r>
            <a:r>
              <a:rPr lang="en-US" altLang="zh-CN" dirty="0" smtClean="0"/>
              <a:t> are also captured by our model. When</a:t>
            </a:r>
            <a:r>
              <a:rPr lang="en-US" altLang="zh-CN" baseline="0" dirty="0" smtClean="0"/>
              <a:t> a &gt; 1, the accelerating growth gives positive correlation of </a:t>
            </a:r>
            <a:r>
              <a:rPr lang="en-US" altLang="zh-CN" baseline="0" dirty="0" err="1" smtClean="0"/>
              <a:t>iets</a:t>
            </a:r>
            <a:r>
              <a:rPr lang="en-US" altLang="zh-CN" baseline="0" dirty="0" smtClean="0"/>
              <a:t>, while a &lt; 1, the decelerating growth gives negative correlations. The superposition of latest m fizzling kernels gives short-range correlation! The correlations generate burst</a:t>
            </a:r>
            <a:endParaRPr lang="zh-CN" alt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15</a:t>
            </a:fld>
            <a:endParaRPr lang="en-US"/>
          </a:p>
        </p:txBody>
      </p:sp>
    </p:spTree>
    <p:extLst>
      <p:ext uri="{BB962C8B-B14F-4D97-AF65-F5344CB8AC3E}">
        <p14:creationId xmlns:p14="http://schemas.microsoft.com/office/powerpoint/2010/main" val="3648253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learn the parameters of </a:t>
            </a:r>
            <a:r>
              <a:rPr lang="en-US" altLang="zh-CN" dirty="0" err="1" smtClean="0"/>
              <a:t>LSmP</a:t>
            </a:r>
            <a:r>
              <a:rPr lang="en-US" altLang="zh-CN" dirty="0" smtClean="0"/>
              <a:t> by maximizing log-likelihood function. A good advantage of </a:t>
            </a:r>
            <a:r>
              <a:rPr lang="en-US" altLang="zh-CN" dirty="0" err="1" smtClean="0"/>
              <a:t>LSmP</a:t>
            </a:r>
            <a:r>
              <a:rPr lang="en-US" altLang="zh-CN" dirty="0" smtClean="0"/>
              <a:t> is that all the parameters have closed-form gradients. We can</a:t>
            </a:r>
            <a:r>
              <a:rPr lang="en-US" altLang="zh-CN" baseline="0" dirty="0" smtClean="0"/>
              <a:t> adopt a wide range of optimization algorithms. </a:t>
            </a:r>
            <a:r>
              <a:rPr lang="en-US" altLang="zh-CN" dirty="0" smtClean="0"/>
              <a:t>We also design the simulation algorithm of </a:t>
            </a:r>
            <a:r>
              <a:rPr lang="en-US" altLang="zh-CN" dirty="0" err="1" smtClean="0"/>
              <a:t>LSmP</a:t>
            </a:r>
            <a:r>
              <a:rPr lang="en-US" altLang="zh-CN" dirty="0" smtClean="0"/>
              <a:t>.</a:t>
            </a:r>
            <a:r>
              <a:rPr lang="en-US" altLang="zh-CN" baseline="0" dirty="0" smtClean="0"/>
              <a:t> For brevity, we don’t talk much about the details. We have </a:t>
            </a:r>
            <a:r>
              <a:rPr lang="en-US" altLang="zh-CN" baseline="0" dirty="0" err="1" smtClean="0"/>
              <a:t>opensourced</a:t>
            </a:r>
            <a:r>
              <a:rPr lang="en-US" altLang="zh-CN" baseline="0" dirty="0" smtClean="0"/>
              <a:t> the code. For details please refer to the paper and code.</a:t>
            </a:r>
            <a:endParaRPr lang="zh-CN" alt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16</a:t>
            </a:fld>
            <a:endParaRPr lang="en-US"/>
          </a:p>
        </p:txBody>
      </p:sp>
    </p:spTree>
    <p:extLst>
      <p:ext uri="{BB962C8B-B14F-4D97-AF65-F5344CB8AC3E}">
        <p14:creationId xmlns:p14="http://schemas.microsoft.com/office/powerpoint/2010/main" val="3162017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All right, the experiment part. For</a:t>
            </a:r>
            <a:r>
              <a:rPr lang="en-US" altLang="zh-CN" baseline="0" dirty="0" smtClean="0"/>
              <a:t> each individual, we have its real dynamics and the generated dynamics. </a:t>
            </a:r>
            <a:r>
              <a:rPr lang="en-US" altLang="zh-CN" dirty="0" smtClean="0"/>
              <a:t>We first validate the fitting accuracy of </a:t>
            </a:r>
            <a:r>
              <a:rPr lang="en-US" altLang="zh-CN" dirty="0" err="1" smtClean="0"/>
              <a:t>LSmP</a:t>
            </a:r>
            <a:r>
              <a:rPr lang="en-US" altLang="zh-CN" dirty="0" smtClean="0"/>
              <a:t> by three check points:</a:t>
            </a:r>
            <a:r>
              <a:rPr lang="en-US" altLang="zh-CN" baseline="0" dirty="0" smtClean="0"/>
              <a:t> the growth shape, the multiscale IET distribution, and IETs’ correlation.</a:t>
            </a:r>
            <a:endParaRPr lang="zh-CN" alt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17</a:t>
            </a:fld>
            <a:endParaRPr lang="en-US"/>
          </a:p>
        </p:txBody>
      </p:sp>
    </p:spTree>
    <p:extLst>
      <p:ext uri="{BB962C8B-B14F-4D97-AF65-F5344CB8AC3E}">
        <p14:creationId xmlns:p14="http://schemas.microsoft.com/office/powerpoint/2010/main" val="1974382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consider following four representative human dynamic models for comparison. They are </a:t>
            </a:r>
            <a:r>
              <a:rPr lang="en-US" altLang="zh-CN" dirty="0" err="1" smtClean="0"/>
              <a:t>poisson</a:t>
            </a:r>
            <a:r>
              <a:rPr lang="en-US" altLang="zh-CN" dirty="0" smtClean="0"/>
              <a:t> process,</a:t>
            </a:r>
            <a:r>
              <a:rPr lang="en-US" altLang="zh-CN" baseline="0" dirty="0" smtClean="0"/>
              <a:t> </a:t>
            </a:r>
            <a:r>
              <a:rPr lang="en-US" altLang="zh-CN" baseline="0" dirty="0" err="1" smtClean="0"/>
              <a:t>hawkes</a:t>
            </a:r>
            <a:r>
              <a:rPr lang="en-US" altLang="zh-CN" baseline="0" dirty="0" smtClean="0"/>
              <a:t> process with different kernels, and the self-feeding process.</a:t>
            </a:r>
            <a:endParaRPr lang="zh-CN" alt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18</a:t>
            </a:fld>
            <a:endParaRPr lang="en-US"/>
          </a:p>
        </p:txBody>
      </p:sp>
    </p:spTree>
    <p:extLst>
      <p:ext uri="{BB962C8B-B14F-4D97-AF65-F5344CB8AC3E}">
        <p14:creationId xmlns:p14="http://schemas.microsoft.com/office/powerpoint/2010/main" val="518582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compare the mean average error of the real dynamics and the generated dynamics</a:t>
            </a:r>
            <a:r>
              <a:rPr lang="en-US" altLang="zh-CN" baseline="0" dirty="0" smtClean="0"/>
              <a:t>. As for the err bars, the </a:t>
            </a:r>
            <a:r>
              <a:rPr lang="en-US" altLang="zh-CN" baseline="0" dirty="0" err="1" smtClean="0"/>
              <a:t>lowe</a:t>
            </a:r>
            <a:r>
              <a:rPr lang="en-US" altLang="zh-CN" baseline="0" dirty="0" smtClean="0"/>
              <a:t>, the better. The proposed </a:t>
            </a:r>
            <a:r>
              <a:rPr lang="en-US" altLang="zh-CN" baseline="0" dirty="0" err="1" smtClean="0"/>
              <a:t>LSmP</a:t>
            </a:r>
            <a:r>
              <a:rPr lang="en-US" altLang="zh-CN" baseline="0" dirty="0" smtClean="0"/>
              <a:t> model fits the reality much better than the baselines for both the metrics.</a:t>
            </a:r>
            <a:endParaRPr lang="zh-CN" alt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19</a:t>
            </a:fld>
            <a:endParaRPr lang="en-US"/>
          </a:p>
        </p:txBody>
      </p:sp>
    </p:spTree>
    <p:extLst>
      <p:ext uri="{BB962C8B-B14F-4D97-AF65-F5344CB8AC3E}">
        <p14:creationId xmlns:p14="http://schemas.microsoft.com/office/powerpoint/2010/main" val="4228508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The growth phenomenon of Social Network is ubiquitous in both physical society and online social media. For example, the growth of US population, the growth of Facebook users, the growth of WeChat</a:t>
            </a:r>
            <a:r>
              <a:rPr lang="en-US" sz="1600" kern="1200" dirty="0" smtClean="0">
                <a:solidFill>
                  <a:schemeClr val="tx1"/>
                </a:solidFill>
                <a:latin typeface="+mn-lt"/>
                <a:ea typeface="+mn-ea"/>
                <a:cs typeface="+mn-cs"/>
                <a:sym typeface="Helvetica"/>
              </a:rPr>
              <a:t> </a:t>
            </a:r>
            <a:r>
              <a:rPr lang="en-US" sz="1600" dirty="0" smtClean="0"/>
              <a:t>users</a:t>
            </a:r>
            <a:r>
              <a:rPr lang="en-US" sz="1600" kern="1200" dirty="0" smtClean="0">
                <a:solidFill>
                  <a:schemeClr val="tx1"/>
                </a:solidFill>
                <a:latin typeface="+mn-lt"/>
                <a:ea typeface="+mn-ea"/>
                <a:cs typeface="+mn-cs"/>
                <a:sym typeface="Helvetica"/>
              </a:rPr>
              <a:t>, </a:t>
            </a:r>
            <a:r>
              <a:rPr lang="en-US" sz="1600" dirty="0" smtClean="0"/>
              <a:t>and so on.  </a:t>
            </a:r>
            <a:endParaRPr lang="en-US" sz="1600" dirty="0"/>
          </a:p>
        </p:txBody>
      </p:sp>
      <p:sp>
        <p:nvSpPr>
          <p:cNvPr id="4" name="灯片编号占位符 3"/>
          <p:cNvSpPr>
            <a:spLocks noGrp="1"/>
          </p:cNvSpPr>
          <p:nvPr>
            <p:ph type="sldNum" sz="quarter" idx="10"/>
          </p:nvPr>
        </p:nvSpPr>
        <p:spPr/>
        <p:txBody>
          <a:bodyPr/>
          <a:lstStyle/>
          <a:p>
            <a:fld id="{093A40FC-551C-40A9-9BFC-143089139DEF}" type="slidenum">
              <a:rPr lang="en-US" smtClean="0"/>
              <a:t>2</a:t>
            </a:fld>
            <a:endParaRPr lang="en-US"/>
          </a:p>
        </p:txBody>
      </p:sp>
    </p:spTree>
    <p:extLst>
      <p:ext uri="{BB962C8B-B14F-4D97-AF65-F5344CB8AC3E}">
        <p14:creationId xmlns:p14="http://schemas.microsoft.com/office/powerpoint/2010/main" val="4268282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then demonstrate that the </a:t>
            </a:r>
            <a:r>
              <a:rPr lang="en-US" altLang="zh-CN" dirty="0" err="1" smtClean="0"/>
              <a:t>LSmP</a:t>
            </a:r>
            <a:r>
              <a:rPr lang="en-US" altLang="zh-CN" dirty="0" smtClean="0"/>
              <a:t> accurately captures the multiscale IET</a:t>
            </a:r>
            <a:r>
              <a:rPr lang="en-US" altLang="zh-CN" baseline="0" dirty="0" smtClean="0"/>
              <a:t> distribution of the growth dynamics.  We test whether the real dynamics and the generated dynamics are from </a:t>
            </a:r>
            <a:r>
              <a:rPr lang="en-US" altLang="zh-CN" sz="1200" b="0" i="0" kern="1200" dirty="0" smtClean="0">
                <a:solidFill>
                  <a:schemeClr val="tx1"/>
                </a:solidFill>
                <a:effectLst/>
                <a:latin typeface="+mn-lt"/>
                <a:ea typeface="+mn-ea"/>
                <a:cs typeface="+mn-cs"/>
              </a:rPr>
              <a:t>the same continuous distribution. The two-sample KS test is applied for this standard statistical test mission.</a:t>
            </a:r>
            <a:r>
              <a:rPr lang="en-US" altLang="zh-CN" sz="1200" b="0" i="0" kern="1200" baseline="0" dirty="0" smtClean="0">
                <a:solidFill>
                  <a:schemeClr val="tx1"/>
                </a:solidFill>
                <a:effectLst/>
                <a:latin typeface="+mn-lt"/>
                <a:ea typeface="+mn-ea"/>
                <a:cs typeface="+mn-cs"/>
              </a:rPr>
              <a:t> We conduct the test on both the IET and log-transformed IET. The higher the pass rate, the better, and lower the error, the better. Our model outperforms all the baselines significantly in both the metrics.</a:t>
            </a:r>
            <a:endParaRPr lang="zh-CN" alt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20</a:t>
            </a:fld>
            <a:endParaRPr lang="en-US"/>
          </a:p>
        </p:txBody>
      </p:sp>
    </p:spTree>
    <p:extLst>
      <p:ext uri="{BB962C8B-B14F-4D97-AF65-F5344CB8AC3E}">
        <p14:creationId xmlns:p14="http://schemas.microsoft.com/office/powerpoint/2010/main" val="2096138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We further show that our </a:t>
            </a:r>
            <a:r>
              <a:rPr lang="en-US" altLang="zh-CN" sz="1200" b="0" i="0" kern="1200" dirty="0" err="1" smtClean="0">
                <a:solidFill>
                  <a:schemeClr val="tx1"/>
                </a:solidFill>
                <a:effectLst/>
                <a:latin typeface="+mn-lt"/>
                <a:ea typeface="+mn-ea"/>
                <a:cs typeface="+mn-cs"/>
              </a:rPr>
              <a:t>LSmP</a:t>
            </a:r>
            <a:r>
              <a:rPr lang="en-US" altLang="zh-CN" sz="1200" b="0" i="0" kern="1200" dirty="0" smtClean="0">
                <a:solidFill>
                  <a:schemeClr val="tx1"/>
                </a:solidFill>
                <a:effectLst/>
                <a:latin typeface="+mn-lt"/>
                <a:ea typeface="+mn-ea"/>
                <a:cs typeface="+mn-cs"/>
              </a:rPr>
              <a:t> captures the correlation between the IETs by comparing the joint distributions. We apply the two-dimensional version of the KS test to test whether the real </a:t>
            </a:r>
            <a:r>
              <a:rPr lang="en-US" altLang="zh-CN" sz="1200" b="0" i="1" kern="1200" dirty="0" smtClean="0">
                <a:solidFill>
                  <a:schemeClr val="tx1"/>
                </a:solidFill>
                <a:effectLst/>
                <a:latin typeface="+mn-lt"/>
                <a:ea typeface="+mn-ea"/>
                <a:cs typeface="+mn-cs"/>
              </a:rPr>
              <a:t>p</a:t>
            </a:r>
            <a:r>
              <a:rPr lang="en-US" altLang="zh-CN" sz="1200" b="0" i="0" kern="1200" dirty="0" smtClean="0">
                <a:solidFill>
                  <a:schemeClr val="tx1"/>
                </a:solidFill>
                <a:effectLst/>
                <a:latin typeface="+mn-lt"/>
                <a:ea typeface="+mn-ea"/>
                <a:cs typeface="+mn-cs"/>
              </a:rPr>
              <a:t>(</a:t>
            </a:r>
            <a:r>
              <a:rPr lang="en-US" altLang="zh-CN" sz="1200" b="0" i="1" kern="1200" dirty="0" err="1" smtClean="0">
                <a:solidFill>
                  <a:schemeClr val="tx1"/>
                </a:solidFill>
                <a:effectLst/>
                <a:latin typeface="+mn-lt"/>
                <a:ea typeface="+mn-ea"/>
                <a:cs typeface="+mn-cs"/>
              </a:rPr>
              <a:t>τi;j</a:t>
            </a:r>
            <a:r>
              <a:rPr lang="en-US" altLang="zh-CN" sz="1200" b="0" i="1" kern="1200" dirty="0" smtClean="0">
                <a:solidFill>
                  <a:schemeClr val="tx1"/>
                </a:solidFill>
                <a:effectLst/>
                <a:latin typeface="+mn-lt"/>
                <a:ea typeface="+mn-ea"/>
                <a:cs typeface="+mn-cs"/>
              </a:rPr>
              <a:t>; τi;j</a:t>
            </a:r>
            <a:r>
              <a:rPr lang="en-US" altLang="zh-CN" sz="1200" b="0" i="0" kern="1200" dirty="0" smtClean="0">
                <a:solidFill>
                  <a:schemeClr val="tx1"/>
                </a:solidFill>
                <a:effectLst/>
                <a:latin typeface="+mn-lt"/>
                <a:ea typeface="+mn-ea"/>
                <a:cs typeface="+mn-cs"/>
              </a:rPr>
              <a:t>+1) and the generated </a:t>
            </a:r>
            <a:r>
              <a:rPr lang="en-US" altLang="zh-CN" sz="1200" b="0" i="1" kern="1200" dirty="0" smtClean="0">
                <a:solidFill>
                  <a:schemeClr val="tx1"/>
                </a:solidFill>
                <a:effectLst/>
                <a:latin typeface="+mn-lt"/>
                <a:ea typeface="+mn-ea"/>
                <a:cs typeface="+mn-cs"/>
              </a:rPr>
              <a:t>p</a:t>
            </a:r>
            <a:r>
              <a:rPr lang="en-US" altLang="zh-CN" sz="1200" b="0" i="0" kern="1200" dirty="0" smtClean="0">
                <a:solidFill>
                  <a:schemeClr val="tx1"/>
                </a:solidFill>
                <a:effectLst/>
                <a:latin typeface="+mn-lt"/>
                <a:ea typeface="+mn-ea"/>
                <a:cs typeface="+mn-cs"/>
              </a:rPr>
              <a:t>(</a:t>
            </a:r>
            <a:r>
              <a:rPr lang="en-US" altLang="zh-CN" sz="1200" b="0" i="1" kern="1200" dirty="0" err="1" smtClean="0">
                <a:solidFill>
                  <a:schemeClr val="tx1"/>
                </a:solidFill>
                <a:effectLst/>
                <a:latin typeface="+mn-lt"/>
                <a:ea typeface="+mn-ea"/>
                <a:cs typeface="+mn-cs"/>
              </a:rPr>
              <a:t>τ</a:t>
            </a:r>
            <a:r>
              <a:rPr lang="en-US" altLang="zh-CN" sz="1200" b="0" i="0" kern="1200" dirty="0" err="1" smtClean="0">
                <a:solidFill>
                  <a:schemeClr val="tx1"/>
                </a:solidFill>
                <a:effectLst/>
                <a:latin typeface="+mn-lt"/>
                <a:ea typeface="+mn-ea"/>
                <a:cs typeface="+mn-cs"/>
              </a:rPr>
              <a:t>^</a:t>
            </a:r>
            <a:r>
              <a:rPr lang="en-US" altLang="zh-CN" sz="1200" b="0" i="1" kern="1200" dirty="0" err="1" smtClean="0">
                <a:solidFill>
                  <a:schemeClr val="tx1"/>
                </a:solidFill>
                <a:effectLst/>
                <a:latin typeface="+mn-lt"/>
                <a:ea typeface="+mn-ea"/>
                <a:cs typeface="+mn-cs"/>
              </a:rPr>
              <a:t>i;j</a:t>
            </a:r>
            <a:r>
              <a:rPr lang="en-US" altLang="zh-CN" sz="1200" b="0" i="1" kern="1200" dirty="0" smtClean="0">
                <a:solidFill>
                  <a:schemeClr val="tx1"/>
                </a:solidFill>
                <a:effectLst/>
                <a:latin typeface="+mn-lt"/>
                <a:ea typeface="+mn-ea"/>
                <a:cs typeface="+mn-cs"/>
              </a:rPr>
              <a:t>; τ</a:t>
            </a:r>
            <a:r>
              <a:rPr lang="en-US" altLang="zh-CN" sz="1200" b="0" i="0" kern="1200" dirty="0" smtClean="0">
                <a:solidFill>
                  <a:schemeClr val="tx1"/>
                </a:solidFill>
                <a:effectLst/>
                <a:latin typeface="+mn-lt"/>
                <a:ea typeface="+mn-ea"/>
                <a:cs typeface="+mn-cs"/>
              </a:rPr>
              <a:t>^</a:t>
            </a:r>
            <a:r>
              <a:rPr lang="en-US" altLang="zh-CN" sz="1200" b="0" i="1" kern="1200" dirty="0" smtClean="0">
                <a:solidFill>
                  <a:schemeClr val="tx1"/>
                </a:solidFill>
                <a:effectLst/>
                <a:latin typeface="+mn-lt"/>
                <a:ea typeface="+mn-ea"/>
                <a:cs typeface="+mn-cs"/>
              </a:rPr>
              <a:t>i;j</a:t>
            </a:r>
            <a:r>
              <a:rPr lang="en-US" altLang="zh-CN" sz="1200" b="0" i="0" kern="1200" dirty="0" smtClean="0">
                <a:solidFill>
                  <a:schemeClr val="tx1"/>
                </a:solidFill>
                <a:effectLst/>
                <a:latin typeface="+mn-lt"/>
                <a:ea typeface="+mn-ea"/>
                <a:cs typeface="+mn-cs"/>
              </a:rPr>
              <a:t>+1) are the same. Again, </a:t>
            </a:r>
            <a:r>
              <a:rPr lang="en-US" altLang="zh-CN" sz="1200" b="0" i="0" kern="1200" dirty="0" err="1" smtClean="0">
                <a:solidFill>
                  <a:schemeClr val="tx1"/>
                </a:solidFill>
                <a:effectLst/>
                <a:latin typeface="+mn-lt"/>
                <a:ea typeface="+mn-ea"/>
                <a:cs typeface="+mn-cs"/>
              </a:rPr>
              <a:t>LSmP</a:t>
            </a:r>
            <a:r>
              <a:rPr lang="en-US" altLang="zh-CN" sz="1200" b="0" i="0" kern="1200" dirty="0" smtClean="0">
                <a:solidFill>
                  <a:schemeClr val="tx1"/>
                </a:solidFill>
                <a:effectLst/>
                <a:latin typeface="+mn-lt"/>
                <a:ea typeface="+mn-ea"/>
                <a:cs typeface="+mn-cs"/>
              </a:rPr>
              <a:t> beats all the baselines significantly in both metrics.  What’s more, we also compare the shuffled tau and the log-transformed tau.  We get similar</a:t>
            </a:r>
            <a:r>
              <a:rPr lang="en-US" altLang="zh-CN" sz="1200" b="0" i="0" kern="1200" baseline="0" dirty="0" smtClean="0">
                <a:solidFill>
                  <a:schemeClr val="tx1"/>
                </a:solidFill>
                <a:effectLst/>
                <a:latin typeface="+mn-lt"/>
                <a:ea typeface="+mn-ea"/>
                <a:cs typeface="+mn-cs"/>
              </a:rPr>
              <a:t> results for log(tau). The maximal marginal gain from shuffled tau to tau implying we capture the correlation much better than baselines.</a:t>
            </a:r>
            <a:r>
              <a:rPr lang="en-US" altLang="zh-CN" dirty="0" smtClean="0"/>
              <a:t/>
            </a:r>
            <a:br>
              <a:rPr lang="en-US" altLang="zh-CN" dirty="0" smtClean="0"/>
            </a:br>
            <a:r>
              <a:rPr lang="en-US" altLang="zh-CN" dirty="0" smtClean="0"/>
              <a:t/>
            </a:r>
            <a:br>
              <a:rPr lang="en-US" altLang="zh-CN" dirty="0" smtClean="0"/>
            </a:br>
            <a:endParaRPr lang="zh-CN" alt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21</a:t>
            </a:fld>
            <a:endParaRPr lang="en-US"/>
          </a:p>
        </p:txBody>
      </p:sp>
    </p:spTree>
    <p:extLst>
      <p:ext uri="{BB962C8B-B14F-4D97-AF65-F5344CB8AC3E}">
        <p14:creationId xmlns:p14="http://schemas.microsoft.com/office/powerpoint/2010/main" val="2048548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smtClean="0">
                <a:solidFill>
                  <a:schemeClr val="tx1"/>
                </a:solidFill>
                <a:effectLst/>
                <a:latin typeface="+mn-lt"/>
                <a:ea typeface="+mn-ea"/>
                <a:cs typeface="+mn-cs"/>
              </a:rPr>
              <a:t>One good advantage of </a:t>
            </a:r>
            <a:r>
              <a:rPr lang="en-US" altLang="zh-CN" sz="1200" b="0" i="0" kern="1200" dirty="0" err="1" smtClean="0">
                <a:solidFill>
                  <a:schemeClr val="tx1"/>
                </a:solidFill>
                <a:effectLst/>
                <a:latin typeface="+mn-lt"/>
                <a:ea typeface="+mn-ea"/>
                <a:cs typeface="+mn-cs"/>
              </a:rPr>
              <a:t>LSmP</a:t>
            </a:r>
            <a:r>
              <a:rPr lang="en-US" altLang="zh-CN" sz="1200" b="0" i="0" kern="1200" dirty="0" smtClean="0">
                <a:solidFill>
                  <a:schemeClr val="tx1"/>
                </a:solidFill>
                <a:effectLst/>
                <a:latin typeface="+mn-lt"/>
                <a:ea typeface="+mn-ea"/>
                <a:cs typeface="+mn-cs"/>
              </a:rPr>
              <a:t> is that all the modeling parameters have clear physical meanings. Thus,</a:t>
            </a:r>
            <a:r>
              <a:rPr lang="en-US" altLang="zh-CN" sz="1200" b="0" i="0" kern="1200" baseline="0" dirty="0" smtClean="0">
                <a:solidFill>
                  <a:schemeClr val="tx1"/>
                </a:solidFill>
                <a:effectLst/>
                <a:latin typeface="+mn-lt"/>
                <a:ea typeface="+mn-ea"/>
                <a:cs typeface="+mn-cs"/>
              </a:rPr>
              <a:t> by analyzing the parameter space, we find some </a:t>
            </a:r>
            <a:r>
              <a:rPr lang="en-US" altLang="zh-CN" dirty="0" smtClean="0"/>
              <a:t>statistical</a:t>
            </a:r>
            <a:r>
              <a:rPr lang="en-US" altLang="zh-CN" baseline="0" dirty="0" smtClean="0"/>
              <a:t> regularity of the human dynamics.  In the long-term, </a:t>
            </a:r>
            <a:r>
              <a:rPr lang="en-US" altLang="zh-CN" sz="1200" b="0" i="0" kern="1200" dirty="0" smtClean="0">
                <a:solidFill>
                  <a:schemeClr val="tx1"/>
                </a:solidFill>
                <a:effectLst/>
                <a:latin typeface="+mn-lt"/>
                <a:ea typeface="+mn-ea"/>
                <a:cs typeface="+mn-cs"/>
              </a:rPr>
              <a:t>Fig</a:t>
            </a:r>
            <a:r>
              <a:rPr lang="en-US" altLang="zh-CN" sz="1200" b="0" i="0" kern="1200" baseline="0" dirty="0" smtClean="0">
                <a:solidFill>
                  <a:schemeClr val="tx1"/>
                </a:solidFill>
                <a:effectLst/>
                <a:latin typeface="+mn-lt"/>
                <a:ea typeface="+mn-ea"/>
                <a:cs typeface="+mn-cs"/>
              </a:rPr>
              <a:t> a plots the distribution of PL growth exponent alpha for each individual,  </a:t>
            </a:r>
            <a:r>
              <a:rPr lang="en-US" altLang="zh-CN" sz="1200" b="0" i="0" kern="1200" dirty="0" smtClean="0">
                <a:solidFill>
                  <a:schemeClr val="tx1"/>
                </a:solidFill>
                <a:effectLst/>
                <a:latin typeface="+mn-lt"/>
                <a:ea typeface="+mn-ea"/>
                <a:cs typeface="+mn-cs"/>
              </a:rPr>
              <a:t>We find rich heterogeneity in power-law growth.  Fig b plot the distribution of growth rate \</a:t>
            </a:r>
            <a:r>
              <a:rPr lang="en-US" altLang="zh-CN" sz="1200" b="0" i="0" kern="1200" dirty="0" err="1" smtClean="0">
                <a:solidFill>
                  <a:schemeClr val="tx1"/>
                </a:solidFill>
                <a:effectLst/>
                <a:latin typeface="+mn-lt"/>
                <a:ea typeface="+mn-ea"/>
                <a:cs typeface="+mn-cs"/>
              </a:rPr>
              <a:t>lambda_infinity</a:t>
            </a:r>
            <a:r>
              <a:rPr lang="en-US" altLang="zh-CN" sz="1200" b="0" i="0" kern="1200" dirty="0" smtClean="0">
                <a:solidFill>
                  <a:schemeClr val="tx1"/>
                </a:solidFill>
                <a:effectLst/>
                <a:latin typeface="+mn-lt"/>
                <a:ea typeface="+mn-ea"/>
                <a:cs typeface="+mn-cs"/>
              </a:rPr>
              <a:t>. We find a mixture of log-normal distributions spanning more than 8 order of magnitude, ranging</a:t>
            </a:r>
            <a:r>
              <a:rPr lang="en-US" altLang="zh-CN" sz="1200" b="0" i="0" kern="1200" baseline="0" dirty="0" smtClean="0">
                <a:solidFill>
                  <a:schemeClr val="tx1"/>
                </a:solidFill>
                <a:effectLst/>
                <a:latin typeface="+mn-lt"/>
                <a:ea typeface="+mn-ea"/>
                <a:cs typeface="+mn-cs"/>
              </a:rPr>
              <a:t> from per second to per year. In average, people add a friend per week. Fig c plots the </a:t>
            </a:r>
            <a:r>
              <a:rPr lang="en-US" altLang="zh-CN" sz="1200" b="0" i="0" kern="1200" baseline="0" dirty="0" err="1" smtClean="0">
                <a:solidFill>
                  <a:schemeClr val="tx1"/>
                </a:solidFill>
                <a:effectLst/>
                <a:latin typeface="+mn-lt"/>
                <a:ea typeface="+mn-ea"/>
                <a:cs typeface="+mn-cs"/>
              </a:rPr>
              <a:t>distritbuion</a:t>
            </a:r>
            <a:r>
              <a:rPr lang="en-US" altLang="zh-CN" sz="1200" b="0" i="0" kern="1200" baseline="0" dirty="0" smtClean="0">
                <a:solidFill>
                  <a:schemeClr val="tx1"/>
                </a:solidFill>
                <a:effectLst/>
                <a:latin typeface="+mn-lt"/>
                <a:ea typeface="+mn-ea"/>
                <a:cs typeface="+mn-cs"/>
              </a:rPr>
              <a:t> of time scale </a:t>
            </a:r>
            <a:r>
              <a:rPr lang="en-US" altLang="zh-CN" sz="1200" b="0" i="0" kern="1200" baseline="0" dirty="0" err="1" smtClean="0">
                <a:solidFill>
                  <a:schemeClr val="tx1"/>
                </a:solidFill>
                <a:effectLst/>
                <a:latin typeface="+mn-lt"/>
                <a:ea typeface="+mn-ea"/>
                <a:cs typeface="+mn-cs"/>
              </a:rPr>
              <a:t>Delta_infinity</a:t>
            </a:r>
            <a:r>
              <a:rPr lang="en-US" altLang="zh-CN" sz="1200" b="0" i="0" kern="1200" baseline="0" dirty="0" smtClean="0">
                <a:solidFill>
                  <a:schemeClr val="tx1"/>
                </a:solidFill>
                <a:effectLst/>
                <a:latin typeface="+mn-lt"/>
                <a:ea typeface="+mn-ea"/>
                <a:cs typeface="+mn-cs"/>
              </a:rPr>
              <a:t>, best fitted by a skewed log-normal distribution. We find that the typical time scale of human dynamics of adding friends is near 4 days. One explanation: when you start a new job on Monday and establish a set of connections to your workmates until Friday, four days later!</a:t>
            </a:r>
            <a:r>
              <a:rPr lang="en-US" altLang="zh-CN" dirty="0" smtClean="0"/>
              <a:t/>
            </a:r>
            <a:br>
              <a:rPr lang="en-US" altLang="zh-CN" dirty="0" smtClean="0"/>
            </a:br>
            <a:endParaRPr lang="zh-CN" alt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22</a:t>
            </a:fld>
            <a:endParaRPr lang="en-US"/>
          </a:p>
        </p:txBody>
      </p:sp>
    </p:spTree>
    <p:extLst>
      <p:ext uri="{BB962C8B-B14F-4D97-AF65-F5344CB8AC3E}">
        <p14:creationId xmlns:p14="http://schemas.microsoft.com/office/powerpoint/2010/main" val="639408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the statistical</a:t>
            </a:r>
            <a:r>
              <a:rPr lang="en-US" altLang="zh-CN" baseline="0" dirty="0" smtClean="0"/>
              <a:t> regularity of the human dynamics in the short-term,  we find Gaussian mixture distribution of fizzling exponent theta. </a:t>
            </a:r>
            <a:r>
              <a:rPr lang="en-US" altLang="zh-CN" sz="1200" b="0" i="0" kern="1200" dirty="0" smtClean="0">
                <a:solidFill>
                  <a:schemeClr val="tx1"/>
                </a:solidFill>
                <a:effectLst/>
                <a:latin typeface="+mn-lt"/>
                <a:ea typeface="+mn-ea"/>
                <a:cs typeface="+mn-cs"/>
              </a:rPr>
              <a:t>But we find rather than the power law decay in the critical state when </a:t>
            </a:r>
            <a:r>
              <a:rPr lang="en-US" altLang="zh-CN" sz="1200" b="0" i="1" kern="1200" dirty="0" smtClean="0">
                <a:solidFill>
                  <a:schemeClr val="tx1"/>
                </a:solidFill>
                <a:effectLst/>
                <a:latin typeface="+mn-lt"/>
                <a:ea typeface="+mn-ea"/>
                <a:cs typeface="+mn-cs"/>
              </a:rPr>
              <a:t>θ </a:t>
            </a:r>
            <a:r>
              <a:rPr lang="en-US" altLang="zh-CN" sz="1200" b="0" i="0" kern="1200" dirty="0" smtClean="0">
                <a:solidFill>
                  <a:schemeClr val="tx1"/>
                </a:solidFill>
                <a:effectLst/>
                <a:latin typeface="+mn-lt"/>
                <a:ea typeface="+mn-ea"/>
                <a:cs typeface="+mn-cs"/>
              </a:rPr>
              <a:t>= 1, </a:t>
            </a:r>
            <a:r>
              <a:rPr lang="en-US" altLang="zh-CN" sz="1200" b="0" i="1" kern="1200" dirty="0" smtClean="0">
                <a:solidFill>
                  <a:schemeClr val="tx1"/>
                </a:solidFill>
                <a:effectLst/>
                <a:latin typeface="+mn-lt"/>
                <a:ea typeface="+mn-ea"/>
                <a:cs typeface="+mn-cs"/>
              </a:rPr>
              <a:t>θ !</a:t>
            </a:r>
            <a:r>
              <a:rPr lang="en-US" altLang="zh-CN" sz="1200" b="0" i="0" kern="1200" dirty="0" smtClean="0">
                <a:solidFill>
                  <a:schemeClr val="tx1"/>
                </a:solidFill>
                <a:effectLst/>
                <a:latin typeface="+mn-lt"/>
                <a:ea typeface="+mn-ea"/>
                <a:cs typeface="+mn-cs"/>
              </a:rPr>
              <a:t>= 1 is more general, indicating a stretched exponential decay.  We</a:t>
            </a:r>
            <a:r>
              <a:rPr lang="en-US" altLang="zh-CN" sz="1200" b="0" i="0" kern="1200" baseline="0" dirty="0" smtClean="0">
                <a:solidFill>
                  <a:schemeClr val="tx1"/>
                </a:solidFill>
                <a:effectLst/>
                <a:latin typeface="+mn-lt"/>
                <a:ea typeface="+mn-ea"/>
                <a:cs typeface="+mn-cs"/>
              </a:rPr>
              <a:t> also find bimodal distribution for other short-term parameters. </a:t>
            </a:r>
            <a:endParaRPr lang="zh-CN" alt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23</a:t>
            </a:fld>
            <a:endParaRPr lang="en-US"/>
          </a:p>
        </p:txBody>
      </p:sp>
    </p:spTree>
    <p:extLst>
      <p:ext uri="{BB962C8B-B14F-4D97-AF65-F5344CB8AC3E}">
        <p14:creationId xmlns:p14="http://schemas.microsoft.com/office/powerpoint/2010/main" val="1215961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Due to the prevailing of the normal distribution</a:t>
            </a:r>
            <a:r>
              <a:rPr lang="en-US" altLang="zh-CN" baseline="0" dirty="0" smtClean="0"/>
              <a:t> and its variants</a:t>
            </a:r>
            <a:r>
              <a:rPr lang="en-US" altLang="zh-CN" dirty="0" smtClean="0"/>
              <a:t> (skewed</a:t>
            </a:r>
            <a:r>
              <a:rPr lang="en-US" altLang="zh-CN" baseline="0" dirty="0" smtClean="0"/>
              <a:t> or log</a:t>
            </a:r>
            <a:r>
              <a:rPr lang="en-US" altLang="zh-CN" dirty="0" smtClean="0"/>
              <a:t>) </a:t>
            </a:r>
            <a:r>
              <a:rPr lang="en-US" altLang="zh-CN" baseline="0" dirty="0" smtClean="0"/>
              <a:t> in empirical data, we apply the Gaussian mixture model to the parameter-space. We cluster the human growth dynamics, and at the same time we find some outliers. For example, a guy added a few friends within first 1 year, and added one hundred friends within few minutes. We find these outliers’ behaviors are money-driven, like this picture.</a:t>
            </a:r>
            <a:endParaRPr lang="zh-CN" alt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24</a:t>
            </a:fld>
            <a:endParaRPr lang="en-US"/>
          </a:p>
        </p:txBody>
      </p:sp>
    </p:spTree>
    <p:extLst>
      <p:ext uri="{BB962C8B-B14F-4D97-AF65-F5344CB8AC3E}">
        <p14:creationId xmlns:p14="http://schemas.microsoft.com/office/powerpoint/2010/main" val="1628264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same clustering experiments are conducted in the short-term</a:t>
            </a:r>
            <a:r>
              <a:rPr lang="en-US" altLang="zh-CN" baseline="0" dirty="0" smtClean="0"/>
              <a:t> memory space. We find people in the upper cluster in fig a whose IET distribution has very clear flat short scale! </a:t>
            </a:r>
          </a:p>
          <a:p>
            <a:endParaRPr lang="en-US" altLang="zh-CN" sz="1200" b="0" i="0" kern="1200" baseline="0" dirty="0" smtClean="0">
              <a:solidFill>
                <a:schemeClr val="tx1"/>
              </a:solidFill>
              <a:effectLst/>
              <a:latin typeface="+mn-lt"/>
              <a:ea typeface="+mn-ea"/>
              <a:cs typeface="+mn-cs"/>
            </a:endParaRPr>
          </a:p>
          <a:p>
            <a:r>
              <a:rPr lang="en-US" altLang="zh-CN" sz="1200" b="0" i="0" kern="1200" baseline="0" dirty="0" smtClean="0">
                <a:solidFill>
                  <a:schemeClr val="tx1"/>
                </a:solidFill>
                <a:effectLst/>
                <a:latin typeface="+mn-lt"/>
                <a:ea typeface="+mn-ea"/>
                <a:cs typeface="+mn-cs"/>
              </a:rPr>
              <a:t>We </a:t>
            </a:r>
            <a:r>
              <a:rPr lang="en-US" altLang="zh-CN" sz="1200" b="0" i="0" kern="1200" dirty="0" smtClean="0">
                <a:solidFill>
                  <a:schemeClr val="tx1"/>
                </a:solidFill>
                <a:effectLst/>
                <a:latin typeface="+mn-lt"/>
                <a:ea typeface="+mn-ea"/>
                <a:cs typeface="+mn-cs"/>
              </a:rPr>
              <a:t>further examine the correlation between the long-term parameters and the short-term parameters. We find large variance with respect to </a:t>
            </a:r>
            <a:r>
              <a:rPr lang="en-US" altLang="zh-CN" sz="1200" b="0" i="1" kern="1200" dirty="0" smtClean="0">
                <a:solidFill>
                  <a:schemeClr val="tx1"/>
                </a:solidFill>
                <a:effectLst/>
                <a:latin typeface="+mn-lt"/>
                <a:ea typeface="+mn-ea"/>
                <a:cs typeface="+mn-cs"/>
              </a:rPr>
              <a:t>θ</a:t>
            </a:r>
            <a:r>
              <a:rPr lang="en-US" altLang="zh-CN" sz="1200" b="0" i="0" kern="1200" dirty="0" smtClean="0">
                <a:solidFill>
                  <a:schemeClr val="tx1"/>
                </a:solidFill>
                <a:effectLst/>
                <a:latin typeface="+mn-lt"/>
                <a:ea typeface="+mn-ea"/>
                <a:cs typeface="+mn-cs"/>
              </a:rPr>
              <a:t>,  implying the relatively small correlations between the long-term memory and short-term memory.</a:t>
            </a:r>
            <a:r>
              <a:rPr lang="en-US" altLang="zh-CN" dirty="0" smtClean="0"/>
              <a:t/>
            </a:r>
            <a:br>
              <a:rPr lang="en-US" altLang="zh-CN" dirty="0" smtClean="0"/>
            </a:br>
            <a:r>
              <a:rPr lang="en-US" altLang="zh-CN" dirty="0" smtClean="0"/>
              <a:t/>
            </a:r>
            <a:br>
              <a:rPr lang="en-US" altLang="zh-CN" dirty="0" smtClean="0"/>
            </a:br>
            <a:endParaRPr lang="zh-CN" alt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25</a:t>
            </a:fld>
            <a:endParaRPr lang="en-US"/>
          </a:p>
        </p:txBody>
      </p:sp>
    </p:spTree>
    <p:extLst>
      <p:ext uri="{BB962C8B-B14F-4D97-AF65-F5344CB8AC3E}">
        <p14:creationId xmlns:p14="http://schemas.microsoft.com/office/powerpoint/2010/main" val="3687191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Let me conclude. We studied</a:t>
            </a:r>
            <a:r>
              <a:rPr lang="en-US" altLang="zh-CN" baseline="0" dirty="0" smtClean="0"/>
              <a:t> the growth dynamics of individuals’  social connectivity. We find…, </a:t>
            </a:r>
          </a:p>
          <a:p>
            <a:r>
              <a:rPr lang="en-US" altLang="zh-CN" baseline="0" dirty="0" smtClean="0"/>
              <a:t>Based fundamentally on the memory effects we discovered, </a:t>
            </a:r>
          </a:p>
          <a:p>
            <a:r>
              <a:rPr lang="en-US" altLang="zh-CN" baseline="0" dirty="0" smtClean="0"/>
              <a:t>we propose </a:t>
            </a:r>
            <a:endParaRPr lang="zh-CN" alt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26</a:t>
            </a:fld>
            <a:endParaRPr lang="en-US"/>
          </a:p>
        </p:txBody>
      </p:sp>
    </p:spTree>
    <p:extLst>
      <p:ext uri="{BB962C8B-B14F-4D97-AF65-F5344CB8AC3E}">
        <p14:creationId xmlns:p14="http://schemas.microsoft.com/office/powerpoint/2010/main" val="2922895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3A40FC-551C-40A9-9BFC-143089139DEF}"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410982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smtClean="0"/>
              <a:t>However, the evolution</a:t>
            </a:r>
            <a:r>
              <a:rPr lang="en-US" altLang="zh-CN" baseline="0" dirty="0" smtClean="0"/>
              <a:t> of </a:t>
            </a:r>
            <a:r>
              <a:rPr lang="en-US" altLang="zh-CN" dirty="0" smtClean="0"/>
              <a:t>SNs</a:t>
            </a:r>
            <a:r>
              <a:rPr lang="en-US" altLang="zh-CN" baseline="0" dirty="0" smtClean="0"/>
              <a:t> like WeChat and Facebook, which have hundreds of millions of users and billions of links,  are  driven by the growth of each individual’s social connectivity. You add friends, your ego network grow, and these microscopic social connectivity growth is spatially-and-temporally aggregated into macro social network growth. Thus, in order to understand the macro social network growth phenomenon, we need to study their microscopic building blocks.</a:t>
            </a:r>
            <a:endParaRPr lang="zh-CN" alt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3</a:t>
            </a:fld>
            <a:endParaRPr lang="en-US"/>
          </a:p>
        </p:txBody>
      </p:sp>
    </p:spTree>
    <p:extLst>
      <p:ext uri="{BB962C8B-B14F-4D97-AF65-F5344CB8AC3E}">
        <p14:creationId xmlns:p14="http://schemas.microsoft.com/office/powerpoint/2010/main" val="1316384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The understanding</a:t>
            </a:r>
            <a:r>
              <a:rPr lang="en-US" altLang="zh-CN" sz="1200" b="0" i="0" kern="1200" baseline="0" dirty="0" smtClean="0">
                <a:solidFill>
                  <a:schemeClr val="tx1"/>
                </a:solidFill>
                <a:effectLst/>
                <a:latin typeface="+mn-lt"/>
                <a:ea typeface="+mn-ea"/>
                <a:cs typeface="+mn-cs"/>
              </a:rPr>
              <a:t> of the microscopic</a:t>
            </a:r>
            <a:r>
              <a:rPr lang="en-US" altLang="zh-CN" sz="1200" b="0" i="0" kern="1200" dirty="0" smtClean="0">
                <a:solidFill>
                  <a:schemeClr val="tx1"/>
                </a:solidFill>
                <a:effectLst/>
                <a:latin typeface="+mn-lt"/>
                <a:ea typeface="+mn-ea"/>
                <a:cs typeface="+mn-cs"/>
              </a:rPr>
              <a:t> social connectivity growth is of vital importance. Because it can advance our understanding on the universal human dynamics,  provide the microscopic mechanisms for social network growth,  and lead</a:t>
            </a:r>
            <a:r>
              <a:rPr lang="en-US" altLang="zh-CN" sz="1200" b="0" i="0" kern="1200" baseline="0" dirty="0" smtClean="0">
                <a:solidFill>
                  <a:schemeClr val="tx1"/>
                </a:solidFill>
                <a:effectLst/>
                <a:latin typeface="+mn-lt"/>
                <a:ea typeface="+mn-ea"/>
                <a:cs typeface="+mn-cs"/>
              </a:rPr>
              <a:t> to a broad range of applications, including clustering, prediction, outlier detection</a:t>
            </a:r>
            <a:r>
              <a:rPr lang="en-US" altLang="zh-CN" sz="1200" b="0" i="0" kern="1200" dirty="0" smtClean="0">
                <a:solidFill>
                  <a:schemeClr val="tx1"/>
                </a:solidFill>
                <a:effectLst/>
                <a:latin typeface="+mn-lt"/>
                <a:ea typeface="+mn-ea"/>
                <a:cs typeface="+mn-cs"/>
              </a:rPr>
              <a:t>, </a:t>
            </a:r>
            <a:r>
              <a:rPr lang="en-US" altLang="zh-CN" sz="1200" dirty="0" smtClean="0"/>
              <a:t>and</a:t>
            </a:r>
            <a:r>
              <a:rPr lang="en-US" altLang="zh-CN" sz="1200" baseline="0" dirty="0" smtClean="0"/>
              <a:t> so on so forth.</a:t>
            </a:r>
            <a:endParaRPr lang="en-US" altLang="zh-CN" sz="1200" dirty="0" smtClean="0"/>
          </a:p>
          <a:p>
            <a:r>
              <a:rPr lang="en-US" altLang="zh-CN" dirty="0" smtClean="0"/>
              <a:t/>
            </a:r>
            <a:br>
              <a:rPr lang="en-US" altLang="zh-CN" dirty="0" smtClean="0"/>
            </a:br>
            <a:endParaRPr lang="zh-CN" alt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4</a:t>
            </a:fld>
            <a:endParaRPr lang="en-US"/>
          </a:p>
        </p:txBody>
      </p:sp>
    </p:spTree>
    <p:extLst>
      <p:ext uri="{BB962C8B-B14F-4D97-AF65-F5344CB8AC3E}">
        <p14:creationId xmlns:p14="http://schemas.microsoft.com/office/powerpoint/2010/main" val="2822841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By a data-driven approach, we study the detailed evolution traces of  the largest social network in China--WeChat,</a:t>
            </a:r>
            <a:r>
              <a:rPr lang="en-US" altLang="zh-CN" sz="1200" b="0" i="0" kern="1200" baseline="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from zero to 300 million users and 4</a:t>
            </a:r>
            <a:r>
              <a:rPr lang="en-US" altLang="zh-CN" sz="1200" b="0" i="1"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75 billion friendships spanning its first two years. The dataset explicitly records when, where and how a link is established,</a:t>
            </a:r>
            <a:r>
              <a:rPr lang="en-US" altLang="zh-CN" sz="1200" b="0" i="0" kern="1200" baseline="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serving as one of the largest datasets</a:t>
            </a:r>
            <a:r>
              <a:rPr lang="en-US" altLang="zh-CN" sz="1200" b="0" i="0" kern="1200" baseline="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support the</a:t>
            </a:r>
            <a:r>
              <a:rPr lang="en-US" altLang="zh-CN" sz="1200" b="0" i="0" kern="1200" baseline="0" dirty="0" smtClean="0">
                <a:solidFill>
                  <a:schemeClr val="tx1"/>
                </a:solidFill>
                <a:effectLst/>
                <a:latin typeface="+mn-lt"/>
                <a:ea typeface="+mn-ea"/>
                <a:cs typeface="+mn-cs"/>
              </a:rPr>
              <a:t> study of micro growth dynamics.</a:t>
            </a:r>
          </a:p>
          <a:p>
            <a:r>
              <a:rPr lang="en-US" altLang="zh-CN" sz="1200" b="0" i="0" kern="1200" baseline="0" dirty="0" smtClean="0">
                <a:solidFill>
                  <a:schemeClr val="tx1"/>
                </a:solidFill>
                <a:effectLst/>
                <a:latin typeface="+mn-lt"/>
                <a:ea typeface="+mn-ea"/>
                <a:cs typeface="+mn-cs"/>
              </a:rPr>
              <a:t>Mathematically, we try to figure out how the number of your friends grows over time?  Focusing on this growth dynamics, we try to answer: 1.</a:t>
            </a:r>
            <a:r>
              <a:rPr lang="en-US" altLang="zh-CN" sz="1200" b="0" i="0" kern="1200" dirty="0" smtClean="0">
                <a:solidFill>
                  <a:schemeClr val="tx1"/>
                </a:solidFill>
                <a:effectLst/>
                <a:latin typeface="+mn-lt"/>
                <a:ea typeface="+mn-ea"/>
                <a:cs typeface="+mn-cs"/>
              </a:rPr>
              <a:t>What are the patterns of these micro growth dynamics? What are the plausible mechanisms governing these growth dynamics? Can we propose a unified model to capture the growth dynamics of largely heterogeneous individual?</a:t>
            </a:r>
            <a:r>
              <a:rPr lang="en-US" altLang="zh-CN" dirty="0" smtClean="0"/>
              <a:t/>
            </a:r>
            <a:br>
              <a:rPr lang="en-US" altLang="zh-CN" dirty="0" smtClean="0"/>
            </a:br>
            <a:r>
              <a:rPr lang="en-US" altLang="zh-CN" dirty="0" smtClean="0"/>
              <a:t/>
            </a:r>
            <a:br>
              <a:rPr lang="en-US" altLang="zh-CN" dirty="0" smtClean="0"/>
            </a:br>
            <a:endParaRPr lang="zh-CN" alt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5</a:t>
            </a:fld>
            <a:endParaRPr lang="en-US"/>
          </a:p>
        </p:txBody>
      </p:sp>
    </p:spTree>
    <p:extLst>
      <p:ext uri="{BB962C8B-B14F-4D97-AF65-F5344CB8AC3E}">
        <p14:creationId xmlns:p14="http://schemas.microsoft.com/office/powerpoint/2010/main" val="1284999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smtClean="0"/>
              <a:t>By investigating the real</a:t>
            </a:r>
            <a:r>
              <a:rPr lang="en-US" altLang="zh-CN" baseline="0" dirty="0" smtClean="0"/>
              <a:t> data, we find the growth dynamics of your number of friends exhibit rich complexities. We showcase three individuals’ growth dynamics over two years, we find </a:t>
            </a:r>
            <a:r>
              <a:rPr lang="en-US" altLang="zh-CN" sz="1200" b="0" i="1" kern="1200" dirty="0" err="1" smtClean="0">
                <a:solidFill>
                  <a:schemeClr val="tx1"/>
                </a:solidFill>
                <a:effectLst/>
                <a:latin typeface="+mn-lt"/>
                <a:ea typeface="+mn-ea"/>
                <a:cs typeface="+mn-cs"/>
              </a:rPr>
              <a:t>i</a:t>
            </a:r>
            <a:r>
              <a:rPr lang="en-US" altLang="zh-CN" sz="1200" b="0" i="1"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a wide range of power law growth in the long term, and </a:t>
            </a:r>
            <a:r>
              <a:rPr lang="en-US" altLang="zh-CN" sz="1200" b="0" i="1" kern="1200" dirty="0" smtClean="0">
                <a:solidFill>
                  <a:schemeClr val="tx1"/>
                </a:solidFill>
                <a:effectLst/>
                <a:latin typeface="+mn-lt"/>
                <a:ea typeface="+mn-ea"/>
                <a:cs typeface="+mn-cs"/>
              </a:rPr>
              <a:t>ii) </a:t>
            </a:r>
            <a:r>
              <a:rPr lang="en-US" altLang="zh-CN" sz="1200" b="0" i="0" kern="1200" dirty="0" smtClean="0">
                <a:solidFill>
                  <a:schemeClr val="tx1"/>
                </a:solidFill>
                <a:effectLst/>
                <a:latin typeface="+mn-lt"/>
                <a:ea typeface="+mn-ea"/>
                <a:cs typeface="+mn-cs"/>
              </a:rPr>
              <a:t>stochastic bursts in the short term.</a:t>
            </a:r>
            <a:r>
              <a:rPr lang="en-US" altLang="zh-CN" dirty="0" smtClean="0"/>
              <a:t> </a:t>
            </a:r>
            <a:br>
              <a:rPr lang="en-US" altLang="zh-CN" dirty="0" smtClean="0"/>
            </a:br>
            <a:endParaRPr lang="zh-CN" alt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6</a:t>
            </a:fld>
            <a:endParaRPr lang="en-US"/>
          </a:p>
        </p:txBody>
      </p:sp>
    </p:spTree>
    <p:extLst>
      <p:ext uri="{BB962C8B-B14F-4D97-AF65-F5344CB8AC3E}">
        <p14:creationId xmlns:p14="http://schemas.microsoft.com/office/powerpoint/2010/main" val="1495529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smtClean="0"/>
              <a:t>However, the existing</a:t>
            </a:r>
            <a:r>
              <a:rPr lang="en-US" altLang="zh-CN" baseline="0" dirty="0" smtClean="0"/>
              <a:t> models on network evolution found: the sub-linear growth of your number of friends, like the BA model and the Fitness model;  The linear growth, And the super-linear growth.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Thus, all the existing models failed in capturing the growth dynamics we observed in the real world.</a:t>
            </a:r>
          </a:p>
          <a:p>
            <a:endParaRPr lang="en-US" altLang="zh-CN" baseline="0" dirty="0" smtClean="0"/>
          </a:p>
        </p:txBody>
      </p:sp>
      <p:sp>
        <p:nvSpPr>
          <p:cNvPr id="4" name="灯片编号占位符 3"/>
          <p:cNvSpPr>
            <a:spLocks noGrp="1"/>
          </p:cNvSpPr>
          <p:nvPr>
            <p:ph type="sldNum" sz="quarter" idx="10"/>
          </p:nvPr>
        </p:nvSpPr>
        <p:spPr/>
        <p:txBody>
          <a:bodyPr/>
          <a:lstStyle/>
          <a:p>
            <a:fld id="{093A40FC-551C-40A9-9BFC-143089139DEF}" type="slidenum">
              <a:rPr lang="en-US" smtClean="0"/>
              <a:t>7</a:t>
            </a:fld>
            <a:endParaRPr lang="en-US"/>
          </a:p>
        </p:txBody>
      </p:sp>
    </p:spTree>
    <p:extLst>
      <p:ext uri="{BB962C8B-B14F-4D97-AF65-F5344CB8AC3E}">
        <p14:creationId xmlns:p14="http://schemas.microsoft.com/office/powerpoint/2010/main" val="1577365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smtClean="0"/>
              <a:t>So</a:t>
            </a:r>
            <a:r>
              <a:rPr lang="en-US" altLang="zh-CN" baseline="0" dirty="0" smtClean="0"/>
              <a:t> far, we find two growth patterns in real world, the long-term power law growth, and the short-term stochastic bursts. And the previous models failed. Thus, we want to know the mechanisms governing the observed patterns. We need a unified model to generate both growth patterns.</a:t>
            </a:r>
            <a:endParaRPr lang="zh-CN" alt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8</a:t>
            </a:fld>
            <a:endParaRPr lang="en-US"/>
          </a:p>
        </p:txBody>
      </p:sp>
    </p:spTree>
    <p:extLst>
      <p:ext uri="{BB962C8B-B14F-4D97-AF65-F5344CB8AC3E}">
        <p14:creationId xmlns:p14="http://schemas.microsoft.com/office/powerpoint/2010/main" val="1246203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smtClean="0"/>
              <a:t>Let me elaborate on the mechanisms</a:t>
            </a:r>
            <a:r>
              <a:rPr lang="en-US" altLang="zh-CN" baseline="0" dirty="0" smtClean="0"/>
              <a:t> and then propose a unified model</a:t>
            </a:r>
            <a:r>
              <a:rPr lang="en-US" altLang="zh-CN" dirty="0" smtClean="0"/>
              <a:t>. The</a:t>
            </a:r>
            <a:r>
              <a:rPr lang="en-US" altLang="zh-CN" baseline="0" dirty="0" smtClean="0"/>
              <a:t> first mechanism is a kind of long term memory, and we name it average-memory-effect which generates long-term power law growth. The intuition behind the average-memory-effect is &lt;…..&gt;. And we model the average-memory-effect as follows. &lt;….&gt;. The generation of power law growth can be proved by following equations.</a:t>
            </a:r>
            <a:endParaRPr lang="zh-CN" alt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9</a:t>
            </a:fld>
            <a:endParaRPr lang="en-US"/>
          </a:p>
        </p:txBody>
      </p:sp>
    </p:spTree>
    <p:extLst>
      <p:ext uri="{BB962C8B-B14F-4D97-AF65-F5344CB8AC3E}">
        <p14:creationId xmlns:p14="http://schemas.microsoft.com/office/powerpoint/2010/main" val="3308635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74F2D22-DB20-C145-AFBC-7EFF1988A063}" type="datetime2">
              <a:rPr lang="en-US" smtClean="0"/>
              <a:t>Wednesday, August 16,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FDAAAE73-3278-684A-AD86-B7B9418BE81E}" type="datetime2">
              <a:rPr lang="en-US" smtClean="0"/>
              <a:t>Wednesday, August 16,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B0FF718-76C0-DF45-92FA-855B110B1DF9}" type="datetime2">
              <a:rPr lang="en-US" smtClean="0"/>
              <a:t>Wednesday, August 16,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0473B4FD-6A04-0C40-A451-FA7F82E5A93A}" type="datetime2">
              <a:rPr lang="en-US" smtClean="0"/>
              <a:t>Wednesday, August 16,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7030A0">
            <a:alpha val="4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6C026E47-EC81-164D-A9D0-52217604E4BE}" type="datetime2">
              <a:rPr lang="en-US" smtClean="0"/>
              <a:t>Wednesday, August 16,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DCC2FD5E-605B-F646-9291-93564E46B407}" type="datetime2">
              <a:rPr lang="en-US" smtClean="0"/>
              <a:t>Wednesday, August 16,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rgbClr val="7030A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rgbClr val="7030A0"/>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CCEFB40A-C2C2-8048-B87F-F6B5F06663C2}" type="datetime2">
              <a:rPr lang="en-US" smtClean="0"/>
              <a:t>Wednesday, August 16, 2017</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5F8A0C1C-8A84-DC43-ABB0-93DE89758676}" type="datetime2">
              <a:rPr lang="en-US" smtClean="0"/>
              <a:t>Wednesday, August 16, 2017</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1EACD-1A1B-2542-90FB-21D16508F629}" type="datetime2">
              <a:rPr lang="en-US" smtClean="0"/>
              <a:t>Wednesday, August 16, 2017</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086F41BB-3186-DD4D-ACFA-ACE386CBEB42}" type="datetime2">
              <a:rPr lang="en-US" smtClean="0"/>
              <a:t>Wednesday, August 16,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912152" y="3579942"/>
            <a:ext cx="5577840" cy="2117"/>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3811480" y="838201"/>
            <a:ext cx="7872520" cy="5500456"/>
          </a:xfrm>
          <a:solidFill>
            <a:srgbClr val="7030A0">
              <a:alpha val="10000"/>
            </a:srgbClr>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7B66089-0C25-344C-8538-F3277E19921D}" type="datetime2">
              <a:rPr lang="en-US" smtClean="0"/>
              <a:t>Wednesday, August 16,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Rectangle 6"/>
          <p:cNvSpPr/>
          <p:nvPr/>
        </p:nvSpPr>
        <p:spPr>
          <a:xfrm>
            <a:off x="0" y="0"/>
            <a:ext cx="12192000" cy="36576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5FB54245-1AE4-E346-9947-6EB26F03B407}" type="datetime2">
              <a:rPr lang="en-US" smtClean="0"/>
              <a:t>Wednesday, August 16, 2017</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l" defTabSz="914400" rtl="0" eaLnBrk="1" latinLnBrk="0" hangingPunct="1">
        <a:spcBef>
          <a:spcPct val="0"/>
        </a:spcBef>
        <a:buNone/>
        <a:defRPr sz="4000" kern="1200" spc="-100" baseline="0">
          <a:solidFill>
            <a:srgbClr val="7030A0"/>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2.jp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1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51.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41.png"/><Relationship Id="rId5" Type="http://schemas.openxmlformats.org/officeDocument/2006/relationships/image" Target="../media/image44.png"/><Relationship Id="rId10" Type="http://schemas.openxmlformats.org/officeDocument/2006/relationships/image" Target="../media/image38.png"/><Relationship Id="rId4" Type="http://schemas.openxmlformats.org/officeDocument/2006/relationships/image" Target="../media/image42.png"/><Relationship Id="rId9"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49.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4.png"/><Relationship Id="rId7"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90.png"/><Relationship Id="rId5" Type="http://schemas.openxmlformats.org/officeDocument/2006/relationships/image" Target="../media/image57.png"/><Relationship Id="rId4" Type="http://schemas.openxmlformats.org/officeDocument/2006/relationships/image" Target="../media/image570.pn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42.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github.com/calvin-zcx/LSMP" TargetMode="External"/><Relationship Id="rId5" Type="http://schemas.openxmlformats.org/officeDocument/2006/relationships/image" Target="../media/image10.png"/><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5.png"/><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71.png"/><Relationship Id="rId4" Type="http://schemas.openxmlformats.org/officeDocument/2006/relationships/image" Target="../media/image70.png"/><Relationship Id="rId9" Type="http://schemas.openxmlformats.org/officeDocument/2006/relationships/image" Target="../media/image68.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jpg"/><Relationship Id="rId3" Type="http://schemas.openxmlformats.org/officeDocument/2006/relationships/slideLayout" Target="../slideLayouts/slideLayout2.xml"/><Relationship Id="rId7" Type="http://schemas.openxmlformats.org/officeDocument/2006/relationships/image" Target="../media/image13.png"/><Relationship Id="rId12" Type="http://schemas.openxmlformats.org/officeDocument/2006/relationships/image" Target="../media/image10.png"/><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12.gif"/><Relationship Id="rId11" Type="http://schemas.openxmlformats.org/officeDocument/2006/relationships/image" Target="../media/image17.png"/><Relationship Id="rId5" Type="http://schemas.openxmlformats.org/officeDocument/2006/relationships/image" Target="../media/image11.gif"/><Relationship Id="rId10" Type="http://schemas.openxmlformats.org/officeDocument/2006/relationships/image" Target="../media/image16.png"/><Relationship Id="rId4" Type="http://schemas.openxmlformats.org/officeDocument/2006/relationships/notesSlide" Target="../notesSlides/notesSlide2.xml"/><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10.png"/><Relationship Id="rId4" Type="http://schemas.openxmlformats.org/officeDocument/2006/relationships/image" Target="../media/image72.png"/></Relationships>
</file>

<file path=ppt/slides/_rels/slide2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5.png"/></Relationships>
</file>

<file path=ppt/slides/_rels/slide2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70.png"/></Relationships>
</file>

<file path=ppt/slides/_rels/slide2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8.png"/><Relationship Id="rId4" Type="http://schemas.openxmlformats.org/officeDocument/2006/relationships/image" Target="../media/image790.png"/></Relationships>
</file>

<file path=ppt/slides/_rels/slide24.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1.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83.png"/><Relationship Id="rId4" Type="http://schemas.openxmlformats.org/officeDocument/2006/relationships/image" Target="../media/image80.png"/></Relationships>
</file>

<file path=ppt/slides/_rels/slide2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86.png"/><Relationship Id="rId4" Type="http://schemas.openxmlformats.org/officeDocument/2006/relationships/image" Target="../media/image85.png"/></Relationships>
</file>

<file path=ppt/slides/_rels/slide26.xml.rels><?xml version="1.0" encoding="UTF-8" standalone="yes"?>
<Relationships xmlns="http://schemas.openxmlformats.org/package/2006/relationships"><Relationship Id="rId3" Type="http://schemas.openxmlformats.org/officeDocument/2006/relationships/hyperlink" Target="https://github.com/calvin-zcx/LSMP"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6.PNG"/><Relationship Id="rId3" Type="http://schemas.openxmlformats.org/officeDocument/2006/relationships/hyperlink" Target="mailto:calvin-zcx@qq.com" TargetMode="External"/><Relationship Id="rId7" Type="http://schemas.openxmlformats.org/officeDocument/2006/relationships/image" Target="../media/image87.png"/><Relationship Id="rId12"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86.jpeg"/><Relationship Id="rId11" Type="http://schemas.openxmlformats.org/officeDocument/2006/relationships/image" Target="../media/image4.jpeg"/><Relationship Id="rId5" Type="http://schemas.openxmlformats.org/officeDocument/2006/relationships/image" Target="../media/image85.jpeg"/><Relationship Id="rId10" Type="http://schemas.openxmlformats.org/officeDocument/2006/relationships/image" Target="../media/image10.png"/><Relationship Id="rId4" Type="http://schemas.openxmlformats.org/officeDocument/2006/relationships/image" Target="../media/image84.png"/><Relationship Id="rId9" Type="http://schemas.openxmlformats.org/officeDocument/2006/relationships/image" Target="../media/image89.png"/><Relationship Id="rId1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20.jpeg"/><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image" Target="../media/image10.pn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5.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0.png"/><Relationship Id="rId4" Type="http://schemas.openxmlformats.org/officeDocument/2006/relationships/image" Target="../media/image24.jpg"/><Relationship Id="rId9" Type="http://schemas.openxmlformats.org/officeDocument/2006/relationships/image" Target="../media/image26.jp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副标题 2"/>
              <p:cNvSpPr>
                <a:spLocks noGrp="1"/>
              </p:cNvSpPr>
              <p:nvPr>
                <p:ph type="subTitle" idx="1"/>
              </p:nvPr>
            </p:nvSpPr>
            <p:spPr>
              <a:xfrm>
                <a:off x="911424" y="3429000"/>
                <a:ext cx="10441160" cy="1512168"/>
              </a:xfrm>
            </p:spPr>
            <p:txBody>
              <a:bodyPr>
                <a:normAutofit/>
              </a:bodyPr>
              <a:lstStyle/>
              <a:p>
                <a:pPr algn="ctr"/>
                <a14:m>
                  <m:oMath xmlns:m="http://schemas.openxmlformats.org/officeDocument/2006/math">
                    <m:sSup>
                      <m:sSupPr>
                        <m:ctrlPr>
                          <a:rPr lang="en-US" altLang="zh-CN" sz="2600" b="1" i="1">
                            <a:latin typeface="Cambria Math" panose="02040503050406030204" pitchFamily="18" charset="0"/>
                          </a:rPr>
                        </m:ctrlPr>
                      </m:sSupPr>
                      <m:e>
                        <m:r>
                          <a:rPr lang="en-US" altLang="zh-CN" sz="2600" b="1">
                            <a:latin typeface="Cambria Math" panose="02040503050406030204" pitchFamily="18" charset="0"/>
                            <a:ea typeface="Cambria Math" panose="02040503050406030204" pitchFamily="18" charset="0"/>
                          </a:rPr>
                          <m:t>𝐂𝐡𝐞𝐧𝐠𝐱𝐢</m:t>
                        </m:r>
                        <m:r>
                          <a:rPr lang="en-US" altLang="zh-CN" sz="2600" b="1">
                            <a:latin typeface="Cambria Math" panose="02040503050406030204" pitchFamily="18" charset="0"/>
                            <a:ea typeface="Cambria Math" panose="02040503050406030204" pitchFamily="18" charset="0"/>
                          </a:rPr>
                          <m:t> </m:t>
                        </m:r>
                        <m:r>
                          <a:rPr lang="en-US" altLang="zh-CN" sz="2600" b="1">
                            <a:latin typeface="Cambria Math" panose="02040503050406030204" pitchFamily="18" charset="0"/>
                            <a:ea typeface="Cambria Math" panose="02040503050406030204" pitchFamily="18" charset="0"/>
                          </a:rPr>
                          <m:t>𝐙𝐚𝐧𝐠</m:t>
                        </m:r>
                      </m:e>
                      <m:sup>
                        <m:r>
                          <a:rPr lang="en-US" altLang="zh-CN" sz="2600" b="1" i="1">
                            <a:latin typeface="Cambria Math" panose="02040503050406030204" pitchFamily="18" charset="0"/>
                          </a:rPr>
                          <m:t>𝟏</m:t>
                        </m:r>
                      </m:sup>
                    </m:sSup>
                  </m:oMath>
                </a14:m>
                <a:r>
                  <a:rPr lang="en-US" altLang="zh-CN" sz="2600" b="1" dirty="0"/>
                  <a:t>, </a:t>
                </a:r>
                <a14:m>
                  <m:oMath xmlns:m="http://schemas.openxmlformats.org/officeDocument/2006/math">
                    <m:sSup>
                      <m:sSupPr>
                        <m:ctrlPr>
                          <a:rPr lang="en-US" altLang="zh-CN" sz="2600" b="1" i="1">
                            <a:latin typeface="Cambria Math" panose="02040503050406030204" pitchFamily="18" charset="0"/>
                          </a:rPr>
                        </m:ctrlPr>
                      </m:sSupPr>
                      <m:e>
                        <m:r>
                          <a:rPr lang="en-US" altLang="zh-CN" sz="2600" b="1">
                            <a:latin typeface="Cambria Math" panose="02040503050406030204" pitchFamily="18" charset="0"/>
                            <a:ea typeface="Cambria Math" panose="02040503050406030204" pitchFamily="18" charset="0"/>
                          </a:rPr>
                          <m:t>𝐏𝐞𝐧𝐠</m:t>
                        </m:r>
                        <m:r>
                          <a:rPr lang="en-US" altLang="zh-CN" sz="2600" b="1">
                            <a:latin typeface="Cambria Math" panose="02040503050406030204" pitchFamily="18" charset="0"/>
                            <a:ea typeface="Cambria Math" panose="02040503050406030204" pitchFamily="18" charset="0"/>
                          </a:rPr>
                          <m:t> </m:t>
                        </m:r>
                        <m:r>
                          <a:rPr lang="en-US" altLang="zh-CN" sz="2600" b="1">
                            <a:latin typeface="Cambria Math" panose="02040503050406030204" pitchFamily="18" charset="0"/>
                            <a:ea typeface="Cambria Math" panose="02040503050406030204" pitchFamily="18" charset="0"/>
                          </a:rPr>
                          <m:t>𝐂𝐮𝐢</m:t>
                        </m:r>
                      </m:e>
                      <m:sup>
                        <m:r>
                          <a:rPr lang="en-US" altLang="zh-CN" sz="2600" b="1" i="1">
                            <a:latin typeface="Cambria Math" panose="02040503050406030204" pitchFamily="18" charset="0"/>
                          </a:rPr>
                          <m:t>𝟏</m:t>
                        </m:r>
                      </m:sup>
                    </m:sSup>
                  </m:oMath>
                </a14:m>
                <a:r>
                  <a:rPr lang="en-US" altLang="zh-CN" sz="2600" b="1" dirty="0"/>
                  <a:t>, </a:t>
                </a:r>
                <a14:m>
                  <m:oMath xmlns:m="http://schemas.openxmlformats.org/officeDocument/2006/math">
                    <m:sSup>
                      <m:sSupPr>
                        <m:ctrlPr>
                          <a:rPr lang="en-US" altLang="zh-CN" sz="2600" b="1" i="1">
                            <a:latin typeface="Cambria Math" panose="02040503050406030204" pitchFamily="18" charset="0"/>
                          </a:rPr>
                        </m:ctrlPr>
                      </m:sSupPr>
                      <m:e>
                        <m:r>
                          <m:rPr>
                            <m:nor/>
                          </m:rPr>
                          <a:rPr lang="en-US" altLang="zh-CN" sz="2600" b="1" dirty="0"/>
                          <m:t>Christos</m:t>
                        </m:r>
                        <m:r>
                          <m:rPr>
                            <m:nor/>
                          </m:rPr>
                          <a:rPr lang="en-US" altLang="zh-CN" sz="2600" b="1" dirty="0"/>
                          <m:t> </m:t>
                        </m:r>
                        <m:r>
                          <m:rPr>
                            <m:nor/>
                          </m:rPr>
                          <a:rPr lang="en-US" altLang="zh-CN" sz="2600" b="1" dirty="0"/>
                          <m:t>Faloutsos</m:t>
                        </m:r>
                      </m:e>
                      <m:sup>
                        <m:r>
                          <a:rPr lang="en-US" altLang="zh-CN" sz="2600" b="1" i="1">
                            <a:latin typeface="Cambria Math" panose="02040503050406030204" pitchFamily="18" charset="0"/>
                            <a:ea typeface="Cambria Math" panose="02040503050406030204" pitchFamily="18" charset="0"/>
                          </a:rPr>
                          <m:t>𝟐</m:t>
                        </m:r>
                      </m:sup>
                    </m:sSup>
                  </m:oMath>
                </a14:m>
                <a:r>
                  <a:rPr lang="en-US" altLang="zh-CN" sz="2600" b="1" dirty="0"/>
                  <a:t>, </a:t>
                </a:r>
                <a14:m>
                  <m:oMath xmlns:m="http://schemas.openxmlformats.org/officeDocument/2006/math">
                    <m:sSup>
                      <m:sSupPr>
                        <m:ctrlPr>
                          <a:rPr lang="en-US" altLang="zh-CN" sz="2600" b="1" i="1">
                            <a:latin typeface="Cambria Math" panose="02040503050406030204" pitchFamily="18" charset="0"/>
                          </a:rPr>
                        </m:ctrlPr>
                      </m:sSupPr>
                      <m:e>
                        <m:r>
                          <a:rPr lang="en-US" altLang="zh-CN" sz="2600" b="1">
                            <a:latin typeface="Cambria Math" panose="02040503050406030204" pitchFamily="18" charset="0"/>
                            <a:ea typeface="Cambria Math" panose="02040503050406030204" pitchFamily="18" charset="0"/>
                          </a:rPr>
                          <m:t>𝐖𝐞𝐧𝐰𝐮</m:t>
                        </m:r>
                        <m:r>
                          <a:rPr lang="en-US" altLang="zh-CN" sz="2600" b="1">
                            <a:latin typeface="Cambria Math" panose="02040503050406030204" pitchFamily="18" charset="0"/>
                            <a:ea typeface="Cambria Math" panose="02040503050406030204" pitchFamily="18" charset="0"/>
                          </a:rPr>
                          <m:t> </m:t>
                        </m:r>
                        <m:r>
                          <a:rPr lang="en-US" altLang="zh-CN" sz="2600" b="1">
                            <a:latin typeface="Cambria Math" panose="02040503050406030204" pitchFamily="18" charset="0"/>
                            <a:ea typeface="Cambria Math" panose="02040503050406030204" pitchFamily="18" charset="0"/>
                          </a:rPr>
                          <m:t>𝐙𝐡𝐮</m:t>
                        </m:r>
                      </m:e>
                      <m:sup>
                        <m:r>
                          <a:rPr lang="en-US" altLang="zh-CN" sz="2600" b="1" i="1">
                            <a:latin typeface="Cambria Math" panose="02040503050406030204" pitchFamily="18" charset="0"/>
                          </a:rPr>
                          <m:t>𝟏</m:t>
                        </m:r>
                      </m:sup>
                    </m:sSup>
                  </m:oMath>
                </a14:m>
                <a:endParaRPr lang="en-US" altLang="zh-CN" dirty="0" smtClean="0"/>
              </a:p>
              <a:p>
                <a:pPr algn="ctr"/>
                <a14:m>
                  <m:oMath xmlns:m="http://schemas.openxmlformats.org/officeDocument/2006/math">
                    <m:sSup>
                      <m:sSupPr>
                        <m:ctrlPr>
                          <a:rPr lang="en-US" altLang="zh-CN" sz="2000" i="1" dirty="0">
                            <a:latin typeface="Cambria Math" panose="02040503050406030204" pitchFamily="18" charset="0"/>
                          </a:rPr>
                        </m:ctrlPr>
                      </m:sSupPr>
                      <m:e/>
                      <m:sup>
                        <m:r>
                          <a:rPr lang="en-US" altLang="zh-CN" sz="2000" i="1" dirty="0">
                            <a:latin typeface="Cambria Math" panose="02040503050406030204" pitchFamily="18" charset="0"/>
                          </a:rPr>
                          <m:t>1</m:t>
                        </m:r>
                      </m:sup>
                    </m:sSup>
                  </m:oMath>
                </a14:m>
                <a:r>
                  <a:rPr lang="en-US" altLang="zh-CN" sz="2000" dirty="0"/>
                  <a:t>Tsinghua</a:t>
                </a:r>
                <a:r>
                  <a:rPr lang="zh-CN" altLang="en-US" sz="2000" dirty="0"/>
                  <a:t> </a:t>
                </a:r>
                <a:r>
                  <a:rPr lang="en-US" altLang="zh-CN" sz="2000" dirty="0"/>
                  <a:t>University</a:t>
                </a:r>
              </a:p>
              <a:p>
                <a:pPr algn="ctr"/>
                <a14:m>
                  <m:oMath xmlns:m="http://schemas.openxmlformats.org/officeDocument/2006/math">
                    <m:sSup>
                      <m:sSupPr>
                        <m:ctrlPr>
                          <a:rPr lang="en-US" altLang="zh-CN" sz="2000" i="1" dirty="0">
                            <a:latin typeface="Cambria Math" panose="02040503050406030204" pitchFamily="18" charset="0"/>
                          </a:rPr>
                        </m:ctrlPr>
                      </m:sSupPr>
                      <m:e/>
                      <m:sup>
                        <m:r>
                          <a:rPr lang="en-US" altLang="zh-CN" sz="2000" i="1" dirty="0">
                            <a:latin typeface="Cambria Math" panose="02040503050406030204" pitchFamily="18" charset="0"/>
                          </a:rPr>
                          <m:t>2</m:t>
                        </m:r>
                      </m:sup>
                    </m:sSup>
                  </m:oMath>
                </a14:m>
                <a:r>
                  <a:rPr lang="en-US" altLang="zh-CN" sz="2000" dirty="0"/>
                  <a:t>Carnegie Mellon University</a:t>
                </a:r>
              </a:p>
              <a:p>
                <a:endParaRPr lang="en-US" altLang="zh-CN" dirty="0"/>
              </a:p>
            </p:txBody>
          </p:sp>
        </mc:Choice>
        <mc:Fallback xmlns="">
          <p:sp>
            <p:nvSpPr>
              <p:cNvPr id="3" name="副标题 2"/>
              <p:cNvSpPr>
                <a:spLocks noGrp="1" noRot="1" noChangeAspect="1" noMove="1" noResize="1" noEditPoints="1" noAdjustHandles="1" noChangeArrowheads="1" noChangeShapeType="1" noTextEdit="1"/>
              </p:cNvSpPr>
              <p:nvPr>
                <p:ph type="subTitle" idx="1"/>
              </p:nvPr>
            </p:nvSpPr>
            <p:spPr>
              <a:xfrm>
                <a:off x="911424" y="3429000"/>
                <a:ext cx="10441160" cy="1512168"/>
              </a:xfrm>
              <a:blipFill>
                <a:blip r:embed="rId3"/>
                <a:stretch>
                  <a:fillRect t="-3629"/>
                </a:stretch>
              </a:blipFill>
            </p:spPr>
            <p:txBody>
              <a:bodyPr/>
              <a:lstStyle/>
              <a:p>
                <a:r>
                  <a:rPr lang="zh-CN" altLang="en-US">
                    <a:noFill/>
                  </a:rPr>
                  <a:t> </a:t>
                </a:r>
              </a:p>
            </p:txBody>
          </p:sp>
        </mc:Fallback>
      </mc:AlternateContent>
      <p:sp>
        <p:nvSpPr>
          <p:cNvPr id="5" name="文本框 4"/>
          <p:cNvSpPr txBox="1"/>
          <p:nvPr/>
        </p:nvSpPr>
        <p:spPr>
          <a:xfrm>
            <a:off x="1723581" y="1424945"/>
            <a:ext cx="8856984" cy="1754326"/>
          </a:xfrm>
          <a:prstGeom prst="rect">
            <a:avLst/>
          </a:prstGeom>
          <a:noFill/>
        </p:spPr>
        <p:txBody>
          <a:bodyPr wrap="square" rtlCol="0">
            <a:spAutoFit/>
          </a:bodyPr>
          <a:lstStyle/>
          <a:p>
            <a:pPr algn="ctr"/>
            <a:r>
              <a:rPr lang="en-US" sz="3600" b="1" dirty="0">
                <a:solidFill>
                  <a:srgbClr val="7030A0"/>
                </a:solidFill>
              </a:rPr>
              <a:t>Long Short Memory Process: </a:t>
            </a:r>
            <a:r>
              <a:rPr lang="en-US" sz="3600" b="1" dirty="0" smtClean="0">
                <a:solidFill>
                  <a:srgbClr val="7030A0"/>
                </a:solidFill>
              </a:rPr>
              <a:t>Modeling </a:t>
            </a:r>
            <a:r>
              <a:rPr lang="en-US" sz="3600" b="1" dirty="0">
                <a:solidFill>
                  <a:srgbClr val="7030A0"/>
                </a:solidFill>
              </a:rPr>
              <a:t>Growth Dynamics of Microscopic Social </a:t>
            </a:r>
            <a:r>
              <a:rPr lang="en-US" sz="3600" b="1" dirty="0" smtClean="0">
                <a:solidFill>
                  <a:srgbClr val="7030A0"/>
                </a:solidFill>
              </a:rPr>
              <a:t>Connectivity</a:t>
            </a:r>
            <a:endParaRPr lang="en-US" altLang="zh-CN" sz="3600" b="1" dirty="0">
              <a:solidFill>
                <a:srgbClr val="7030A0"/>
              </a:solidFill>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438" y="1080854"/>
            <a:ext cx="1270019" cy="1270019"/>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7393" y="5085184"/>
            <a:ext cx="1220615" cy="1440000"/>
          </a:xfrm>
          <a:prstGeom prst="rect">
            <a:avLst/>
          </a:prstGeom>
          <a:ln>
            <a:solidFill>
              <a:schemeClr val="accent1"/>
            </a:solidFill>
          </a:ln>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26371" y="5085184"/>
            <a:ext cx="1141680" cy="1440000"/>
          </a:xfrm>
          <a:prstGeom prst="rect">
            <a:avLst/>
          </a:prstGeom>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31704" y="5085184"/>
            <a:ext cx="1098141" cy="1440000"/>
          </a:xfrm>
          <a:prstGeom prst="rect">
            <a:avLst/>
          </a:prstGeom>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85598" y="5085184"/>
            <a:ext cx="1178754" cy="1440000"/>
          </a:xfrm>
          <a:prstGeom prst="rect">
            <a:avLst/>
          </a:prstGeom>
        </p:spPr>
      </p:pic>
      <p:pic>
        <p:nvPicPr>
          <p:cNvPr id="2" name="图片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328" y="358437"/>
            <a:ext cx="1512167" cy="622291"/>
          </a:xfrm>
          <a:prstGeom prst="rect">
            <a:avLst/>
          </a:prstGeom>
        </p:spPr>
      </p:pic>
      <p:pic>
        <p:nvPicPr>
          <p:cNvPr id="11" name="图片 10" hidden="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64363" y="60333"/>
            <a:ext cx="668141" cy="220080"/>
          </a:xfrm>
          <a:prstGeom prst="rect">
            <a:avLst/>
          </a:prstGeom>
        </p:spPr>
      </p:pic>
      <p:pic>
        <p:nvPicPr>
          <p:cNvPr id="12" name="内容占位符 24"/>
          <p:cNvPicPr>
            <a:picLocks noChangeAspect="1"/>
          </p:cNvPicPr>
          <p:nvPr/>
        </p:nvPicPr>
        <p:blipFill>
          <a:blip r:embed="rId11"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spTree>
    <p:extLst>
      <p:ext uri="{BB962C8B-B14F-4D97-AF65-F5344CB8AC3E}">
        <p14:creationId xmlns:p14="http://schemas.microsoft.com/office/powerpoint/2010/main" val="766598440"/>
      </p:ext>
    </p:extLst>
  </p:cSld>
  <p:clrMapOvr>
    <a:masterClrMapping/>
  </p:clrMapOvr>
  <mc:AlternateContent xmlns:mc="http://schemas.openxmlformats.org/markup-compatibility/2006" xmlns:p14="http://schemas.microsoft.com/office/powerpoint/2010/main">
    <mc:Choice Requires="p14">
      <p:transition spd="slow" p14:dur="2000" advTm="10952"/>
    </mc:Choice>
    <mc:Fallback xmlns="">
      <p:transition spd="slow" advTm="1095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1708" y="3508780"/>
            <a:ext cx="4002964" cy="3028528"/>
          </a:xfrm>
          <a:prstGeom prst="rect">
            <a:avLst/>
          </a:prstGeom>
        </p:spPr>
      </p:pic>
      <p:sp>
        <p:nvSpPr>
          <p:cNvPr id="2" name="标题 1"/>
          <p:cNvSpPr>
            <a:spLocks noGrp="1"/>
          </p:cNvSpPr>
          <p:nvPr>
            <p:ph type="title"/>
          </p:nvPr>
        </p:nvSpPr>
        <p:spPr/>
        <p:txBody>
          <a:bodyPr>
            <a:normAutofit/>
          </a:bodyPr>
          <a:lstStyle/>
          <a:p>
            <a:pPr algn="ctr"/>
            <a:r>
              <a:rPr lang="en-US" sz="4800" b="1" dirty="0" smtClean="0"/>
              <a:t>Mechanisms </a:t>
            </a:r>
            <a:r>
              <a:rPr lang="en-US" altLang="zh-CN" sz="4800" b="1" dirty="0" smtClean="0"/>
              <a:t>– </a:t>
            </a:r>
            <a:r>
              <a:rPr lang="en-US" sz="4800" b="1" dirty="0" smtClean="0"/>
              <a:t>Short Term Memory I</a:t>
            </a:r>
            <a:endParaRPr lang="en-US" sz="4800" b="1"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09600" y="1600200"/>
                <a:ext cx="10972800" cy="4781128"/>
              </a:xfrm>
            </p:spPr>
            <p:txBody>
              <a:bodyPr>
                <a:normAutofit/>
              </a:bodyPr>
              <a:lstStyle/>
              <a:p>
                <a:r>
                  <a:rPr lang="en-US" altLang="zh-CN" sz="3600" b="1" dirty="0" smtClean="0"/>
                  <a:t>Multiscale-memory-effect</a:t>
                </a:r>
                <a:endParaRPr lang="en-US" altLang="zh-CN" sz="3600" b="1" dirty="0"/>
              </a:p>
              <a:p>
                <a:pPr lvl="1"/>
                <a:r>
                  <a:rPr lang="en-US" altLang="zh-CN" sz="2800" b="1" i="1" dirty="0" smtClean="0"/>
                  <a:t>Intuition</a:t>
                </a:r>
                <a:r>
                  <a:rPr lang="en-US" altLang="zh-CN" sz="2800" b="1" i="1" dirty="0"/>
                  <a:t>:</a:t>
                </a:r>
                <a:r>
                  <a:rPr lang="en-US" altLang="zh-CN" sz="2800" b="1" i="1" dirty="0" smtClean="0"/>
                  <a:t> </a:t>
                </a:r>
                <a:r>
                  <a:rPr lang="en-US" altLang="zh-CN" sz="2400" dirty="0" smtClean="0"/>
                  <a:t>Memory fades due to the mere passage of time since last event.</a:t>
                </a:r>
                <a:endParaRPr lang="en-US" altLang="zh-CN" sz="2800" dirty="0" smtClean="0"/>
              </a:p>
              <a:p>
                <a:pPr lvl="1"/>
                <a:r>
                  <a:rPr lang="en-US" altLang="zh-CN" sz="2800" b="1" i="1" dirty="0"/>
                  <a:t>Model: </a:t>
                </a:r>
                <a:r>
                  <a:rPr lang="en-US" altLang="zh-CN" sz="2400" dirty="0" smtClean="0"/>
                  <a:t>The multiscale </a:t>
                </a:r>
                <a:r>
                  <a:rPr lang="en-US" altLang="zh-CN" sz="2400" dirty="0"/>
                  <a:t>inter-event time (IET) </a:t>
                </a:r>
                <a14:m>
                  <m:oMath xmlns:m="http://schemas.openxmlformats.org/officeDocument/2006/math">
                    <m:r>
                      <a:rPr lang="en-US" altLang="zh-CN" sz="2400" i="1">
                        <a:latin typeface="Cambria Math" panose="02040503050406030204" pitchFamily="18" charset="0"/>
                        <a:ea typeface="Cambria Math" panose="02040503050406030204" pitchFamily="18" charset="0"/>
                      </a:rPr>
                      <m:t>𝜏</m:t>
                    </m:r>
                  </m:oMath>
                </a14:m>
                <a:r>
                  <a:rPr lang="en-US" altLang="zh-CN" sz="2400" dirty="0"/>
                  <a:t> distribution </a:t>
                </a:r>
                <a14:m>
                  <m:oMath xmlns:m="http://schemas.openxmlformats.org/officeDocument/2006/math">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r>
                          <a:rPr lang="en-US" altLang="zh-CN" sz="2400" i="1">
                            <a:latin typeface="Cambria Math" panose="02040503050406030204" pitchFamily="18" charset="0"/>
                            <a:ea typeface="Cambria Math" panose="02040503050406030204" pitchFamily="18" charset="0"/>
                          </a:rPr>
                          <m:t>𝜏</m:t>
                        </m:r>
                      </m:e>
                    </m:d>
                  </m:oMath>
                </a14:m>
                <a:r>
                  <a:rPr lang="en-US" altLang="zh-CN" sz="2400" dirty="0"/>
                  <a:t>:</a:t>
                </a:r>
              </a:p>
              <a:p>
                <a:pPr lvl="2"/>
                <a:r>
                  <a:rPr lang="en-US" altLang="zh-CN" sz="2400" dirty="0"/>
                  <a:t>Flat short-scale</a:t>
                </a:r>
              </a:p>
              <a:p>
                <a:pPr lvl="2"/>
                <a:r>
                  <a:rPr lang="en-US" altLang="zh-CN" sz="2400" dirty="0"/>
                  <a:t>Fat-tailed middle-scale</a:t>
                </a:r>
              </a:p>
              <a:p>
                <a:pPr lvl="2"/>
                <a:r>
                  <a:rPr lang="en-US" altLang="zh-CN" sz="2400" dirty="0"/>
                  <a:t>Exponential-like </a:t>
                </a:r>
                <a:r>
                  <a:rPr lang="en-US" altLang="zh-CN" sz="2400" dirty="0" smtClean="0"/>
                  <a:t>long-scale</a:t>
                </a:r>
              </a:p>
              <a:p>
                <a:pPr lvl="1"/>
                <a:r>
                  <a:rPr lang="en-US" altLang="zh-CN" sz="2800" b="1" i="1" dirty="0" smtClean="0"/>
                  <a:t>Burst: </a:t>
                </a:r>
                <a:r>
                  <a:rPr lang="en-US" altLang="zh-CN" sz="2400" dirty="0"/>
                  <a:t>Intense activities followed by long vacation</a:t>
                </a:r>
                <a:r>
                  <a:rPr lang="en-US" altLang="zh-CN" dirty="0"/>
                  <a:t/>
                </a:r>
                <a:br>
                  <a:rPr lang="en-US" altLang="zh-CN" dirty="0"/>
                </a:br>
                <a:r>
                  <a:rPr lang="en-US" altLang="zh-CN" sz="2800" dirty="0"/>
                  <a:t/>
                </a:r>
                <a:br>
                  <a:rPr lang="en-US" altLang="zh-CN" sz="2800" dirty="0"/>
                </a:br>
                <a:endParaRPr lang="en-US" altLang="zh-CN" sz="2600" b="1" i="1"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09600" y="1600200"/>
                <a:ext cx="10972800" cy="4781128"/>
              </a:xfrm>
              <a:blipFill>
                <a:blip r:embed="rId4"/>
                <a:stretch>
                  <a:fillRect l="-1167" t="-2041" r="-389"/>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0CFEC368-1D7A-4F81-ABF6-AE0E36BAF64C}" type="slidenum">
              <a:rPr lang="en-US" smtClean="0"/>
              <a:pPr/>
              <a:t>10</a:t>
            </a:fld>
            <a:endParaRPr lang="en-US"/>
          </a:p>
        </p:txBody>
      </p:sp>
      <p:pic>
        <p:nvPicPr>
          <p:cNvPr id="20" name="内容占位符 24"/>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grpSp>
        <p:nvGrpSpPr>
          <p:cNvPr id="21" name="组合 20"/>
          <p:cNvGrpSpPr/>
          <p:nvPr/>
        </p:nvGrpSpPr>
        <p:grpSpPr>
          <a:xfrm>
            <a:off x="132766" y="-14910"/>
            <a:ext cx="6971346" cy="372188"/>
            <a:chOff x="0" y="-14910"/>
            <a:chExt cx="6971346" cy="372188"/>
          </a:xfrm>
        </p:grpSpPr>
        <p:grpSp>
          <p:nvGrpSpPr>
            <p:cNvPr id="23" name="组合 22"/>
            <p:cNvGrpSpPr/>
            <p:nvPr/>
          </p:nvGrpSpPr>
          <p:grpSpPr>
            <a:xfrm>
              <a:off x="0" y="-14910"/>
              <a:ext cx="6971346" cy="372188"/>
              <a:chOff x="0" y="-14910"/>
              <a:chExt cx="6971346" cy="372188"/>
            </a:xfrm>
          </p:grpSpPr>
          <p:sp>
            <p:nvSpPr>
              <p:cNvPr id="25" name="TextBox 6"/>
              <p:cNvSpPr txBox="1"/>
              <p:nvPr/>
            </p:nvSpPr>
            <p:spPr>
              <a:xfrm>
                <a:off x="0" y="-14910"/>
                <a:ext cx="1390124" cy="369332"/>
              </a:xfrm>
              <a:prstGeom prst="rect">
                <a:avLst/>
              </a:prstGeom>
              <a:noFill/>
            </p:spPr>
            <p:txBody>
              <a:bodyPr wrap="none" rtlCol="0">
                <a:spAutoFit/>
              </a:bodyPr>
              <a:lstStyle/>
              <a:p>
                <a:r>
                  <a:rPr lang="en-US" dirty="0">
                    <a:solidFill>
                      <a:schemeClr val="bg1"/>
                    </a:solidFill>
                  </a:rPr>
                  <a:t>Introduction</a:t>
                </a:r>
              </a:p>
            </p:txBody>
          </p:sp>
          <p:sp>
            <p:nvSpPr>
              <p:cNvPr id="26" name="TextBox 7"/>
              <p:cNvSpPr txBox="1"/>
              <p:nvPr/>
            </p:nvSpPr>
            <p:spPr>
              <a:xfrm>
                <a:off x="2096471" y="-13958"/>
                <a:ext cx="1005403" cy="369332"/>
              </a:xfrm>
              <a:prstGeom prst="rect">
                <a:avLst/>
              </a:prstGeom>
              <a:noFill/>
            </p:spPr>
            <p:txBody>
              <a:bodyPr wrap="none" rtlCol="0">
                <a:spAutoFit/>
              </a:bodyPr>
              <a:lstStyle/>
              <a:p>
                <a:r>
                  <a:rPr lang="en-US" b="1" dirty="0">
                    <a:solidFill>
                      <a:srgbClr val="FFC000"/>
                    </a:solidFill>
                  </a:rPr>
                  <a:t>Method</a:t>
                </a:r>
              </a:p>
            </p:txBody>
          </p:sp>
          <p:sp>
            <p:nvSpPr>
              <p:cNvPr id="27"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28"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24"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1271464" y="5373216"/>
            <a:ext cx="4138916" cy="734407"/>
            <a:chOff x="1290238" y="4797152"/>
            <a:chExt cx="4138916" cy="734407"/>
          </a:xfrm>
        </p:grpSpPr>
        <p:grpSp>
          <p:nvGrpSpPr>
            <p:cNvPr id="12" name="组合 11"/>
            <p:cNvGrpSpPr/>
            <p:nvPr/>
          </p:nvGrpSpPr>
          <p:grpSpPr>
            <a:xfrm>
              <a:off x="1722472" y="5351559"/>
              <a:ext cx="3024336" cy="180000"/>
              <a:chOff x="1631504" y="5949280"/>
              <a:chExt cx="3024336" cy="180000"/>
            </a:xfrm>
          </p:grpSpPr>
          <p:cxnSp>
            <p:nvCxnSpPr>
              <p:cNvPr id="8" name="直接连接符 7"/>
              <p:cNvCxnSpPr/>
              <p:nvPr/>
            </p:nvCxnSpPr>
            <p:spPr>
              <a:xfrm>
                <a:off x="1631504" y="5949280"/>
                <a:ext cx="0" cy="180000"/>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直接连接符 28"/>
              <p:cNvCxnSpPr/>
              <p:nvPr/>
            </p:nvCxnSpPr>
            <p:spPr>
              <a:xfrm>
                <a:off x="2711624" y="5949280"/>
                <a:ext cx="0" cy="180000"/>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直接连接符 29"/>
              <p:cNvCxnSpPr/>
              <p:nvPr/>
            </p:nvCxnSpPr>
            <p:spPr>
              <a:xfrm>
                <a:off x="3359696" y="5949280"/>
                <a:ext cx="0" cy="180000"/>
              </a:xfrm>
              <a:prstGeom prst="line">
                <a:avLst/>
              </a:prstGeom>
              <a:ln w="28575"/>
            </p:spPr>
            <p:style>
              <a:lnRef idx="1">
                <a:schemeClr val="dk1"/>
              </a:lnRef>
              <a:fillRef idx="0">
                <a:schemeClr val="dk1"/>
              </a:fillRef>
              <a:effectRef idx="0">
                <a:schemeClr val="dk1"/>
              </a:effectRef>
              <a:fontRef idx="minor">
                <a:schemeClr val="tx1"/>
              </a:fontRef>
            </p:style>
          </p:cxnSp>
          <p:cxnSp>
            <p:nvCxnSpPr>
              <p:cNvPr id="31" name="直接连接符 30"/>
              <p:cNvCxnSpPr/>
              <p:nvPr/>
            </p:nvCxnSpPr>
            <p:spPr>
              <a:xfrm>
                <a:off x="4655840" y="5949280"/>
                <a:ext cx="0" cy="18000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11" name="组合 10"/>
            <p:cNvGrpSpPr/>
            <p:nvPr/>
          </p:nvGrpSpPr>
          <p:grpSpPr>
            <a:xfrm>
              <a:off x="1290238" y="4797152"/>
              <a:ext cx="4138916" cy="646331"/>
              <a:chOff x="1343472" y="5411255"/>
              <a:chExt cx="4138916" cy="646331"/>
            </a:xfrm>
          </p:grpSpPr>
          <p:cxnSp>
            <p:nvCxnSpPr>
              <p:cNvPr id="6" name="直接箭头连接符 5"/>
              <p:cNvCxnSpPr/>
              <p:nvPr/>
            </p:nvCxnSpPr>
            <p:spPr>
              <a:xfrm>
                <a:off x="1343472" y="6021288"/>
                <a:ext cx="4138916" cy="0"/>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文本框 8"/>
              <p:cNvSpPr txBox="1"/>
              <p:nvPr/>
            </p:nvSpPr>
            <p:spPr>
              <a:xfrm>
                <a:off x="1866994" y="5411255"/>
                <a:ext cx="646331" cy="646331"/>
              </a:xfrm>
              <a:prstGeom prst="rect">
                <a:avLst/>
              </a:prstGeom>
              <a:noFill/>
            </p:spPr>
            <p:txBody>
              <a:bodyPr wrap="none" rtlCol="0">
                <a:spAutoFit/>
              </a:bodyPr>
              <a:lstStyle/>
              <a:p>
                <a:r>
                  <a:rPr lang="en-US" altLang="zh-CN" sz="3600" dirty="0" smtClean="0"/>
                  <a:t>…</a:t>
                </a:r>
                <a:endParaRPr lang="zh-CN" altLang="en-US" sz="3600" dirty="0"/>
              </a:p>
            </p:txBody>
          </p:sp>
          <mc:AlternateContent xmlns:mc="http://schemas.openxmlformats.org/markup-compatibility/2006" xmlns:a14="http://schemas.microsoft.com/office/drawing/2010/main">
            <mc:Choice Requires="a14">
              <p:sp>
                <p:nvSpPr>
                  <p:cNvPr id="10" name="矩形 9"/>
                  <p:cNvSpPr/>
                  <p:nvPr/>
                </p:nvSpPr>
                <p:spPr>
                  <a:xfrm>
                    <a:off x="2928723" y="5476184"/>
                    <a:ext cx="63023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𝜏</m:t>
                              </m:r>
                            </m:e>
                            <m:sub/>
                          </m:sSub>
                        </m:oMath>
                      </m:oMathPara>
                    </a14:m>
                    <a:endParaRPr lang="zh-CN" altLang="en-US" sz="2400" dirty="0"/>
                  </a:p>
                </p:txBody>
              </p:sp>
            </mc:Choice>
            <mc:Fallback xmlns="">
              <p:sp>
                <p:nvSpPr>
                  <p:cNvPr id="10" name="矩形 9"/>
                  <p:cNvSpPr>
                    <a:spLocks noRot="1" noChangeAspect="1" noMove="1" noResize="1" noEditPoints="1" noAdjustHandles="1" noChangeArrowheads="1" noChangeShapeType="1" noTextEdit="1"/>
                  </p:cNvSpPr>
                  <p:nvPr/>
                </p:nvSpPr>
                <p:spPr>
                  <a:xfrm>
                    <a:off x="2928723" y="5476184"/>
                    <a:ext cx="630237" cy="461665"/>
                  </a:xfrm>
                  <a:prstGeom prst="rect">
                    <a:avLst/>
                  </a:prstGeom>
                  <a:blipFill>
                    <a:blip r:embed="rId6"/>
                    <a:stretch>
                      <a:fillRect/>
                    </a:stretch>
                  </a:blipFill>
                </p:spPr>
                <p:txBody>
                  <a:bodyPr/>
                  <a:lstStyle/>
                  <a:p>
                    <a:r>
                      <a:rPr lang="zh-CN" altLang="en-US">
                        <a:noFill/>
                      </a:rPr>
                      <a:t> </a:t>
                    </a:r>
                  </a:p>
                </p:txBody>
              </p:sp>
            </mc:Fallback>
          </mc:AlternateContent>
        </p:grpSp>
      </p:grpSp>
      <p:pic>
        <p:nvPicPr>
          <p:cNvPr id="17" name="图片 16"/>
          <p:cNvPicPr>
            <a:picLocks noChangeAspect="1"/>
          </p:cNvPicPr>
          <p:nvPr/>
        </p:nvPicPr>
        <p:blipFill>
          <a:blip r:embed="rId7"/>
          <a:stretch>
            <a:fillRect/>
          </a:stretch>
        </p:blipFill>
        <p:spPr>
          <a:xfrm>
            <a:off x="3293501" y="6163249"/>
            <a:ext cx="386902" cy="386902"/>
          </a:xfrm>
          <a:prstGeom prst="rect">
            <a:avLst/>
          </a:prstGeom>
        </p:spPr>
      </p:pic>
      <p:pic>
        <p:nvPicPr>
          <p:cNvPr id="32" name="图片 31"/>
          <p:cNvPicPr>
            <a:picLocks noChangeAspect="1"/>
          </p:cNvPicPr>
          <p:nvPr/>
        </p:nvPicPr>
        <p:blipFill>
          <a:blip r:embed="rId8"/>
          <a:stretch>
            <a:fillRect/>
          </a:stretch>
        </p:blipFill>
        <p:spPr>
          <a:xfrm>
            <a:off x="2607605" y="6163249"/>
            <a:ext cx="352425" cy="400050"/>
          </a:xfrm>
          <a:prstGeom prst="rect">
            <a:avLst/>
          </a:prstGeom>
        </p:spPr>
      </p:pic>
    </p:spTree>
    <p:extLst>
      <p:ext uri="{BB962C8B-B14F-4D97-AF65-F5344CB8AC3E}">
        <p14:creationId xmlns:p14="http://schemas.microsoft.com/office/powerpoint/2010/main" val="49896160"/>
      </p:ext>
    </p:extLst>
  </p:cSld>
  <p:clrMapOvr>
    <a:masterClrMapping/>
  </p:clrMapOvr>
  <mc:AlternateContent xmlns:mc="http://schemas.openxmlformats.org/markup-compatibility/2006" xmlns:p14="http://schemas.microsoft.com/office/powerpoint/2010/main">
    <mc:Choice Requires="p14">
      <p:transition spd="slow" p14:dur="2000" advTm="432"/>
    </mc:Choice>
    <mc:Fallback xmlns="">
      <p:transition spd="slow" advTm="43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4800" b="1" dirty="0" smtClean="0"/>
              <a:t>Mechanisms </a:t>
            </a:r>
            <a:r>
              <a:rPr lang="en-US" altLang="zh-CN" sz="4800" b="1" dirty="0"/>
              <a:t>–</a:t>
            </a:r>
            <a:r>
              <a:rPr lang="en-US" altLang="zh-CN" sz="4800" b="1" dirty="0" smtClean="0"/>
              <a:t> Short Term Memory II</a:t>
            </a:r>
            <a:endParaRPr lang="en-US" sz="4800" b="1"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09600" y="1600200"/>
                <a:ext cx="11247040" cy="4781128"/>
              </a:xfrm>
            </p:spPr>
            <p:txBody>
              <a:bodyPr>
                <a:normAutofit/>
              </a:bodyPr>
              <a:lstStyle/>
              <a:p>
                <a:r>
                  <a:rPr lang="en-US" altLang="zh-CN" sz="3600" b="1" dirty="0" smtClean="0"/>
                  <a:t>Correlated-memory-effect</a:t>
                </a:r>
                <a:endParaRPr lang="en-US" altLang="zh-CN" sz="2800" b="1" dirty="0"/>
              </a:p>
              <a:p>
                <a:pPr lvl="1"/>
                <a:r>
                  <a:rPr lang="en-US" altLang="zh-CN" sz="2800" b="1" i="1" dirty="0"/>
                  <a:t>Intuition: </a:t>
                </a:r>
                <a:r>
                  <a:rPr lang="en-US" altLang="zh-CN" sz="2400" dirty="0" smtClean="0"/>
                  <a:t>The latest IETs </a:t>
                </a:r>
                <a:r>
                  <a:rPr lang="en-US" altLang="zh-CN" sz="2400" dirty="0"/>
                  <a:t>are </a:t>
                </a:r>
                <a:r>
                  <a:rPr lang="en-US" altLang="zh-CN" sz="2400" dirty="0" smtClean="0"/>
                  <a:t>correlated rather than independent</a:t>
                </a:r>
              </a:p>
              <a:p>
                <a:pPr lvl="1"/>
                <a:r>
                  <a:rPr lang="en-US" altLang="zh-CN" sz="2800" b="1" i="1" dirty="0" smtClean="0"/>
                  <a:t>Model:</a:t>
                </a:r>
                <a:r>
                  <a:rPr lang="en-US" altLang="zh-CN" sz="2800" dirty="0" smtClean="0"/>
                  <a:t> </a:t>
                </a:r>
                <a14:m>
                  <m:oMath xmlns:m="http://schemas.openxmlformats.org/officeDocument/2006/math">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𝜏</m:t>
                            </m:r>
                          </m:e>
                          <m:sub>
                            <m:r>
                              <a:rPr lang="en-US" altLang="zh-CN" sz="2400" i="1">
                                <a:latin typeface="Cambria Math" panose="02040503050406030204" pitchFamily="18" charset="0"/>
                                <a:ea typeface="Cambria Math" panose="02040503050406030204" pitchFamily="18" charset="0"/>
                              </a:rPr>
                              <m:t>𝑖</m:t>
                            </m:r>
                            <m:r>
                              <a:rPr lang="en-US" altLang="zh-CN" sz="2400" b="0" i="1" smtClean="0">
                                <a:latin typeface="Cambria Math" panose="02040503050406030204" pitchFamily="18" charset="0"/>
                                <a:ea typeface="Cambria Math" panose="02040503050406030204" pitchFamily="18" charset="0"/>
                              </a:rPr>
                              <m:t>+1</m:t>
                            </m:r>
                          </m:sub>
                        </m:sSub>
                        <m:r>
                          <a:rPr lang="en-US" altLang="zh-CN" sz="2400" i="1">
                            <a:latin typeface="Cambria Math" panose="02040503050406030204" pitchFamily="18" charset="0"/>
                            <a:ea typeface="Cambria Math" panose="02040503050406030204" pitchFamily="18" charset="0"/>
                          </a:rPr>
                          <m:t>, </m:t>
                        </m:r>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𝜏</m:t>
                            </m:r>
                          </m:e>
                          <m:sub>
                            <m:r>
                              <a:rPr lang="en-US" altLang="zh-CN" sz="2400" i="1">
                                <a:latin typeface="Cambria Math" panose="02040503050406030204" pitchFamily="18" charset="0"/>
                                <a:ea typeface="Cambria Math" panose="02040503050406030204" pitchFamily="18" charset="0"/>
                              </a:rPr>
                              <m:t>𝑖</m:t>
                            </m:r>
                          </m:sub>
                        </m:sSub>
                      </m:e>
                    </m:d>
                    <m:r>
                      <a:rPr lang="en-US" altLang="zh-CN" sz="2400" i="1">
                        <a:latin typeface="Cambria Math" panose="02040503050406030204" pitchFamily="18" charset="0"/>
                      </a:rPr>
                      <m:t>=</m:t>
                    </m:r>
                    <m:r>
                      <a:rPr lang="en-US" altLang="zh-CN" sz="2400" i="1">
                        <a:latin typeface="Cambria Math" panose="02040503050406030204" pitchFamily="18" charset="0"/>
                      </a:rPr>
                      <m:t>𝑃</m:t>
                    </m:r>
                    <m:r>
                      <a:rPr lang="en-US" altLang="zh-CN" sz="2400" i="1">
                        <a:latin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𝜏</m:t>
                        </m:r>
                      </m:e>
                      <m:sub>
                        <m:r>
                          <a:rPr lang="en-US" altLang="zh-CN" sz="2400" i="1">
                            <a:latin typeface="Cambria Math" panose="02040503050406030204" pitchFamily="18" charset="0"/>
                            <a:ea typeface="Cambria Math" panose="02040503050406030204" pitchFamily="18" charset="0"/>
                          </a:rPr>
                          <m:t>𝑖</m:t>
                        </m:r>
                        <m:r>
                          <a:rPr lang="en-US" altLang="zh-CN" sz="2400" i="1">
                            <a:latin typeface="Cambria Math" panose="02040503050406030204" pitchFamily="18" charset="0"/>
                            <a:ea typeface="Cambria Math" panose="02040503050406030204" pitchFamily="18" charset="0"/>
                          </a:rPr>
                          <m:t>+1</m:t>
                        </m:r>
                      </m:sub>
                    </m:sSub>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𝜏</m:t>
                        </m:r>
                      </m:e>
                      <m:sub>
                        <m:r>
                          <a:rPr lang="en-US" altLang="zh-CN" sz="2400" i="1">
                            <a:latin typeface="Cambria Math" panose="02040503050406030204" pitchFamily="18" charset="0"/>
                            <a:ea typeface="Cambria Math" panose="02040503050406030204" pitchFamily="18" charset="0"/>
                          </a:rPr>
                          <m:t>𝑖</m:t>
                        </m:r>
                      </m:sub>
                    </m:sSub>
                    <m:r>
                      <a:rPr lang="en-US" altLang="zh-CN" sz="2400" i="1">
                        <a:latin typeface="Cambria Math" panose="02040503050406030204" pitchFamily="18" charset="0"/>
                      </a:rPr>
                      <m:t>)</m:t>
                    </m:r>
                    <m:r>
                      <a:rPr lang="en-US" altLang="zh-CN" sz="2400" i="1">
                        <a:latin typeface="Cambria Math" panose="02040503050406030204" pitchFamily="18" charset="0"/>
                      </a:rPr>
                      <m:t>𝑃</m:t>
                    </m:r>
                    <m:r>
                      <a:rPr lang="en-US" altLang="zh-CN" sz="2400" i="1">
                        <a:latin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𝜏</m:t>
                        </m:r>
                      </m:e>
                      <m:sub>
                        <m:r>
                          <a:rPr lang="en-US" altLang="zh-CN" sz="2400" i="1">
                            <a:latin typeface="Cambria Math" panose="02040503050406030204" pitchFamily="18" charset="0"/>
                            <a:ea typeface="Cambria Math" panose="02040503050406030204" pitchFamily="18" charset="0"/>
                          </a:rPr>
                          <m:t>𝑖</m:t>
                        </m:r>
                      </m:sub>
                    </m:sSub>
                    <m:r>
                      <a:rPr lang="en-US" altLang="zh-CN" sz="2400" i="1">
                        <a:latin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rPr>
                      <m:t>𝑃</m:t>
                    </m:r>
                    <m:r>
                      <a:rPr lang="en-US" altLang="zh-CN" sz="2400" i="1">
                        <a:latin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𝜏</m:t>
                        </m:r>
                      </m:e>
                      <m:sub>
                        <m:r>
                          <a:rPr lang="en-US" altLang="zh-CN" sz="2400" i="1">
                            <a:latin typeface="Cambria Math" panose="02040503050406030204" pitchFamily="18" charset="0"/>
                            <a:ea typeface="Cambria Math" panose="02040503050406030204" pitchFamily="18" charset="0"/>
                          </a:rPr>
                          <m:t>𝑖</m:t>
                        </m:r>
                        <m:r>
                          <a:rPr lang="en-US" altLang="zh-CN" sz="2400" i="1">
                            <a:latin typeface="Cambria Math" panose="02040503050406030204" pitchFamily="18" charset="0"/>
                            <a:ea typeface="Cambria Math" panose="02040503050406030204" pitchFamily="18" charset="0"/>
                          </a:rPr>
                          <m:t>+1</m:t>
                        </m:r>
                      </m:sub>
                    </m:sSub>
                    <m:r>
                      <a:rPr lang="en-US" altLang="zh-CN" sz="2400" i="1">
                        <a:latin typeface="Cambria Math" panose="02040503050406030204" pitchFamily="18" charset="0"/>
                      </a:rPr>
                      <m:t>)</m:t>
                    </m:r>
                    <m:r>
                      <a:rPr lang="en-US" altLang="zh-CN" sz="2400" i="1">
                        <a:latin typeface="Cambria Math" panose="02040503050406030204" pitchFamily="18" charset="0"/>
                      </a:rPr>
                      <m:t>𝑃</m:t>
                    </m:r>
                    <m:r>
                      <a:rPr lang="en-US" altLang="zh-CN" sz="2400" i="1">
                        <a:latin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𝜏</m:t>
                        </m:r>
                      </m:e>
                      <m:sub>
                        <m:r>
                          <a:rPr lang="en-US" altLang="zh-CN" sz="2400" i="1">
                            <a:latin typeface="Cambria Math" panose="02040503050406030204" pitchFamily="18" charset="0"/>
                            <a:ea typeface="Cambria Math" panose="02040503050406030204" pitchFamily="18" charset="0"/>
                          </a:rPr>
                          <m:t>𝑖</m:t>
                        </m:r>
                      </m:sub>
                    </m:sSub>
                    <m:r>
                      <a:rPr lang="en-US" altLang="zh-CN" sz="2400" i="1">
                        <a:latin typeface="Cambria Math" panose="02040503050406030204" pitchFamily="18" charset="0"/>
                      </a:rPr>
                      <m:t>)</m:t>
                    </m:r>
                  </m:oMath>
                </a14:m>
                <a:r>
                  <a:rPr lang="en-US" altLang="zh-CN" sz="2400" dirty="0"/>
                  <a:t>. </a:t>
                </a:r>
                <a:endParaRPr lang="en-US" altLang="zh-CN" sz="2800" dirty="0" smtClean="0"/>
              </a:p>
              <a:p>
                <a:pPr lvl="1"/>
                <a:r>
                  <a:rPr lang="en-US" altLang="zh-CN" sz="2800" b="1" i="1" dirty="0" smtClean="0"/>
                  <a:t>Bursts: </a:t>
                </a:r>
                <a:r>
                  <a:rPr lang="en-US" altLang="zh-CN" sz="2400" dirty="0" smtClean="0"/>
                  <a:t>Correlated IETs</a:t>
                </a:r>
                <a:endParaRPr lang="en-US" altLang="zh-CN" sz="2800" dirty="0"/>
              </a:p>
              <a:p>
                <a:pPr lvl="1"/>
                <a:endParaRPr lang="en-US" altLang="zh-CN" sz="22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09600" y="1600200"/>
                <a:ext cx="11247040" cy="4781128"/>
              </a:xfrm>
              <a:blipFill>
                <a:blip r:embed="rId3"/>
                <a:stretch>
                  <a:fillRect l="-1138" t="-2041"/>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0CFEC368-1D7A-4F81-ABF6-AE0E36BAF64C}" type="slidenum">
              <a:rPr lang="en-US" smtClean="0"/>
              <a:pPr/>
              <a:t>11</a:t>
            </a:fld>
            <a:endParaRPr lang="en-US"/>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0740" y="4005328"/>
            <a:ext cx="3168000" cy="2376000"/>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6403" y="4005328"/>
            <a:ext cx="3168000" cy="2376000"/>
          </a:xfrm>
          <a:prstGeom prst="rect">
            <a:avLst/>
          </a:prstGeom>
        </p:spPr>
      </p:pic>
      <mc:AlternateContent xmlns:mc="http://schemas.openxmlformats.org/markup-compatibility/2006" xmlns:a14="http://schemas.microsoft.com/office/drawing/2010/main">
        <mc:Choice Requires="a14">
          <p:sp>
            <p:nvSpPr>
              <p:cNvPr id="10" name="矩形 9"/>
              <p:cNvSpPr/>
              <p:nvPr/>
            </p:nvSpPr>
            <p:spPr>
              <a:xfrm>
                <a:off x="6714228" y="6321642"/>
                <a:ext cx="125572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𝑃</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𝜏</m:t>
                              </m:r>
                            </m:e>
                            <m:sub>
                              <m:r>
                                <a:rPr lang="en-US" altLang="zh-CN" i="1">
                                  <a:latin typeface="Cambria Math" panose="02040503050406030204" pitchFamily="18" charset="0"/>
                                  <a:ea typeface="Cambria Math" panose="02040503050406030204" pitchFamily="18" charset="0"/>
                                </a:rPr>
                                <m:t>𝑖</m:t>
                              </m:r>
                            </m:sub>
                          </m:sSub>
                          <m:r>
                            <a:rPr lang="en-US" altLang="zh-CN" i="1">
                              <a:latin typeface="Cambria Math" panose="02040503050406030204" pitchFamily="18" charset="0"/>
                              <a:ea typeface="Cambria Math" panose="02040503050406030204" pitchFamily="18" charset="0"/>
                            </a:rPr>
                            <m:t>, </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𝜏</m:t>
                              </m:r>
                            </m:e>
                            <m:sub>
                              <m:r>
                                <a:rPr lang="en-US" altLang="zh-CN" i="1">
                                  <a:latin typeface="Cambria Math" panose="02040503050406030204" pitchFamily="18" charset="0"/>
                                  <a:ea typeface="Cambria Math" panose="02040503050406030204" pitchFamily="18" charset="0"/>
                                </a:rPr>
                                <m:t>𝑖</m:t>
                              </m:r>
                              <m:r>
                                <a:rPr lang="en-US" altLang="zh-CN" i="1">
                                  <a:latin typeface="Cambria Math" panose="02040503050406030204" pitchFamily="18" charset="0"/>
                                  <a:ea typeface="Cambria Math" panose="02040503050406030204" pitchFamily="18" charset="0"/>
                                </a:rPr>
                                <m:t>+1</m:t>
                              </m:r>
                            </m:sub>
                          </m:sSub>
                        </m:e>
                      </m:d>
                    </m:oMath>
                  </m:oMathPara>
                </a14:m>
                <a:endParaRPr lang="zh-CN" altLang="en-US" dirty="0"/>
              </a:p>
            </p:txBody>
          </p:sp>
        </mc:Choice>
        <mc:Fallback xmlns="">
          <p:sp>
            <p:nvSpPr>
              <p:cNvPr id="10" name="矩形 9"/>
              <p:cNvSpPr>
                <a:spLocks noRot="1" noChangeAspect="1" noMove="1" noResize="1" noEditPoints="1" noAdjustHandles="1" noChangeArrowheads="1" noChangeShapeType="1" noTextEdit="1"/>
              </p:cNvSpPr>
              <p:nvPr/>
            </p:nvSpPr>
            <p:spPr>
              <a:xfrm>
                <a:off x="6714228" y="6321642"/>
                <a:ext cx="1255728" cy="369332"/>
              </a:xfrm>
              <a:prstGeom prst="rect">
                <a:avLst/>
              </a:prstGeom>
              <a:blipFill>
                <a:blip r:embed="rId6"/>
                <a:stretch>
                  <a:fillRect b="-16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矩形 20"/>
              <p:cNvSpPr/>
              <p:nvPr/>
            </p:nvSpPr>
            <p:spPr>
              <a:xfrm>
                <a:off x="9480801" y="6331277"/>
                <a:ext cx="2204706" cy="369332"/>
              </a:xfrm>
              <a:prstGeom prst="rect">
                <a:avLst/>
              </a:prstGeom>
            </p:spPr>
            <p:txBody>
              <a:bodyPr wrap="none">
                <a:spAutoFit/>
              </a:bodyPr>
              <a:lstStyle/>
              <a:p>
                <a:r>
                  <a:rPr lang="en-US" altLang="zh-CN" b="1" dirty="0"/>
                  <a:t>shuffled</a:t>
                </a:r>
                <a14:m>
                  <m:oMath xmlns:m="http://schemas.openxmlformats.org/officeDocument/2006/math">
                    <m:r>
                      <a:rPr lang="en-US" altLang="zh-CN" i="1">
                        <a:latin typeface="Cambria Math" panose="02040503050406030204" pitchFamily="18" charset="0"/>
                      </a:rPr>
                      <m:t> </m:t>
                    </m:r>
                    <m:r>
                      <a:rPr lang="en-US" altLang="zh-CN" i="1">
                        <a:latin typeface="Cambria Math" panose="02040503050406030204" pitchFamily="18" charset="0"/>
                      </a:rPr>
                      <m:t>𝑃</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𝜏</m:t>
                            </m:r>
                          </m:e>
                          <m:sub>
                            <m:r>
                              <a:rPr lang="en-US" altLang="zh-CN" i="1">
                                <a:latin typeface="Cambria Math" panose="02040503050406030204" pitchFamily="18" charset="0"/>
                                <a:ea typeface="Cambria Math" panose="02040503050406030204" pitchFamily="18" charset="0"/>
                              </a:rPr>
                              <m:t>𝑖</m:t>
                            </m:r>
                          </m:sub>
                        </m:sSub>
                        <m:r>
                          <a:rPr lang="en-US" altLang="zh-CN" i="1">
                            <a:latin typeface="Cambria Math" panose="02040503050406030204" pitchFamily="18" charset="0"/>
                            <a:ea typeface="Cambria Math" panose="02040503050406030204" pitchFamily="18" charset="0"/>
                          </a:rPr>
                          <m:t>, </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𝜏</m:t>
                            </m:r>
                          </m:e>
                          <m:sub>
                            <m:r>
                              <a:rPr lang="en-US" altLang="zh-CN" i="1">
                                <a:latin typeface="Cambria Math" panose="02040503050406030204" pitchFamily="18" charset="0"/>
                                <a:ea typeface="Cambria Math" panose="02040503050406030204" pitchFamily="18" charset="0"/>
                              </a:rPr>
                              <m:t>𝑖</m:t>
                            </m:r>
                            <m:r>
                              <a:rPr lang="en-US" altLang="zh-CN" i="1">
                                <a:latin typeface="Cambria Math" panose="02040503050406030204" pitchFamily="18" charset="0"/>
                                <a:ea typeface="Cambria Math" panose="02040503050406030204" pitchFamily="18" charset="0"/>
                              </a:rPr>
                              <m:t>+1</m:t>
                            </m:r>
                          </m:sub>
                        </m:sSub>
                      </m:e>
                    </m:d>
                  </m:oMath>
                </a14:m>
                <a:r>
                  <a:rPr lang="zh-CN" altLang="en-US" dirty="0"/>
                  <a:t> </a:t>
                </a:r>
              </a:p>
            </p:txBody>
          </p:sp>
        </mc:Choice>
        <mc:Fallback xmlns="">
          <p:sp>
            <p:nvSpPr>
              <p:cNvPr id="21" name="矩形 20"/>
              <p:cNvSpPr>
                <a:spLocks noRot="1" noChangeAspect="1" noMove="1" noResize="1" noEditPoints="1" noAdjustHandles="1" noChangeArrowheads="1" noChangeShapeType="1" noTextEdit="1"/>
              </p:cNvSpPr>
              <p:nvPr/>
            </p:nvSpPr>
            <p:spPr>
              <a:xfrm>
                <a:off x="9480801" y="6331277"/>
                <a:ext cx="2204706" cy="369332"/>
              </a:xfrm>
              <a:prstGeom prst="rect">
                <a:avLst/>
              </a:prstGeom>
              <a:blipFill>
                <a:blip r:embed="rId7"/>
                <a:stretch>
                  <a:fillRect l="-2210" t="-10000" b="-26667"/>
                </a:stretch>
              </a:blipFill>
            </p:spPr>
            <p:txBody>
              <a:bodyPr/>
              <a:lstStyle/>
              <a:p>
                <a:r>
                  <a:rPr lang="zh-CN" altLang="en-US">
                    <a:noFill/>
                  </a:rPr>
                  <a:t> </a:t>
                </a:r>
              </a:p>
            </p:txBody>
          </p:sp>
        </mc:Fallback>
      </mc:AlternateContent>
      <p:pic>
        <p:nvPicPr>
          <p:cNvPr id="22" name="内容占位符 24"/>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grpSp>
        <p:nvGrpSpPr>
          <p:cNvPr id="30" name="组合 29"/>
          <p:cNvGrpSpPr/>
          <p:nvPr/>
        </p:nvGrpSpPr>
        <p:grpSpPr>
          <a:xfrm>
            <a:off x="132766" y="-14910"/>
            <a:ext cx="6971346" cy="372188"/>
            <a:chOff x="0" y="-14910"/>
            <a:chExt cx="6971346" cy="372188"/>
          </a:xfrm>
        </p:grpSpPr>
        <p:grpSp>
          <p:nvGrpSpPr>
            <p:cNvPr id="31" name="组合 30"/>
            <p:cNvGrpSpPr/>
            <p:nvPr/>
          </p:nvGrpSpPr>
          <p:grpSpPr>
            <a:xfrm>
              <a:off x="0" y="-14910"/>
              <a:ext cx="6971346" cy="372188"/>
              <a:chOff x="0" y="-14910"/>
              <a:chExt cx="6971346" cy="372188"/>
            </a:xfrm>
          </p:grpSpPr>
          <p:sp>
            <p:nvSpPr>
              <p:cNvPr id="33" name="TextBox 6"/>
              <p:cNvSpPr txBox="1"/>
              <p:nvPr/>
            </p:nvSpPr>
            <p:spPr>
              <a:xfrm>
                <a:off x="0" y="-14910"/>
                <a:ext cx="1390124" cy="369332"/>
              </a:xfrm>
              <a:prstGeom prst="rect">
                <a:avLst/>
              </a:prstGeom>
              <a:noFill/>
            </p:spPr>
            <p:txBody>
              <a:bodyPr wrap="none" rtlCol="0">
                <a:spAutoFit/>
              </a:bodyPr>
              <a:lstStyle/>
              <a:p>
                <a:r>
                  <a:rPr lang="en-US" dirty="0">
                    <a:solidFill>
                      <a:schemeClr val="bg1"/>
                    </a:solidFill>
                  </a:rPr>
                  <a:t>Introduction</a:t>
                </a:r>
              </a:p>
            </p:txBody>
          </p:sp>
          <p:sp>
            <p:nvSpPr>
              <p:cNvPr id="34" name="TextBox 7"/>
              <p:cNvSpPr txBox="1"/>
              <p:nvPr/>
            </p:nvSpPr>
            <p:spPr>
              <a:xfrm>
                <a:off x="2096471" y="-13958"/>
                <a:ext cx="1005403" cy="369332"/>
              </a:xfrm>
              <a:prstGeom prst="rect">
                <a:avLst/>
              </a:prstGeom>
              <a:noFill/>
            </p:spPr>
            <p:txBody>
              <a:bodyPr wrap="none" rtlCol="0">
                <a:spAutoFit/>
              </a:bodyPr>
              <a:lstStyle/>
              <a:p>
                <a:r>
                  <a:rPr lang="en-US" b="1" dirty="0">
                    <a:solidFill>
                      <a:srgbClr val="FFC000"/>
                    </a:solidFill>
                  </a:rPr>
                  <a:t>Method</a:t>
                </a:r>
              </a:p>
            </p:txBody>
          </p:sp>
          <p:sp>
            <p:nvSpPr>
              <p:cNvPr id="35"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36"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32"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1271464" y="5373216"/>
            <a:ext cx="4138916" cy="734407"/>
            <a:chOff x="1290238" y="4797152"/>
            <a:chExt cx="4138916" cy="734407"/>
          </a:xfrm>
        </p:grpSpPr>
        <p:grpSp>
          <p:nvGrpSpPr>
            <p:cNvPr id="24" name="组合 23"/>
            <p:cNvGrpSpPr/>
            <p:nvPr/>
          </p:nvGrpSpPr>
          <p:grpSpPr>
            <a:xfrm>
              <a:off x="1722472" y="5351559"/>
              <a:ext cx="3024336" cy="180000"/>
              <a:chOff x="1631504" y="5949280"/>
              <a:chExt cx="3024336" cy="180000"/>
            </a:xfrm>
          </p:grpSpPr>
          <p:cxnSp>
            <p:nvCxnSpPr>
              <p:cNvPr id="29" name="直接连接符 28"/>
              <p:cNvCxnSpPr/>
              <p:nvPr/>
            </p:nvCxnSpPr>
            <p:spPr>
              <a:xfrm>
                <a:off x="1631504" y="5949280"/>
                <a:ext cx="0" cy="180000"/>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直接连接符 36"/>
              <p:cNvCxnSpPr/>
              <p:nvPr/>
            </p:nvCxnSpPr>
            <p:spPr>
              <a:xfrm>
                <a:off x="2711624" y="5949280"/>
                <a:ext cx="0" cy="180000"/>
              </a:xfrm>
              <a:prstGeom prst="line">
                <a:avLst/>
              </a:prstGeom>
              <a:ln w="28575"/>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3359696" y="5949280"/>
                <a:ext cx="0" cy="180000"/>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4655840" y="5949280"/>
                <a:ext cx="0" cy="18000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25" name="组合 24"/>
            <p:cNvGrpSpPr/>
            <p:nvPr/>
          </p:nvGrpSpPr>
          <p:grpSpPr>
            <a:xfrm>
              <a:off x="1290238" y="4797152"/>
              <a:ext cx="4138916" cy="646331"/>
              <a:chOff x="1343472" y="5411255"/>
              <a:chExt cx="4138916" cy="646331"/>
            </a:xfrm>
          </p:grpSpPr>
          <p:cxnSp>
            <p:nvCxnSpPr>
              <p:cNvPr id="26" name="直接箭头连接符 25"/>
              <p:cNvCxnSpPr/>
              <p:nvPr/>
            </p:nvCxnSpPr>
            <p:spPr>
              <a:xfrm>
                <a:off x="1343472" y="6021288"/>
                <a:ext cx="4138916" cy="0"/>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7" name="文本框 26"/>
              <p:cNvSpPr txBox="1"/>
              <p:nvPr/>
            </p:nvSpPr>
            <p:spPr>
              <a:xfrm>
                <a:off x="1866994" y="5411255"/>
                <a:ext cx="646331" cy="646331"/>
              </a:xfrm>
              <a:prstGeom prst="rect">
                <a:avLst/>
              </a:prstGeom>
              <a:noFill/>
            </p:spPr>
            <p:txBody>
              <a:bodyPr wrap="none" rtlCol="0">
                <a:spAutoFit/>
              </a:bodyPr>
              <a:lstStyle/>
              <a:p>
                <a:r>
                  <a:rPr lang="en-US" altLang="zh-CN" sz="3600" dirty="0" smtClean="0"/>
                  <a:t>…</a:t>
                </a:r>
                <a:endParaRPr lang="zh-CN" altLang="en-US" sz="3600" dirty="0"/>
              </a:p>
            </p:txBody>
          </p:sp>
          <mc:AlternateContent xmlns:mc="http://schemas.openxmlformats.org/markup-compatibility/2006" xmlns:a14="http://schemas.microsoft.com/office/drawing/2010/main">
            <mc:Choice Requires="a14">
              <p:sp>
                <p:nvSpPr>
                  <p:cNvPr id="28" name="矩形 27"/>
                  <p:cNvSpPr/>
                  <p:nvPr/>
                </p:nvSpPr>
                <p:spPr>
                  <a:xfrm>
                    <a:off x="2928723" y="5476184"/>
                    <a:ext cx="50969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𝜏</m:t>
                              </m:r>
                            </m:e>
                            <m:sub>
                              <m:r>
                                <a:rPr lang="en-US" altLang="zh-CN" sz="2400" b="0" i="1" smtClean="0">
                                  <a:latin typeface="Cambria Math" panose="02040503050406030204" pitchFamily="18" charset="0"/>
                                  <a:ea typeface="Cambria Math" panose="02040503050406030204" pitchFamily="18" charset="0"/>
                                </a:rPr>
                                <m:t>𝑖</m:t>
                              </m:r>
                            </m:sub>
                          </m:sSub>
                        </m:oMath>
                      </m:oMathPara>
                    </a14:m>
                    <a:endParaRPr lang="zh-CN" altLang="en-US" sz="2400" dirty="0"/>
                  </a:p>
                </p:txBody>
              </p:sp>
            </mc:Choice>
            <mc:Fallback xmlns="">
              <p:sp>
                <p:nvSpPr>
                  <p:cNvPr id="28" name="矩形 27"/>
                  <p:cNvSpPr>
                    <a:spLocks noRot="1" noChangeAspect="1" noMove="1" noResize="1" noEditPoints="1" noAdjustHandles="1" noChangeArrowheads="1" noChangeShapeType="1" noTextEdit="1"/>
                  </p:cNvSpPr>
                  <p:nvPr/>
                </p:nvSpPr>
                <p:spPr>
                  <a:xfrm>
                    <a:off x="2928723" y="5476184"/>
                    <a:ext cx="509691" cy="461665"/>
                  </a:xfrm>
                  <a:prstGeom prst="rect">
                    <a:avLst/>
                  </a:prstGeom>
                  <a:blipFill>
                    <a:blip r:embed="rId9"/>
                    <a:stretch>
                      <a:fillRect b="-5263"/>
                    </a:stretch>
                  </a:blipFill>
                </p:spPr>
                <p:txBody>
                  <a:bodyPr/>
                  <a:lstStyle/>
                  <a:p>
                    <a:r>
                      <a:rPr lang="zh-CN" altLang="en-US">
                        <a:noFill/>
                      </a:rPr>
                      <a:t> </a:t>
                    </a:r>
                  </a:p>
                </p:txBody>
              </p:sp>
            </mc:Fallback>
          </mc:AlternateContent>
        </p:grpSp>
      </p:grpSp>
      <p:pic>
        <p:nvPicPr>
          <p:cNvPr id="40" name="图片 39"/>
          <p:cNvPicPr>
            <a:picLocks noChangeAspect="1"/>
          </p:cNvPicPr>
          <p:nvPr/>
        </p:nvPicPr>
        <p:blipFill>
          <a:blip r:embed="rId10"/>
          <a:stretch>
            <a:fillRect/>
          </a:stretch>
        </p:blipFill>
        <p:spPr>
          <a:xfrm>
            <a:off x="3293501" y="6163249"/>
            <a:ext cx="386902" cy="386902"/>
          </a:xfrm>
          <a:prstGeom prst="rect">
            <a:avLst/>
          </a:prstGeom>
        </p:spPr>
      </p:pic>
      <p:pic>
        <p:nvPicPr>
          <p:cNvPr id="41" name="图片 40"/>
          <p:cNvPicPr>
            <a:picLocks noChangeAspect="1"/>
          </p:cNvPicPr>
          <p:nvPr/>
        </p:nvPicPr>
        <p:blipFill>
          <a:blip r:embed="rId11"/>
          <a:stretch>
            <a:fillRect/>
          </a:stretch>
        </p:blipFill>
        <p:spPr>
          <a:xfrm>
            <a:off x="2607605" y="6163249"/>
            <a:ext cx="352425" cy="400050"/>
          </a:xfrm>
          <a:prstGeom prst="rect">
            <a:avLst/>
          </a:prstGeom>
        </p:spPr>
      </p:pic>
      <p:pic>
        <p:nvPicPr>
          <p:cNvPr id="8" name="图片 7"/>
          <p:cNvPicPr>
            <a:picLocks noChangeAspect="1"/>
          </p:cNvPicPr>
          <p:nvPr/>
        </p:nvPicPr>
        <p:blipFill>
          <a:blip r:embed="rId12"/>
          <a:stretch>
            <a:fillRect/>
          </a:stretch>
        </p:blipFill>
        <p:spPr>
          <a:xfrm>
            <a:off x="4443391" y="6150492"/>
            <a:ext cx="381000" cy="371475"/>
          </a:xfrm>
          <a:prstGeom prst="rect">
            <a:avLst/>
          </a:prstGeom>
        </p:spPr>
      </p:pic>
      <mc:AlternateContent xmlns:mc="http://schemas.openxmlformats.org/markup-compatibility/2006" xmlns:a14="http://schemas.microsoft.com/office/drawing/2010/main">
        <mc:Choice Requires="a14">
          <p:sp>
            <p:nvSpPr>
              <p:cNvPr id="42" name="矩形 41"/>
              <p:cNvSpPr/>
              <p:nvPr/>
            </p:nvSpPr>
            <p:spPr>
              <a:xfrm>
                <a:off x="3830851" y="5438145"/>
                <a:ext cx="80304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𝜏</m:t>
                          </m:r>
                        </m:e>
                        <m:sub>
                          <m:r>
                            <a:rPr lang="en-US" altLang="zh-CN" sz="2400" b="0" i="1" smtClean="0">
                              <a:latin typeface="Cambria Math" panose="02040503050406030204" pitchFamily="18" charset="0"/>
                              <a:ea typeface="Cambria Math" panose="02040503050406030204" pitchFamily="18" charset="0"/>
                            </a:rPr>
                            <m:t>𝑖</m:t>
                          </m:r>
                          <m:r>
                            <a:rPr lang="en-US" altLang="zh-CN" sz="2400" b="0" i="1" smtClean="0">
                              <a:latin typeface="Cambria Math" panose="02040503050406030204" pitchFamily="18" charset="0"/>
                              <a:ea typeface="Cambria Math" panose="02040503050406030204" pitchFamily="18" charset="0"/>
                            </a:rPr>
                            <m:t>+1</m:t>
                          </m:r>
                        </m:sub>
                      </m:sSub>
                    </m:oMath>
                  </m:oMathPara>
                </a14:m>
                <a:endParaRPr lang="zh-CN" altLang="en-US" sz="2400" dirty="0"/>
              </a:p>
            </p:txBody>
          </p:sp>
        </mc:Choice>
        <mc:Fallback xmlns="">
          <p:sp>
            <p:nvSpPr>
              <p:cNvPr id="42" name="矩形 41"/>
              <p:cNvSpPr>
                <a:spLocks noRot="1" noChangeAspect="1" noMove="1" noResize="1" noEditPoints="1" noAdjustHandles="1" noChangeArrowheads="1" noChangeShapeType="1" noTextEdit="1"/>
              </p:cNvSpPr>
              <p:nvPr/>
            </p:nvSpPr>
            <p:spPr>
              <a:xfrm>
                <a:off x="3830851" y="5438145"/>
                <a:ext cx="803040" cy="461665"/>
              </a:xfrm>
              <a:prstGeom prst="rect">
                <a:avLst/>
              </a:prstGeom>
              <a:blipFill>
                <a:blip r:embed="rId13"/>
                <a:stretch>
                  <a:fillRect b="-526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92076925"/>
      </p:ext>
    </p:extLst>
  </p:cSld>
  <p:clrMapOvr>
    <a:masterClrMapping/>
  </p:clrMapOvr>
  <mc:AlternateContent xmlns:mc="http://schemas.openxmlformats.org/markup-compatibility/2006" xmlns:p14="http://schemas.microsoft.com/office/powerpoint/2010/main">
    <mc:Choice Requires="p14">
      <p:transition spd="slow" p14:dur="2000" advTm="1830"/>
    </mc:Choice>
    <mc:Fallback xmlns="">
      <p:transition spd="slow" advTm="183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en-US" altLang="zh-CN" sz="4800" b="1" dirty="0"/>
              <a:t>The Long Short Memory </a:t>
            </a:r>
            <a:r>
              <a:rPr lang="en-US" altLang="zh-CN" sz="4800" b="1" dirty="0" smtClean="0"/>
              <a:t>Process (LSMP)</a:t>
            </a:r>
            <a:endParaRPr lang="zh-CN" altLang="en-US" sz="4800" dirty="0"/>
          </a:p>
        </p:txBody>
      </p:sp>
      <p:sp>
        <p:nvSpPr>
          <p:cNvPr id="3" name="内容占位符 2"/>
          <p:cNvSpPr>
            <a:spLocks noGrp="1"/>
          </p:cNvSpPr>
          <p:nvPr>
            <p:ph idx="1"/>
          </p:nvPr>
        </p:nvSpPr>
        <p:spPr>
          <a:xfrm>
            <a:off x="609600" y="1916832"/>
            <a:ext cx="10972800" cy="4560168"/>
          </a:xfrm>
        </p:spPr>
        <p:txBody>
          <a:bodyPr>
            <a:normAutofit/>
          </a:bodyPr>
          <a:lstStyle/>
          <a:p>
            <a:r>
              <a:rPr lang="en-US" altLang="zh-CN" sz="3200" b="1" dirty="0" smtClean="0"/>
              <a:t>Framework</a:t>
            </a:r>
            <a:r>
              <a:rPr lang="en-US" altLang="zh-CN" sz="3200" b="1" dirty="0"/>
              <a:t>: Temporal point process</a:t>
            </a:r>
          </a:p>
          <a:p>
            <a:r>
              <a:rPr lang="en-US" altLang="zh-CN" sz="3200" b="1" dirty="0"/>
              <a:t>Hazard rate definition:</a:t>
            </a:r>
          </a:p>
          <a:p>
            <a:r>
              <a:rPr lang="en-US" altLang="zh-CN" sz="3200" b="1" dirty="0"/>
              <a:t>Hazard rate of LSMP: </a:t>
            </a:r>
          </a:p>
          <a:p>
            <a:pPr lvl="1"/>
            <a:endParaRPr lang="en-US" altLang="zh-CN" sz="2400" b="1" dirty="0"/>
          </a:p>
          <a:p>
            <a:pPr lvl="1"/>
            <a:endParaRPr lang="zh-CN" altLang="en-US" sz="2400" dirty="0"/>
          </a:p>
        </p:txBody>
      </p:sp>
      <p:sp>
        <p:nvSpPr>
          <p:cNvPr id="4" name="灯片编号占位符 3"/>
          <p:cNvSpPr>
            <a:spLocks noGrp="1"/>
          </p:cNvSpPr>
          <p:nvPr>
            <p:ph type="sldNum" sz="quarter" idx="12"/>
          </p:nvPr>
        </p:nvSpPr>
        <p:spPr/>
        <p:txBody>
          <a:bodyPr/>
          <a:lstStyle/>
          <a:p>
            <a:fld id="{0CFEC368-1D7A-4F81-ABF6-AE0E36BAF64C}" type="slidenum">
              <a:rPr lang="en-US" smtClean="0"/>
              <a:pPr/>
              <a:t>12</a:t>
            </a:fld>
            <a:endParaRPr lang="en-US"/>
          </a:p>
        </p:txBody>
      </p:sp>
      <mc:AlternateContent xmlns:mc="http://schemas.openxmlformats.org/markup-compatibility/2006" xmlns:a14="http://schemas.microsoft.com/office/drawing/2010/main">
        <mc:Choice Requires="a14">
          <p:sp>
            <p:nvSpPr>
              <p:cNvPr id="13" name="文本框 12"/>
              <p:cNvSpPr txBox="1"/>
              <p:nvPr/>
            </p:nvSpPr>
            <p:spPr>
              <a:xfrm>
                <a:off x="2279577" y="3645024"/>
                <a:ext cx="7609199" cy="10945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2400" i="1">
                          <a:latin typeface="Cambria Math" panose="02040503050406030204" pitchFamily="18" charset="0"/>
                        </a:rPr>
                        <m:t>𝜆</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𝑡</m:t>
                          </m:r>
                        </m:e>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ℋ</m:t>
                              </m:r>
                            </m:e>
                            <m:sub>
                              <m:r>
                                <a:rPr lang="en-US" altLang="zh-CN" sz="2400" i="1">
                                  <a:latin typeface="Cambria Math" panose="02040503050406030204" pitchFamily="18" charset="0"/>
                                </a:rPr>
                                <m:t>𝑡</m:t>
                              </m:r>
                            </m:sub>
                          </m:sSub>
                        </m:e>
                      </m:d>
                      <m:r>
                        <a:rPr lang="en-US" altLang="zh-CN" sz="2400" i="1">
                          <a:latin typeface="Cambria Math" panose="02040503050406030204" pitchFamily="18" charset="0"/>
                        </a:rPr>
                        <m:t>= </m:t>
                      </m:r>
                      <m:sSub>
                        <m:sSubPr>
                          <m:ctrlPr>
                            <a:rPr lang="en-US" altLang="zh-CN" sz="2400" i="1">
                              <a:latin typeface="Cambria Math" panose="02040503050406030204" pitchFamily="18" charset="0"/>
                            </a:rPr>
                          </m:ctrlPr>
                        </m:sSubPr>
                        <m:e>
                          <m:r>
                            <a:rPr lang="zh-CN" altLang="en-US" sz="2400" i="1">
                              <a:latin typeface="Cambria Math" panose="02040503050406030204" pitchFamily="18" charset="0"/>
                            </a:rPr>
                            <m:t>𝜆</m:t>
                          </m:r>
                        </m:e>
                        <m:sub>
                          <m:r>
                            <a:rPr lang="en-US" altLang="zh-CN" sz="2400" i="1">
                              <a:latin typeface="Cambria Math" panose="02040503050406030204" pitchFamily="18" charset="0"/>
                              <a:ea typeface="Cambria Math" panose="02040503050406030204" pitchFamily="18" charset="0"/>
                            </a:rPr>
                            <m:t>∞</m:t>
                          </m:r>
                        </m:sub>
                      </m:sSub>
                      <m:r>
                        <a:rPr lang="en-US" altLang="zh-CN" sz="2400" i="1">
                          <a:latin typeface="Cambria Math" panose="02040503050406030204" pitchFamily="18" charset="0"/>
                        </a:rPr>
                        <m:t>𝑎</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𝑡</m:t>
                              </m:r>
                            </m:num>
                            <m:den>
                              <m:sSub>
                                <m:sSubPr>
                                  <m:ctrlPr>
                                    <a:rPr lang="en-US" altLang="zh-CN" sz="2400" i="1">
                                      <a:latin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m:t>
                                  </m:r>
                                </m:e>
                                <m:sub>
                                  <m:r>
                                    <a:rPr lang="en-US" altLang="zh-CN" sz="2400" i="1">
                                      <a:latin typeface="Cambria Math" panose="02040503050406030204" pitchFamily="18" charset="0"/>
                                      <a:ea typeface="Cambria Math" panose="02040503050406030204" pitchFamily="18" charset="0"/>
                                    </a:rPr>
                                    <m:t>∞</m:t>
                                  </m:r>
                                </m:sub>
                              </m:sSub>
                            </m:den>
                          </m:f>
                          <m:r>
                            <a:rPr lang="en-US" altLang="zh-CN" sz="2400" i="1">
                              <a:latin typeface="Cambria Math" panose="02040503050406030204" pitchFamily="18" charset="0"/>
                            </a:rPr>
                            <m:t>+1)</m:t>
                          </m:r>
                        </m:e>
                        <m:sup>
                          <m:r>
                            <a:rPr lang="en-US" altLang="zh-CN" sz="2400" i="1">
                              <a:latin typeface="Cambria Math" panose="02040503050406030204" pitchFamily="18" charset="0"/>
                            </a:rPr>
                            <m:t>𝑎</m:t>
                          </m:r>
                          <m:r>
                            <a:rPr lang="en-US" altLang="zh-CN" sz="2400" i="1">
                              <a:latin typeface="Cambria Math" panose="02040503050406030204" pitchFamily="18" charset="0"/>
                            </a:rPr>
                            <m:t>−1</m:t>
                          </m:r>
                        </m:sup>
                      </m:sSup>
                      <m:r>
                        <a:rPr lang="en-US" altLang="zh-CN" sz="2400" i="1">
                          <a:latin typeface="Cambria Math" panose="02040503050406030204" pitchFamily="18" charset="0"/>
                        </a:rPr>
                        <m:t>+</m:t>
                      </m:r>
                      <m:nary>
                        <m:naryPr>
                          <m:chr m:val="∑"/>
                          <m:ctrlPr>
                            <a:rPr lang="en-US" altLang="zh-CN" sz="2400" i="1">
                              <a:latin typeface="Cambria Math" panose="02040503050406030204" pitchFamily="18" charset="0"/>
                            </a:rPr>
                          </m:ctrlPr>
                        </m:naryPr>
                        <m:sub>
                          <m:r>
                            <m:rPr>
                              <m:brk m:alnAt="23"/>
                            </m:rPr>
                            <a:rPr lang="en-US" altLang="zh-CN" sz="2400" i="1">
                              <a:latin typeface="Cambria Math" panose="02040503050406030204" pitchFamily="18" charset="0"/>
                            </a:rPr>
                            <m:t>𝑖</m:t>
                          </m:r>
                          <m:r>
                            <a:rPr lang="en-US" altLang="zh-CN" sz="2400" i="1">
                              <a:latin typeface="Cambria Math" panose="02040503050406030204" pitchFamily="18" charset="0"/>
                            </a:rPr>
                            <m:t>=</m:t>
                          </m:r>
                          <m:r>
                            <a:rPr lang="en-US" altLang="zh-CN" sz="2400" i="1">
                              <a:latin typeface="Cambria Math" panose="02040503050406030204" pitchFamily="18" charset="0"/>
                            </a:rPr>
                            <m:t>𝑛</m:t>
                          </m:r>
                          <m:d>
                            <m:dPr>
                              <m:ctrlPr>
                                <a:rPr lang="en-US" altLang="zh-CN" sz="2400" i="1">
                                  <a:latin typeface="Cambria Math" panose="02040503050406030204" pitchFamily="18" charset="0"/>
                                </a:rPr>
                              </m:ctrlPr>
                            </m:dPr>
                            <m:e>
                              <m:r>
                                <m:rPr>
                                  <m:brk m:alnAt="23"/>
                                </m:rPr>
                                <a:rPr lang="en-US" altLang="zh-CN" sz="2400" i="1">
                                  <a:latin typeface="Cambria Math" panose="02040503050406030204" pitchFamily="18" charset="0"/>
                                </a:rPr>
                                <m:t>𝑡</m:t>
                              </m:r>
                            </m:e>
                          </m:d>
                          <m:r>
                            <m:rPr>
                              <m:brk m:alnAt="23"/>
                            </m:rPr>
                            <a:rPr lang="en-US" altLang="zh-CN" sz="2400" i="1">
                              <a:latin typeface="Cambria Math" panose="02040503050406030204" pitchFamily="18" charset="0"/>
                            </a:rPr>
                            <m:t>−</m:t>
                          </m:r>
                          <m:r>
                            <a:rPr lang="en-US" altLang="zh-CN" sz="2400" i="1">
                              <a:latin typeface="Cambria Math" panose="02040503050406030204" pitchFamily="18" charset="0"/>
                            </a:rPr>
                            <m:t>𝑚</m:t>
                          </m:r>
                          <m:r>
                            <a:rPr lang="en-US" altLang="zh-CN" sz="2400" i="1">
                              <a:latin typeface="Cambria Math" panose="02040503050406030204" pitchFamily="18" charset="0"/>
                            </a:rPr>
                            <m:t>+1</m:t>
                          </m:r>
                        </m:sub>
                        <m:sup>
                          <m:r>
                            <a:rPr lang="en-US" altLang="zh-CN" sz="2400" i="1">
                              <a:latin typeface="Cambria Math" panose="02040503050406030204" pitchFamily="18" charset="0"/>
                            </a:rPr>
                            <m:t>𝑛</m:t>
                          </m:r>
                          <m:r>
                            <a:rPr lang="en-US" altLang="zh-CN" sz="2400" i="1">
                              <a:latin typeface="Cambria Math" panose="02040503050406030204" pitchFamily="18" charset="0"/>
                            </a:rPr>
                            <m:t>(</m:t>
                          </m:r>
                          <m:r>
                            <a:rPr lang="en-US" altLang="zh-CN" sz="2400" i="1">
                              <a:latin typeface="Cambria Math" panose="02040503050406030204" pitchFamily="18" charset="0"/>
                            </a:rPr>
                            <m:t>𝑡</m:t>
                          </m:r>
                          <m:r>
                            <a:rPr lang="en-US" altLang="zh-CN" sz="2400" i="1">
                              <a:latin typeface="Cambria Math" panose="02040503050406030204" pitchFamily="18" charset="0"/>
                            </a:rPr>
                            <m:t>)</m:t>
                          </m:r>
                        </m:sup>
                        <m:e>
                          <m:sSub>
                            <m:sSubPr>
                              <m:ctrlPr>
                                <a:rPr lang="en-US" altLang="zh-CN" sz="2400" i="1">
                                  <a:latin typeface="Cambria Math" panose="02040503050406030204" pitchFamily="18" charset="0"/>
                                </a:rPr>
                              </m:ctrlPr>
                            </m:sSubPr>
                            <m:e>
                              <m:r>
                                <a:rPr lang="zh-CN" altLang="en-US" sz="2400" i="1">
                                  <a:latin typeface="Cambria Math" panose="02040503050406030204" pitchFamily="18" charset="0"/>
                                </a:rPr>
                                <m:t>𝜆</m:t>
                              </m:r>
                            </m:e>
                            <m:sub>
                              <m:r>
                                <a:rPr lang="en-US" altLang="zh-CN" sz="2400" i="1">
                                  <a:latin typeface="Cambria Math" panose="02040503050406030204" pitchFamily="18" charset="0"/>
                                </a:rPr>
                                <m:t>0</m:t>
                              </m:r>
                            </m:sub>
                          </m:sSub>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𝑡</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𝑡</m:t>
                                      </m:r>
                                    </m:e>
                                    <m:sub>
                                      <m:r>
                                        <a:rPr lang="en-US" altLang="zh-CN" sz="2400" i="1">
                                          <a:latin typeface="Cambria Math" panose="02040503050406030204" pitchFamily="18" charset="0"/>
                                        </a:rPr>
                                        <m:t>𝑖</m:t>
                                      </m:r>
                                    </m:sub>
                                  </m:sSub>
                                </m:num>
                                <m:den>
                                  <m:sSub>
                                    <m:sSubPr>
                                      <m:ctrlPr>
                                        <a:rPr lang="en-US" altLang="zh-CN" sz="2400" i="1">
                                          <a:latin typeface="Cambria Math" panose="02040503050406030204" pitchFamily="18" charset="0"/>
                                        </a:rPr>
                                      </m:ctrlPr>
                                    </m:sSubPr>
                                    <m:e>
                                      <m:r>
                                        <m:rPr>
                                          <m:sty m:val="p"/>
                                        </m:rPr>
                                        <a:rPr lang="el-GR" altLang="zh-CN" sz="2400" i="1">
                                          <a:latin typeface="Cambria Math" panose="02040503050406030204" pitchFamily="18" charset="0"/>
                                          <a:ea typeface="Cambria Math" panose="02040503050406030204" pitchFamily="18" charset="0"/>
                                        </a:rPr>
                                        <m:t>Δ</m:t>
                                      </m:r>
                                    </m:e>
                                    <m:sub>
                                      <m:r>
                                        <a:rPr lang="en-US" altLang="zh-CN" sz="2400" i="1">
                                          <a:latin typeface="Cambria Math" panose="02040503050406030204" pitchFamily="18" charset="0"/>
                                        </a:rPr>
                                        <m:t>0</m:t>
                                      </m:r>
                                    </m:sub>
                                  </m:sSub>
                                </m:den>
                              </m:f>
                              <m:r>
                                <a:rPr lang="en-US" altLang="zh-CN" sz="2400" i="1">
                                  <a:latin typeface="Cambria Math" panose="02040503050406030204" pitchFamily="18" charset="0"/>
                                </a:rPr>
                                <m:t>+1)</m:t>
                              </m:r>
                            </m:e>
                            <m:sup>
                              <m:r>
                                <a:rPr lang="en-US" altLang="zh-CN" sz="2400" i="1">
                                  <a:latin typeface="Cambria Math" panose="02040503050406030204" pitchFamily="18" charset="0"/>
                                </a:rPr>
                                <m:t>−</m:t>
                              </m:r>
                              <m:r>
                                <a:rPr lang="zh-CN" altLang="en-US" sz="2400" i="1">
                                  <a:latin typeface="Cambria Math" panose="02040503050406030204" pitchFamily="18" charset="0"/>
                                </a:rPr>
                                <m:t>𝜃</m:t>
                              </m:r>
                            </m:sup>
                          </m:sSup>
                        </m:e>
                      </m:nary>
                    </m:oMath>
                  </m:oMathPara>
                </a14:m>
                <a:endParaRPr lang="zh-CN" altLang="en-US" sz="24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2279577" y="3645024"/>
                <a:ext cx="7609199" cy="1094530"/>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nvSpPr>
            <p:spPr>
              <a:xfrm>
                <a:off x="5447928" y="2538224"/>
                <a:ext cx="2546082" cy="6185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𝜆</m:t>
                      </m:r>
                      <m:d>
                        <m:dPr>
                          <m:ctrlPr>
                            <a:rPr lang="en-US" altLang="zh-CN" i="1">
                              <a:latin typeface="Cambria Math" panose="02040503050406030204" pitchFamily="18" charset="0"/>
                            </a:rPr>
                          </m:ctrlPr>
                        </m:dPr>
                        <m:e>
                          <m:r>
                            <a:rPr lang="en-US" altLang="zh-CN" i="1">
                              <a:latin typeface="Cambria Math" panose="02040503050406030204" pitchFamily="18" charset="0"/>
                            </a:rPr>
                            <m:t>𝑡</m:t>
                          </m:r>
                        </m:e>
                        <m:e>
                          <m:sSub>
                            <m:sSubPr>
                              <m:ctrlPr>
                                <a:rPr lang="en-US" altLang="zh-CN" i="1">
                                  <a:latin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ℋ</m:t>
                              </m:r>
                            </m:e>
                            <m:sub>
                              <m:r>
                                <a:rPr lang="en-US" altLang="zh-CN" i="1">
                                  <a:latin typeface="Cambria Math" panose="02040503050406030204" pitchFamily="18" charset="0"/>
                                </a:rPr>
                                <m:t>𝑡</m:t>
                              </m:r>
                            </m:sub>
                          </m:sSub>
                        </m:e>
                      </m:d>
                      <m:r>
                        <a:rPr lang="en-US" altLang="zh-CN" i="1">
                          <a:latin typeface="Cambria Math" panose="02040503050406030204" pitchFamily="18" charset="0"/>
                        </a:rPr>
                        <m:t>=</m:t>
                      </m:r>
                      <m:f>
                        <m:fPr>
                          <m:ctrlPr>
                            <a:rPr lang="en-US" altLang="zh-CN" i="1">
                              <a:latin typeface="Cambria Math" panose="02040503050406030204" pitchFamily="18" charset="0"/>
                            </a:rPr>
                          </m:ctrlPr>
                        </m:fPr>
                        <m:num>
                          <m:r>
                            <a:rPr lang="zh-CN" altLang="en-US" i="1">
                              <a:latin typeface="Cambria Math" panose="02040503050406030204" pitchFamily="18" charset="0"/>
                            </a:rPr>
                            <m:t>𝔼</m:t>
                          </m:r>
                          <m:r>
                            <a:rPr lang="en-US" altLang="zh-CN" i="1">
                              <a:latin typeface="Cambria Math" panose="02040503050406030204" pitchFamily="18" charset="0"/>
                            </a:rPr>
                            <m:t>[</m:t>
                          </m:r>
                          <m:r>
                            <a:rPr lang="en-US" altLang="zh-CN" i="1">
                              <a:latin typeface="Cambria Math" panose="02040503050406030204" pitchFamily="18" charset="0"/>
                            </a:rPr>
                            <m:t>𝑛</m:t>
                          </m:r>
                          <m:r>
                            <a:rPr lang="en-US" altLang="zh-CN" i="1">
                              <a:latin typeface="Cambria Math" panose="02040503050406030204" pitchFamily="18" charset="0"/>
                            </a:rPr>
                            <m:t>(</m:t>
                          </m:r>
                          <m:r>
                            <a:rPr lang="en-US" altLang="zh-CN" i="1">
                              <a:latin typeface="Cambria Math" panose="02040503050406030204" pitchFamily="18" charset="0"/>
                            </a:rPr>
                            <m:t>𝑑𝑡</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ℋ</m:t>
                              </m:r>
                            </m:e>
                            <m:sub>
                              <m:r>
                                <a:rPr lang="en-US" altLang="zh-CN" i="1">
                                  <a:latin typeface="Cambria Math" panose="02040503050406030204" pitchFamily="18" charset="0"/>
                                </a:rPr>
                                <m:t>𝑡</m:t>
                              </m:r>
                            </m:sub>
                          </m:sSub>
                          <m:r>
                            <a:rPr lang="en-US" altLang="zh-CN" i="1">
                              <a:latin typeface="Cambria Math" panose="02040503050406030204" pitchFamily="18" charset="0"/>
                            </a:rPr>
                            <m:t>]</m:t>
                          </m:r>
                        </m:num>
                        <m:den>
                          <m:r>
                            <a:rPr lang="en-US" altLang="zh-CN" i="1">
                              <a:latin typeface="Cambria Math" panose="02040503050406030204" pitchFamily="18" charset="0"/>
                            </a:rPr>
                            <m:t>𝑑𝑡</m:t>
                          </m:r>
                        </m:den>
                      </m:f>
                    </m:oMath>
                  </m:oMathPara>
                </a14:m>
                <a:endParaRPr lang="zh-CN" altLang="en-US" dirty="0"/>
              </a:p>
            </p:txBody>
          </p:sp>
        </mc:Choice>
        <mc:Fallback xmlns="">
          <p:sp>
            <p:nvSpPr>
              <p:cNvPr id="15" name="矩形 14"/>
              <p:cNvSpPr>
                <a:spLocks noRot="1" noChangeAspect="1" noMove="1" noResize="1" noEditPoints="1" noAdjustHandles="1" noChangeArrowheads="1" noChangeShapeType="1" noTextEdit="1"/>
              </p:cNvSpPr>
              <p:nvPr/>
            </p:nvSpPr>
            <p:spPr>
              <a:xfrm>
                <a:off x="5447928" y="2538224"/>
                <a:ext cx="2546082" cy="618567"/>
              </a:xfrm>
              <a:prstGeom prst="rect">
                <a:avLst/>
              </a:prstGeom>
              <a:blipFill>
                <a:blip r:embed="rId4"/>
                <a:stretch>
                  <a:fillRect/>
                </a:stretch>
              </a:blipFill>
            </p:spPr>
            <p:txBody>
              <a:bodyPr/>
              <a:lstStyle/>
              <a:p>
                <a:r>
                  <a:rPr lang="zh-CN" altLang="en-US">
                    <a:noFill/>
                  </a:rPr>
                  <a:t> </a:t>
                </a:r>
              </a:p>
            </p:txBody>
          </p:sp>
        </mc:Fallback>
      </mc:AlternateContent>
      <p:sp>
        <p:nvSpPr>
          <p:cNvPr id="16" name="左大括号 15"/>
          <p:cNvSpPr/>
          <p:nvPr/>
        </p:nvSpPr>
        <p:spPr>
          <a:xfrm rot="16200000">
            <a:off x="4655753" y="3924351"/>
            <a:ext cx="445677" cy="208823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7" name="左大括号 16"/>
          <p:cNvSpPr/>
          <p:nvPr/>
        </p:nvSpPr>
        <p:spPr>
          <a:xfrm rot="16200000">
            <a:off x="8093579" y="3540139"/>
            <a:ext cx="445677" cy="285665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8" name="文本框 17"/>
          <p:cNvSpPr txBox="1"/>
          <p:nvPr/>
        </p:nvSpPr>
        <p:spPr>
          <a:xfrm>
            <a:off x="3791744" y="5262300"/>
            <a:ext cx="2118198" cy="830997"/>
          </a:xfrm>
          <a:prstGeom prst="rect">
            <a:avLst/>
          </a:prstGeom>
          <a:noFill/>
        </p:spPr>
        <p:txBody>
          <a:bodyPr wrap="square" rtlCol="0">
            <a:spAutoFit/>
          </a:bodyPr>
          <a:lstStyle/>
          <a:p>
            <a:pPr algn="ctr"/>
            <a:r>
              <a:rPr lang="en-US" altLang="zh-CN" sz="2400" dirty="0"/>
              <a:t>Long-term memory part</a:t>
            </a:r>
            <a:endParaRPr lang="zh-CN" altLang="en-US" sz="2400" dirty="0"/>
          </a:p>
        </p:txBody>
      </p:sp>
      <p:sp>
        <p:nvSpPr>
          <p:cNvPr id="19" name="文本框 18"/>
          <p:cNvSpPr txBox="1"/>
          <p:nvPr/>
        </p:nvSpPr>
        <p:spPr>
          <a:xfrm>
            <a:off x="7362178" y="5262300"/>
            <a:ext cx="2118198" cy="830997"/>
          </a:xfrm>
          <a:prstGeom prst="rect">
            <a:avLst/>
          </a:prstGeom>
          <a:noFill/>
        </p:spPr>
        <p:txBody>
          <a:bodyPr wrap="square" rtlCol="0">
            <a:spAutoFit/>
          </a:bodyPr>
          <a:lstStyle/>
          <a:p>
            <a:pPr algn="ctr"/>
            <a:r>
              <a:rPr lang="en-US" altLang="zh-CN" sz="2400" dirty="0"/>
              <a:t>Short-term memory part</a:t>
            </a:r>
            <a:endParaRPr lang="zh-CN" altLang="en-US" sz="2400" dirty="0"/>
          </a:p>
        </p:txBody>
      </p:sp>
      <p:pic>
        <p:nvPicPr>
          <p:cNvPr id="20" name="内容占位符 24"/>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grpSp>
        <p:nvGrpSpPr>
          <p:cNvPr id="21" name="组合 20"/>
          <p:cNvGrpSpPr/>
          <p:nvPr/>
        </p:nvGrpSpPr>
        <p:grpSpPr>
          <a:xfrm>
            <a:off x="132766" y="-14910"/>
            <a:ext cx="6971346" cy="372188"/>
            <a:chOff x="0" y="-14910"/>
            <a:chExt cx="6971346" cy="372188"/>
          </a:xfrm>
        </p:grpSpPr>
        <p:grpSp>
          <p:nvGrpSpPr>
            <p:cNvPr id="22" name="组合 21"/>
            <p:cNvGrpSpPr/>
            <p:nvPr/>
          </p:nvGrpSpPr>
          <p:grpSpPr>
            <a:xfrm>
              <a:off x="0" y="-14910"/>
              <a:ext cx="6971346" cy="372188"/>
              <a:chOff x="0" y="-14910"/>
              <a:chExt cx="6971346" cy="372188"/>
            </a:xfrm>
          </p:grpSpPr>
          <p:sp>
            <p:nvSpPr>
              <p:cNvPr id="24" name="TextBox 6"/>
              <p:cNvSpPr txBox="1"/>
              <p:nvPr/>
            </p:nvSpPr>
            <p:spPr>
              <a:xfrm>
                <a:off x="0" y="-14910"/>
                <a:ext cx="1390124" cy="369332"/>
              </a:xfrm>
              <a:prstGeom prst="rect">
                <a:avLst/>
              </a:prstGeom>
              <a:noFill/>
            </p:spPr>
            <p:txBody>
              <a:bodyPr wrap="none" rtlCol="0">
                <a:spAutoFit/>
              </a:bodyPr>
              <a:lstStyle/>
              <a:p>
                <a:r>
                  <a:rPr lang="en-US" dirty="0">
                    <a:solidFill>
                      <a:schemeClr val="bg1"/>
                    </a:solidFill>
                  </a:rPr>
                  <a:t>Introduction</a:t>
                </a:r>
              </a:p>
            </p:txBody>
          </p:sp>
          <p:sp>
            <p:nvSpPr>
              <p:cNvPr id="25" name="TextBox 7"/>
              <p:cNvSpPr txBox="1"/>
              <p:nvPr/>
            </p:nvSpPr>
            <p:spPr>
              <a:xfrm>
                <a:off x="2096471" y="-13958"/>
                <a:ext cx="1005403" cy="369332"/>
              </a:xfrm>
              <a:prstGeom prst="rect">
                <a:avLst/>
              </a:prstGeom>
              <a:noFill/>
            </p:spPr>
            <p:txBody>
              <a:bodyPr wrap="none" rtlCol="0">
                <a:spAutoFit/>
              </a:bodyPr>
              <a:lstStyle/>
              <a:p>
                <a:r>
                  <a:rPr lang="en-US" b="1" dirty="0">
                    <a:solidFill>
                      <a:srgbClr val="FFC000"/>
                    </a:solidFill>
                  </a:rPr>
                  <a:t>Method</a:t>
                </a:r>
              </a:p>
            </p:txBody>
          </p:sp>
          <p:sp>
            <p:nvSpPr>
              <p:cNvPr id="26"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27"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23"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69504370"/>
      </p:ext>
    </p:extLst>
  </p:cSld>
  <p:clrMapOvr>
    <a:masterClrMapping/>
  </p:clrMapOvr>
  <mc:AlternateContent xmlns:mc="http://schemas.openxmlformats.org/markup-compatibility/2006" xmlns:p14="http://schemas.microsoft.com/office/powerpoint/2010/main">
    <mc:Choice Requires="p14">
      <p:transition spd="slow" p14:dur="2000" advTm="532"/>
    </mc:Choice>
    <mc:Fallback xmlns="">
      <p:transition spd="slow" advTm="532"/>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en-US" altLang="zh-CN" sz="4800" b="1" dirty="0"/>
              <a:t>The Long Short Memory Process</a:t>
            </a:r>
            <a:endParaRPr lang="zh-CN" altLang="en-US" sz="4800" dirty="0"/>
          </a:p>
        </p:txBody>
      </p:sp>
      <p:sp>
        <p:nvSpPr>
          <p:cNvPr id="3" name="内容占位符 2"/>
          <p:cNvSpPr>
            <a:spLocks noGrp="1"/>
          </p:cNvSpPr>
          <p:nvPr>
            <p:ph idx="1"/>
          </p:nvPr>
        </p:nvSpPr>
        <p:spPr>
          <a:xfrm>
            <a:off x="5087252" y="4149080"/>
            <a:ext cx="6785065" cy="2543944"/>
          </a:xfrm>
        </p:spPr>
        <p:txBody>
          <a:bodyPr>
            <a:normAutofit/>
          </a:bodyPr>
          <a:lstStyle/>
          <a:p>
            <a:r>
              <a:rPr lang="en-US" altLang="zh-CN" sz="2800" b="1" dirty="0" smtClean="0"/>
              <a:t>Various stochastic </a:t>
            </a:r>
            <a:r>
              <a:rPr lang="en-US" altLang="zh-CN" sz="2800" b="1" dirty="0"/>
              <a:t>power-law growth</a:t>
            </a:r>
          </a:p>
          <a:p>
            <a:pPr lvl="1"/>
            <a:r>
              <a:rPr lang="en-US" altLang="zh-CN" sz="2400" dirty="0"/>
              <a:t>a &lt; 1:  Decelerating power-law growth</a:t>
            </a:r>
          </a:p>
          <a:p>
            <a:pPr lvl="1"/>
            <a:r>
              <a:rPr lang="en-US" altLang="zh-CN" sz="2400" dirty="0"/>
              <a:t>a = 1:  Linear growth</a:t>
            </a:r>
          </a:p>
          <a:p>
            <a:pPr lvl="1"/>
            <a:r>
              <a:rPr lang="en-US" altLang="zh-CN" sz="2400" dirty="0"/>
              <a:t>a &gt; 1:  Accelerating power-law growth</a:t>
            </a:r>
          </a:p>
          <a:p>
            <a:pPr lvl="1"/>
            <a:endParaRPr lang="en-US" altLang="zh-CN" sz="2400" b="1" dirty="0"/>
          </a:p>
          <a:p>
            <a:pPr marL="274320" lvl="1" indent="0">
              <a:buNone/>
            </a:pPr>
            <a:endParaRPr lang="zh-CN" altLang="en-US" sz="2400" dirty="0"/>
          </a:p>
        </p:txBody>
      </p:sp>
      <p:sp>
        <p:nvSpPr>
          <p:cNvPr id="4" name="灯片编号占位符 3"/>
          <p:cNvSpPr>
            <a:spLocks noGrp="1"/>
          </p:cNvSpPr>
          <p:nvPr>
            <p:ph type="sldNum" sz="quarter" idx="12"/>
          </p:nvPr>
        </p:nvSpPr>
        <p:spPr/>
        <p:txBody>
          <a:bodyPr/>
          <a:lstStyle/>
          <a:p>
            <a:fld id="{0CFEC368-1D7A-4F81-ABF6-AE0E36BAF64C}" type="slidenum">
              <a:rPr lang="en-US" smtClean="0"/>
              <a:pPr/>
              <a:t>13</a:t>
            </a:fld>
            <a:endParaRPr lang="en-US"/>
          </a:p>
        </p:txBody>
      </p:sp>
      <p:sp>
        <p:nvSpPr>
          <p:cNvPr id="14" name="文本框 13"/>
          <p:cNvSpPr txBox="1"/>
          <p:nvPr/>
        </p:nvSpPr>
        <p:spPr>
          <a:xfrm rot="3217131">
            <a:off x="10892000" y="797868"/>
            <a:ext cx="1476148" cy="461665"/>
          </a:xfrm>
          <a:prstGeom prst="rect">
            <a:avLst/>
          </a:prstGeom>
          <a:solidFill>
            <a:srgbClr val="FFC0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400" b="1" dirty="0">
                <a:solidFill>
                  <a:srgbClr val="7030A0"/>
                </a:solidFill>
              </a:rPr>
              <a:t>DETAILS</a:t>
            </a:r>
            <a:endParaRPr lang="zh-CN" altLang="en-US" sz="2400" b="1" dirty="0">
              <a:solidFill>
                <a:srgbClr val="7030A0"/>
              </a:solidFill>
            </a:endParaRPr>
          </a:p>
        </p:txBody>
      </p:sp>
      <mc:AlternateContent xmlns:mc="http://schemas.openxmlformats.org/markup-compatibility/2006" xmlns:a14="http://schemas.microsoft.com/office/drawing/2010/main">
        <mc:Choice Requires="a14">
          <p:sp>
            <p:nvSpPr>
              <p:cNvPr id="22" name="文本框 21"/>
              <p:cNvSpPr txBox="1"/>
              <p:nvPr/>
            </p:nvSpPr>
            <p:spPr>
              <a:xfrm>
                <a:off x="2279577" y="1484784"/>
                <a:ext cx="7609199" cy="10945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2400" i="1">
                          <a:latin typeface="Cambria Math" panose="02040503050406030204" pitchFamily="18" charset="0"/>
                        </a:rPr>
                        <m:t>𝜆</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𝑡</m:t>
                          </m:r>
                        </m:e>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ℋ</m:t>
                              </m:r>
                            </m:e>
                            <m:sub>
                              <m:r>
                                <a:rPr lang="en-US" altLang="zh-CN" sz="2400" i="1">
                                  <a:latin typeface="Cambria Math" panose="02040503050406030204" pitchFamily="18" charset="0"/>
                                </a:rPr>
                                <m:t>𝑡</m:t>
                              </m:r>
                            </m:sub>
                          </m:sSub>
                        </m:e>
                      </m:d>
                      <m:r>
                        <a:rPr lang="en-US" altLang="zh-CN" sz="2400" i="1">
                          <a:latin typeface="Cambria Math" panose="02040503050406030204" pitchFamily="18" charset="0"/>
                        </a:rPr>
                        <m:t>= </m:t>
                      </m:r>
                      <m:sSub>
                        <m:sSubPr>
                          <m:ctrlPr>
                            <a:rPr lang="en-US" altLang="zh-CN" sz="2400" i="1">
                              <a:solidFill>
                                <a:srgbClr val="FF0000"/>
                              </a:solidFill>
                              <a:latin typeface="Cambria Math" panose="02040503050406030204" pitchFamily="18" charset="0"/>
                            </a:rPr>
                          </m:ctrlPr>
                        </m:sSubPr>
                        <m:e>
                          <m:r>
                            <a:rPr lang="zh-CN" altLang="en-US" sz="2400" i="1">
                              <a:solidFill>
                                <a:srgbClr val="FF0000"/>
                              </a:solidFill>
                              <a:latin typeface="Cambria Math" panose="02040503050406030204" pitchFamily="18" charset="0"/>
                            </a:rPr>
                            <m:t>𝜆</m:t>
                          </m:r>
                        </m:e>
                        <m:sub>
                          <m:r>
                            <a:rPr lang="en-US" altLang="zh-CN" sz="2400" i="1">
                              <a:solidFill>
                                <a:srgbClr val="FF0000"/>
                              </a:solidFill>
                              <a:latin typeface="Cambria Math" panose="02040503050406030204" pitchFamily="18" charset="0"/>
                              <a:ea typeface="Cambria Math" panose="02040503050406030204" pitchFamily="18" charset="0"/>
                            </a:rPr>
                            <m:t>∞</m:t>
                          </m:r>
                        </m:sub>
                      </m:sSub>
                      <m:r>
                        <a:rPr lang="en-US" altLang="zh-CN" sz="2400" i="1">
                          <a:solidFill>
                            <a:srgbClr val="FF0000"/>
                          </a:solidFill>
                          <a:latin typeface="Cambria Math" panose="02040503050406030204" pitchFamily="18" charset="0"/>
                        </a:rPr>
                        <m:t>𝑎</m:t>
                      </m:r>
                      <m:sSup>
                        <m:sSupPr>
                          <m:ctrlPr>
                            <a:rPr lang="en-US" altLang="zh-CN" sz="2400" i="1">
                              <a:solidFill>
                                <a:srgbClr val="FF0000"/>
                              </a:solidFill>
                              <a:latin typeface="Cambria Math" panose="02040503050406030204" pitchFamily="18" charset="0"/>
                            </a:rPr>
                          </m:ctrlPr>
                        </m:sSupPr>
                        <m:e>
                          <m:r>
                            <a:rPr lang="en-US" altLang="zh-CN" sz="2400" i="1">
                              <a:solidFill>
                                <a:srgbClr val="FF0000"/>
                              </a:solidFill>
                              <a:latin typeface="Cambria Math" panose="02040503050406030204" pitchFamily="18" charset="0"/>
                            </a:rPr>
                            <m:t>(</m:t>
                          </m:r>
                          <m:f>
                            <m:fPr>
                              <m:ctrlPr>
                                <a:rPr lang="en-US" altLang="zh-CN" sz="2400" i="1">
                                  <a:solidFill>
                                    <a:srgbClr val="FF0000"/>
                                  </a:solidFill>
                                  <a:latin typeface="Cambria Math" panose="02040503050406030204" pitchFamily="18" charset="0"/>
                                </a:rPr>
                              </m:ctrlPr>
                            </m:fPr>
                            <m:num>
                              <m:r>
                                <a:rPr lang="en-US" altLang="zh-CN" sz="2400" i="1">
                                  <a:solidFill>
                                    <a:srgbClr val="FF0000"/>
                                  </a:solidFill>
                                  <a:latin typeface="Cambria Math" panose="02040503050406030204" pitchFamily="18" charset="0"/>
                                </a:rPr>
                                <m:t>𝑡</m:t>
                              </m:r>
                            </m:num>
                            <m:den>
                              <m:sSub>
                                <m:sSubPr>
                                  <m:ctrlPr>
                                    <a:rPr lang="en-US" altLang="zh-CN" sz="2400" i="1">
                                      <a:solidFill>
                                        <a:srgbClr val="FF0000"/>
                                      </a:solidFill>
                                      <a:latin typeface="Cambria Math" panose="02040503050406030204" pitchFamily="18" charset="0"/>
                                    </a:rPr>
                                  </m:ctrlPr>
                                </m:sSubPr>
                                <m:e>
                                  <m:r>
                                    <a:rPr lang="en-US" altLang="zh-CN" sz="2400" i="1">
                                      <a:solidFill>
                                        <a:srgbClr val="FF0000"/>
                                      </a:solidFill>
                                      <a:latin typeface="Cambria Math" panose="02040503050406030204" pitchFamily="18" charset="0"/>
                                      <a:ea typeface="Cambria Math" panose="02040503050406030204" pitchFamily="18" charset="0"/>
                                    </a:rPr>
                                    <m:t>∆</m:t>
                                  </m:r>
                                </m:e>
                                <m:sub>
                                  <m:r>
                                    <a:rPr lang="en-US" altLang="zh-CN" sz="2400" i="1">
                                      <a:solidFill>
                                        <a:srgbClr val="FF0000"/>
                                      </a:solidFill>
                                      <a:latin typeface="Cambria Math" panose="02040503050406030204" pitchFamily="18" charset="0"/>
                                      <a:ea typeface="Cambria Math" panose="02040503050406030204" pitchFamily="18" charset="0"/>
                                    </a:rPr>
                                    <m:t>∞</m:t>
                                  </m:r>
                                </m:sub>
                              </m:sSub>
                            </m:den>
                          </m:f>
                          <m:r>
                            <a:rPr lang="en-US" altLang="zh-CN" sz="2400" i="1">
                              <a:solidFill>
                                <a:srgbClr val="FF0000"/>
                              </a:solidFill>
                              <a:latin typeface="Cambria Math" panose="02040503050406030204" pitchFamily="18" charset="0"/>
                            </a:rPr>
                            <m:t>+1)</m:t>
                          </m:r>
                        </m:e>
                        <m:sup>
                          <m:r>
                            <a:rPr lang="en-US" altLang="zh-CN" sz="2400" i="1">
                              <a:solidFill>
                                <a:srgbClr val="FF0000"/>
                              </a:solidFill>
                              <a:latin typeface="Cambria Math" panose="02040503050406030204" pitchFamily="18" charset="0"/>
                            </a:rPr>
                            <m:t>𝑎</m:t>
                          </m:r>
                          <m:r>
                            <a:rPr lang="en-US" altLang="zh-CN" sz="2400" i="1">
                              <a:solidFill>
                                <a:srgbClr val="FF0000"/>
                              </a:solidFill>
                              <a:latin typeface="Cambria Math" panose="02040503050406030204" pitchFamily="18" charset="0"/>
                            </a:rPr>
                            <m:t>−1</m:t>
                          </m:r>
                        </m:sup>
                      </m:sSup>
                      <m:r>
                        <a:rPr lang="en-US" altLang="zh-CN" sz="2400" i="1">
                          <a:latin typeface="Cambria Math" panose="02040503050406030204" pitchFamily="18" charset="0"/>
                        </a:rPr>
                        <m:t>+</m:t>
                      </m:r>
                      <m:nary>
                        <m:naryPr>
                          <m:chr m:val="∑"/>
                          <m:ctrlPr>
                            <a:rPr lang="en-US" altLang="zh-CN" sz="2400" i="1">
                              <a:latin typeface="Cambria Math" panose="02040503050406030204" pitchFamily="18" charset="0"/>
                            </a:rPr>
                          </m:ctrlPr>
                        </m:naryPr>
                        <m:sub>
                          <m:r>
                            <m:rPr>
                              <m:brk m:alnAt="23"/>
                            </m:rPr>
                            <a:rPr lang="en-US" altLang="zh-CN" sz="2400" i="1">
                              <a:latin typeface="Cambria Math" panose="02040503050406030204" pitchFamily="18" charset="0"/>
                            </a:rPr>
                            <m:t>𝑖</m:t>
                          </m:r>
                          <m:r>
                            <a:rPr lang="en-US" altLang="zh-CN" sz="2400" i="1">
                              <a:latin typeface="Cambria Math" panose="02040503050406030204" pitchFamily="18" charset="0"/>
                            </a:rPr>
                            <m:t>=</m:t>
                          </m:r>
                          <m:r>
                            <a:rPr lang="en-US" altLang="zh-CN" sz="2400" i="1">
                              <a:latin typeface="Cambria Math" panose="02040503050406030204" pitchFamily="18" charset="0"/>
                            </a:rPr>
                            <m:t>𝑛</m:t>
                          </m:r>
                          <m:d>
                            <m:dPr>
                              <m:ctrlPr>
                                <a:rPr lang="en-US" altLang="zh-CN" sz="2400" i="1">
                                  <a:latin typeface="Cambria Math" panose="02040503050406030204" pitchFamily="18" charset="0"/>
                                </a:rPr>
                              </m:ctrlPr>
                            </m:dPr>
                            <m:e>
                              <m:r>
                                <m:rPr>
                                  <m:brk m:alnAt="23"/>
                                </m:rPr>
                                <a:rPr lang="en-US" altLang="zh-CN" sz="2400" i="1">
                                  <a:latin typeface="Cambria Math" panose="02040503050406030204" pitchFamily="18" charset="0"/>
                                </a:rPr>
                                <m:t>𝑡</m:t>
                              </m:r>
                            </m:e>
                          </m:d>
                          <m:r>
                            <m:rPr>
                              <m:brk m:alnAt="23"/>
                            </m:rPr>
                            <a:rPr lang="en-US" altLang="zh-CN" sz="2400" i="1">
                              <a:latin typeface="Cambria Math" panose="02040503050406030204" pitchFamily="18" charset="0"/>
                            </a:rPr>
                            <m:t>−</m:t>
                          </m:r>
                          <m:r>
                            <a:rPr lang="en-US" altLang="zh-CN" sz="2400" i="1">
                              <a:latin typeface="Cambria Math" panose="02040503050406030204" pitchFamily="18" charset="0"/>
                            </a:rPr>
                            <m:t>𝑚</m:t>
                          </m:r>
                          <m:r>
                            <a:rPr lang="en-US" altLang="zh-CN" sz="2400" i="1">
                              <a:latin typeface="Cambria Math" panose="02040503050406030204" pitchFamily="18" charset="0"/>
                            </a:rPr>
                            <m:t>+1</m:t>
                          </m:r>
                        </m:sub>
                        <m:sup>
                          <m:r>
                            <a:rPr lang="en-US" altLang="zh-CN" sz="2400" i="1">
                              <a:latin typeface="Cambria Math" panose="02040503050406030204" pitchFamily="18" charset="0"/>
                            </a:rPr>
                            <m:t>𝑛</m:t>
                          </m:r>
                          <m:r>
                            <a:rPr lang="en-US" altLang="zh-CN" sz="2400" i="1">
                              <a:latin typeface="Cambria Math" panose="02040503050406030204" pitchFamily="18" charset="0"/>
                            </a:rPr>
                            <m:t>(</m:t>
                          </m:r>
                          <m:r>
                            <a:rPr lang="en-US" altLang="zh-CN" sz="2400" i="1">
                              <a:latin typeface="Cambria Math" panose="02040503050406030204" pitchFamily="18" charset="0"/>
                            </a:rPr>
                            <m:t>𝑡</m:t>
                          </m:r>
                          <m:r>
                            <a:rPr lang="en-US" altLang="zh-CN" sz="2400" i="1">
                              <a:latin typeface="Cambria Math" panose="02040503050406030204" pitchFamily="18" charset="0"/>
                            </a:rPr>
                            <m:t>)</m:t>
                          </m:r>
                        </m:sup>
                        <m:e>
                          <m:sSub>
                            <m:sSubPr>
                              <m:ctrlPr>
                                <a:rPr lang="en-US" altLang="zh-CN" sz="2400" i="1">
                                  <a:latin typeface="Cambria Math" panose="02040503050406030204" pitchFamily="18" charset="0"/>
                                </a:rPr>
                              </m:ctrlPr>
                            </m:sSubPr>
                            <m:e>
                              <m:r>
                                <a:rPr lang="zh-CN" altLang="en-US" sz="2400" i="1">
                                  <a:latin typeface="Cambria Math" panose="02040503050406030204" pitchFamily="18" charset="0"/>
                                </a:rPr>
                                <m:t>𝜆</m:t>
                              </m:r>
                            </m:e>
                            <m:sub>
                              <m:r>
                                <a:rPr lang="en-US" altLang="zh-CN" sz="2400" i="1">
                                  <a:latin typeface="Cambria Math" panose="02040503050406030204" pitchFamily="18" charset="0"/>
                                </a:rPr>
                                <m:t>0</m:t>
                              </m:r>
                            </m:sub>
                          </m:sSub>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𝑡</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𝑡</m:t>
                                      </m:r>
                                    </m:e>
                                    <m:sub>
                                      <m:r>
                                        <a:rPr lang="en-US" altLang="zh-CN" sz="2400" i="1">
                                          <a:latin typeface="Cambria Math" panose="02040503050406030204" pitchFamily="18" charset="0"/>
                                        </a:rPr>
                                        <m:t>𝑖</m:t>
                                      </m:r>
                                    </m:sub>
                                  </m:sSub>
                                </m:num>
                                <m:den>
                                  <m:sSub>
                                    <m:sSubPr>
                                      <m:ctrlPr>
                                        <a:rPr lang="en-US" altLang="zh-CN" sz="2400" i="1">
                                          <a:latin typeface="Cambria Math" panose="02040503050406030204" pitchFamily="18" charset="0"/>
                                        </a:rPr>
                                      </m:ctrlPr>
                                    </m:sSubPr>
                                    <m:e>
                                      <m:r>
                                        <m:rPr>
                                          <m:sty m:val="p"/>
                                        </m:rPr>
                                        <a:rPr lang="el-GR" altLang="zh-CN" sz="2400" i="1">
                                          <a:latin typeface="Cambria Math" panose="02040503050406030204" pitchFamily="18" charset="0"/>
                                          <a:ea typeface="Cambria Math" panose="02040503050406030204" pitchFamily="18" charset="0"/>
                                        </a:rPr>
                                        <m:t>Δ</m:t>
                                      </m:r>
                                    </m:e>
                                    <m:sub>
                                      <m:r>
                                        <a:rPr lang="en-US" altLang="zh-CN" sz="2400" i="1">
                                          <a:latin typeface="Cambria Math" panose="02040503050406030204" pitchFamily="18" charset="0"/>
                                        </a:rPr>
                                        <m:t>0</m:t>
                                      </m:r>
                                    </m:sub>
                                  </m:sSub>
                                </m:den>
                              </m:f>
                              <m:r>
                                <a:rPr lang="en-US" altLang="zh-CN" sz="2400" i="1">
                                  <a:latin typeface="Cambria Math" panose="02040503050406030204" pitchFamily="18" charset="0"/>
                                </a:rPr>
                                <m:t>+1)</m:t>
                              </m:r>
                            </m:e>
                            <m:sup>
                              <m:r>
                                <a:rPr lang="en-US" altLang="zh-CN" sz="2400" i="1">
                                  <a:latin typeface="Cambria Math" panose="02040503050406030204" pitchFamily="18" charset="0"/>
                                </a:rPr>
                                <m:t>−</m:t>
                              </m:r>
                              <m:r>
                                <a:rPr lang="zh-CN" altLang="en-US" sz="2400" i="1">
                                  <a:latin typeface="Cambria Math" panose="02040503050406030204" pitchFamily="18" charset="0"/>
                                </a:rPr>
                                <m:t>𝜃</m:t>
                              </m:r>
                            </m:sup>
                          </m:sSup>
                        </m:e>
                      </m:nary>
                    </m:oMath>
                  </m:oMathPara>
                </a14:m>
                <a:endParaRPr lang="zh-CN" altLang="en-US" sz="2400" dirty="0"/>
              </a:p>
            </p:txBody>
          </p:sp>
        </mc:Choice>
        <mc:Fallback xmlns="">
          <p:sp>
            <p:nvSpPr>
              <p:cNvPr id="22" name="文本框 21"/>
              <p:cNvSpPr txBox="1">
                <a:spLocks noRot="1" noChangeAspect="1" noMove="1" noResize="1" noEditPoints="1" noAdjustHandles="1" noChangeArrowheads="1" noChangeShapeType="1" noTextEdit="1"/>
              </p:cNvSpPr>
              <p:nvPr/>
            </p:nvSpPr>
            <p:spPr>
              <a:xfrm>
                <a:off x="2279577" y="1484784"/>
                <a:ext cx="7609199" cy="1094530"/>
              </a:xfrm>
              <a:prstGeom prst="rect">
                <a:avLst/>
              </a:prstGeom>
              <a:blipFill>
                <a:blip r:embed="rId3"/>
                <a:stretch>
                  <a:fillRect/>
                </a:stretch>
              </a:blipFill>
            </p:spPr>
            <p:txBody>
              <a:bodyPr/>
              <a:lstStyle/>
              <a:p>
                <a:r>
                  <a:rPr lang="zh-CN" altLang="en-US">
                    <a:noFill/>
                  </a:rPr>
                  <a:t> </a:t>
                </a:r>
              </a:p>
            </p:txBody>
          </p:sp>
        </mc:Fallback>
      </mc:AlternateContent>
      <p:sp>
        <p:nvSpPr>
          <p:cNvPr id="23" name="左大括号 22"/>
          <p:cNvSpPr/>
          <p:nvPr/>
        </p:nvSpPr>
        <p:spPr>
          <a:xfrm rot="16200000">
            <a:off x="4655753" y="1764111"/>
            <a:ext cx="445677" cy="208823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24" name="左大括号 23"/>
          <p:cNvSpPr/>
          <p:nvPr/>
        </p:nvSpPr>
        <p:spPr>
          <a:xfrm rot="16200000">
            <a:off x="8093579" y="1379899"/>
            <a:ext cx="445677" cy="285665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25" name="文本框 24"/>
          <p:cNvSpPr txBox="1"/>
          <p:nvPr/>
        </p:nvSpPr>
        <p:spPr>
          <a:xfrm>
            <a:off x="3791744" y="3102060"/>
            <a:ext cx="2118198" cy="830997"/>
          </a:xfrm>
          <a:prstGeom prst="rect">
            <a:avLst/>
          </a:prstGeom>
          <a:noFill/>
        </p:spPr>
        <p:txBody>
          <a:bodyPr wrap="square" rtlCol="0">
            <a:spAutoFit/>
          </a:bodyPr>
          <a:lstStyle/>
          <a:p>
            <a:pPr algn="ctr"/>
            <a:r>
              <a:rPr lang="en-US" altLang="zh-CN" sz="2400" dirty="0">
                <a:solidFill>
                  <a:srgbClr val="FF0000"/>
                </a:solidFill>
              </a:rPr>
              <a:t>Long-term memory part</a:t>
            </a:r>
            <a:endParaRPr lang="zh-CN" altLang="en-US" sz="2400" dirty="0">
              <a:solidFill>
                <a:srgbClr val="FF0000"/>
              </a:solidFill>
            </a:endParaRPr>
          </a:p>
        </p:txBody>
      </p:sp>
      <p:sp>
        <p:nvSpPr>
          <p:cNvPr id="26" name="文本框 25"/>
          <p:cNvSpPr txBox="1"/>
          <p:nvPr/>
        </p:nvSpPr>
        <p:spPr>
          <a:xfrm>
            <a:off x="7362178" y="3102060"/>
            <a:ext cx="2118198" cy="830997"/>
          </a:xfrm>
          <a:prstGeom prst="rect">
            <a:avLst/>
          </a:prstGeom>
          <a:noFill/>
        </p:spPr>
        <p:txBody>
          <a:bodyPr wrap="square" rtlCol="0">
            <a:spAutoFit/>
          </a:bodyPr>
          <a:lstStyle/>
          <a:p>
            <a:pPr algn="ctr"/>
            <a:r>
              <a:rPr lang="en-US" altLang="zh-CN" sz="2400" dirty="0"/>
              <a:t>Short-term memory part</a:t>
            </a:r>
            <a:endParaRPr lang="zh-CN" altLang="en-US" sz="2400" dirty="0"/>
          </a:p>
        </p:txBody>
      </p:sp>
      <p:pic>
        <p:nvPicPr>
          <p:cNvPr id="18" name="内容占位符 24"/>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grpSp>
        <p:nvGrpSpPr>
          <p:cNvPr id="19" name="组合 18"/>
          <p:cNvGrpSpPr/>
          <p:nvPr/>
        </p:nvGrpSpPr>
        <p:grpSpPr>
          <a:xfrm>
            <a:off x="132766" y="-14910"/>
            <a:ext cx="6971346" cy="372188"/>
            <a:chOff x="0" y="-14910"/>
            <a:chExt cx="6971346" cy="372188"/>
          </a:xfrm>
        </p:grpSpPr>
        <p:grpSp>
          <p:nvGrpSpPr>
            <p:cNvPr id="20" name="组合 19"/>
            <p:cNvGrpSpPr/>
            <p:nvPr/>
          </p:nvGrpSpPr>
          <p:grpSpPr>
            <a:xfrm>
              <a:off x="0" y="-14910"/>
              <a:ext cx="6971346" cy="372188"/>
              <a:chOff x="0" y="-14910"/>
              <a:chExt cx="6971346" cy="372188"/>
            </a:xfrm>
          </p:grpSpPr>
          <p:sp>
            <p:nvSpPr>
              <p:cNvPr id="27" name="TextBox 6"/>
              <p:cNvSpPr txBox="1"/>
              <p:nvPr/>
            </p:nvSpPr>
            <p:spPr>
              <a:xfrm>
                <a:off x="0" y="-14910"/>
                <a:ext cx="1390124" cy="369332"/>
              </a:xfrm>
              <a:prstGeom prst="rect">
                <a:avLst/>
              </a:prstGeom>
              <a:noFill/>
            </p:spPr>
            <p:txBody>
              <a:bodyPr wrap="none" rtlCol="0">
                <a:spAutoFit/>
              </a:bodyPr>
              <a:lstStyle/>
              <a:p>
                <a:r>
                  <a:rPr lang="en-US" dirty="0">
                    <a:solidFill>
                      <a:schemeClr val="bg1"/>
                    </a:solidFill>
                  </a:rPr>
                  <a:t>Introduction</a:t>
                </a:r>
              </a:p>
            </p:txBody>
          </p:sp>
          <p:sp>
            <p:nvSpPr>
              <p:cNvPr id="28" name="TextBox 7"/>
              <p:cNvSpPr txBox="1"/>
              <p:nvPr/>
            </p:nvSpPr>
            <p:spPr>
              <a:xfrm>
                <a:off x="2096471" y="-13958"/>
                <a:ext cx="1005403" cy="369332"/>
              </a:xfrm>
              <a:prstGeom prst="rect">
                <a:avLst/>
              </a:prstGeom>
              <a:noFill/>
            </p:spPr>
            <p:txBody>
              <a:bodyPr wrap="none" rtlCol="0">
                <a:spAutoFit/>
              </a:bodyPr>
              <a:lstStyle/>
              <a:p>
                <a:r>
                  <a:rPr lang="en-US" b="1" dirty="0">
                    <a:solidFill>
                      <a:srgbClr val="FFC000"/>
                    </a:solidFill>
                  </a:rPr>
                  <a:t>Method</a:t>
                </a:r>
              </a:p>
            </p:txBody>
          </p:sp>
          <p:sp>
            <p:nvSpPr>
              <p:cNvPr id="29"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30"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21"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1055440" y="4509120"/>
            <a:ext cx="3705225" cy="1215045"/>
            <a:chOff x="8331152" y="4580308"/>
            <a:chExt cx="3705225" cy="1215045"/>
          </a:xfrm>
        </p:grpSpPr>
        <p:pic>
          <p:nvPicPr>
            <p:cNvPr id="5" name="图片 4"/>
            <p:cNvPicPr>
              <a:picLocks noChangeAspect="1"/>
            </p:cNvPicPr>
            <p:nvPr/>
          </p:nvPicPr>
          <p:blipFill>
            <a:blip r:embed="rId5"/>
            <a:stretch>
              <a:fillRect/>
            </a:stretch>
          </p:blipFill>
          <p:spPr>
            <a:xfrm>
              <a:off x="8331152" y="4580308"/>
              <a:ext cx="3705225" cy="533400"/>
            </a:xfrm>
            <a:prstGeom prst="rect">
              <a:avLst/>
            </a:prstGeom>
          </p:spPr>
        </p:pic>
        <p:pic>
          <p:nvPicPr>
            <p:cNvPr id="6" name="图片 5"/>
            <p:cNvPicPr>
              <a:picLocks noChangeAspect="1"/>
            </p:cNvPicPr>
            <p:nvPr/>
          </p:nvPicPr>
          <p:blipFill>
            <a:blip r:embed="rId6"/>
            <a:stretch>
              <a:fillRect/>
            </a:stretch>
          </p:blipFill>
          <p:spPr>
            <a:xfrm>
              <a:off x="8592893" y="5252428"/>
              <a:ext cx="2990850" cy="542925"/>
            </a:xfrm>
            <a:prstGeom prst="rect">
              <a:avLst/>
            </a:prstGeom>
          </p:spPr>
        </p:pic>
      </p:grpSp>
    </p:spTree>
    <p:extLst>
      <p:ext uri="{BB962C8B-B14F-4D97-AF65-F5344CB8AC3E}">
        <p14:creationId xmlns:p14="http://schemas.microsoft.com/office/powerpoint/2010/main" val="2195759"/>
      </p:ext>
    </p:extLst>
  </p:cSld>
  <p:clrMapOvr>
    <a:masterClrMapping/>
  </p:clrMapOvr>
  <mc:AlternateContent xmlns:mc="http://schemas.openxmlformats.org/markup-compatibility/2006" xmlns:p14="http://schemas.microsoft.com/office/powerpoint/2010/main">
    <mc:Choice Requires="p14">
      <p:transition spd="slow" p14:dur="2000" advTm="275"/>
    </mc:Choice>
    <mc:Fallback xmlns="">
      <p:transition spd="slow" advTm="275"/>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411909" y="3974262"/>
            <a:ext cx="3576837" cy="2700000"/>
            <a:chOff x="6847580" y="4100804"/>
            <a:chExt cx="3576837" cy="2700000"/>
          </a:xfrm>
        </p:grpSpPr>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7580" y="4100804"/>
              <a:ext cx="3576837" cy="2700000"/>
            </a:xfrm>
            <a:prstGeom prst="rect">
              <a:avLst/>
            </a:prstGeom>
          </p:spPr>
        </p:pic>
        <mc:AlternateContent xmlns:mc="http://schemas.openxmlformats.org/markup-compatibility/2006" xmlns:a14="http://schemas.microsoft.com/office/drawing/2010/main">
          <mc:Choice Requires="a14">
            <p:sp>
              <p:nvSpPr>
                <p:cNvPr id="15" name="矩形 14"/>
                <p:cNvSpPr/>
                <p:nvPr/>
              </p:nvSpPr>
              <p:spPr>
                <a:xfrm>
                  <a:off x="8254265" y="4717634"/>
                  <a:ext cx="46198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2400" b="1">
                            <a:latin typeface="Cambria Math" panose="02040503050406030204" pitchFamily="18" charset="0"/>
                          </a:rPr>
                          <m:t>𝛉</m:t>
                        </m:r>
                      </m:oMath>
                    </m:oMathPara>
                  </a14:m>
                  <a:endParaRPr lang="zh-CN" altLang="en-US" sz="2400" b="1" dirty="0"/>
                </a:p>
              </p:txBody>
            </p:sp>
          </mc:Choice>
          <mc:Fallback xmlns="">
            <p:sp>
              <p:nvSpPr>
                <p:cNvPr id="15" name="矩形 14"/>
                <p:cNvSpPr>
                  <a:spLocks noRot="1" noChangeAspect="1" noMove="1" noResize="1" noEditPoints="1" noAdjustHandles="1" noChangeArrowheads="1" noChangeShapeType="1" noTextEdit="1"/>
                </p:cNvSpPr>
                <p:nvPr/>
              </p:nvSpPr>
              <p:spPr>
                <a:xfrm>
                  <a:off x="8254265" y="4717634"/>
                  <a:ext cx="461985" cy="461665"/>
                </a:xfrm>
                <a:prstGeom prst="rect">
                  <a:avLst/>
                </a:prstGeom>
                <a:blipFill>
                  <a:blip r:embed="rId4"/>
                  <a:stretch>
                    <a:fillRect/>
                  </a:stretch>
                </a:blipFill>
              </p:spPr>
              <p:txBody>
                <a:bodyPr/>
                <a:lstStyle/>
                <a:p>
                  <a:r>
                    <a:rPr lang="zh-CN" altLang="en-US">
                      <a:noFill/>
                    </a:rPr>
                    <a:t> </a:t>
                  </a:r>
                </a:p>
              </p:txBody>
            </p:sp>
          </mc:Fallback>
        </mc:AlternateContent>
      </p:grpSp>
      <p:sp>
        <p:nvSpPr>
          <p:cNvPr id="2" name="标题 1"/>
          <p:cNvSpPr>
            <a:spLocks noGrp="1"/>
          </p:cNvSpPr>
          <p:nvPr>
            <p:ph type="title"/>
          </p:nvPr>
        </p:nvSpPr>
        <p:spPr/>
        <p:txBody>
          <a:bodyPr>
            <a:noAutofit/>
          </a:bodyPr>
          <a:lstStyle/>
          <a:p>
            <a:pPr algn="ctr"/>
            <a:r>
              <a:rPr lang="en-US" altLang="zh-CN" sz="4800" b="1" dirty="0"/>
              <a:t>The Long Short Memory Process</a:t>
            </a:r>
            <a:endParaRPr lang="zh-CN" altLang="en-US" sz="48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590615" y="4149080"/>
                <a:ext cx="8229600" cy="2543944"/>
              </a:xfrm>
            </p:spPr>
            <p:txBody>
              <a:bodyPr>
                <a:normAutofit lnSpcReduction="10000"/>
              </a:bodyPr>
              <a:lstStyle/>
              <a:p>
                <a:r>
                  <a:rPr lang="en-US" altLang="zh-CN" sz="2800" b="1" dirty="0"/>
                  <a:t>Multiscale IET distribution</a:t>
                </a:r>
              </a:p>
              <a:p>
                <a:pPr lvl="1"/>
                <a:r>
                  <a:rPr lang="en-US" altLang="zh-CN" sz="2400" dirty="0" err="1"/>
                  <a:t>Bursty</a:t>
                </a:r>
                <a:r>
                  <a:rPr lang="en-US" altLang="zh-CN" sz="2400" dirty="0"/>
                  <a:t> short-scale:</a:t>
                </a:r>
              </a:p>
              <a:p>
                <a:pPr lvl="1"/>
                <a:r>
                  <a:rPr lang="en-US" altLang="zh-CN" sz="2400" dirty="0"/>
                  <a:t>Fat-tailed middle-scale: </a:t>
                </a:r>
                <a14:m>
                  <m:oMath xmlns:m="http://schemas.openxmlformats.org/officeDocument/2006/math">
                    <m:r>
                      <a:rPr lang="zh-CN" altLang="en-US" sz="2400" i="1">
                        <a:latin typeface="Cambria Math" panose="02040503050406030204" pitchFamily="18" charset="0"/>
                      </a:rPr>
                      <m:t>𝜃</m:t>
                    </m:r>
                  </m:oMath>
                </a14:m>
                <a:endParaRPr lang="en-US" altLang="zh-CN" sz="2400" dirty="0"/>
              </a:p>
              <a:p>
                <a:pPr lvl="2"/>
                <a14:m>
                  <m:oMath xmlns:m="http://schemas.openxmlformats.org/officeDocument/2006/math">
                    <m:r>
                      <a:rPr lang="zh-CN" altLang="en-US" sz="2000" i="1">
                        <a:latin typeface="Cambria Math" panose="02040503050406030204" pitchFamily="18" charset="0"/>
                      </a:rPr>
                      <m:t>𝜃</m:t>
                    </m:r>
                    <m:r>
                      <a:rPr lang="en-US" altLang="zh-CN" sz="2000">
                        <a:latin typeface="Cambria Math" panose="02040503050406030204" pitchFamily="18" charset="0"/>
                      </a:rPr>
                      <m:t>=1</m:t>
                    </m:r>
                  </m:oMath>
                </a14:m>
                <a:r>
                  <a:rPr lang="en-US" altLang="zh-CN" sz="2200" dirty="0"/>
                  <a:t>: power-law decay</a:t>
                </a:r>
              </a:p>
              <a:p>
                <a:pPr lvl="2"/>
                <a14:m>
                  <m:oMath xmlns:m="http://schemas.openxmlformats.org/officeDocument/2006/math">
                    <m:r>
                      <a:rPr lang="zh-CN" altLang="en-US" sz="2000" i="1">
                        <a:latin typeface="Cambria Math" panose="02040503050406030204" pitchFamily="18" charset="0"/>
                      </a:rPr>
                      <m:t>𝜃</m:t>
                    </m:r>
                    <m:r>
                      <a:rPr lang="zh-CN" altLang="en-US" sz="2000" i="1">
                        <a:latin typeface="Cambria Math" panose="02040503050406030204" pitchFamily="18" charset="0"/>
                      </a:rPr>
                      <m:t>≠1:</m:t>
                    </m:r>
                  </m:oMath>
                </a14:m>
                <a:r>
                  <a:rPr lang="en-US" altLang="zh-CN" sz="2200" dirty="0"/>
                  <a:t> stretched exponential decay</a:t>
                </a:r>
                <a:r>
                  <a:rPr lang="en-US" altLang="zh-CN" sz="2200" dirty="0" smtClean="0"/>
                  <a:t>. </a:t>
                </a:r>
                <a:endParaRPr lang="en-US" altLang="zh-CN" sz="2200" dirty="0"/>
              </a:p>
              <a:p>
                <a:pPr lvl="1"/>
                <a:r>
                  <a:rPr lang="en-US" altLang="zh-CN" sz="2400" dirty="0"/>
                  <a:t>Bimodal long-scale: </a:t>
                </a:r>
                <a:endParaRPr lang="en-US" altLang="zh-CN" sz="2400" b="1" dirty="0"/>
              </a:p>
              <a:p>
                <a:pPr marL="274320" lvl="1" indent="0">
                  <a:buNone/>
                </a:pPr>
                <a:endParaRPr lang="zh-CN" altLang="en-US" sz="24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590615" y="4149080"/>
                <a:ext cx="8229600" cy="2543944"/>
              </a:xfrm>
              <a:blipFill>
                <a:blip r:embed="rId5"/>
                <a:stretch>
                  <a:fillRect l="-963" t="-4317" b="-959"/>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0CFEC368-1D7A-4F81-ABF6-AE0E36BAF64C}" type="slidenum">
              <a:rPr lang="en-US" smtClean="0"/>
              <a:pPr/>
              <a:t>14</a:t>
            </a:fld>
            <a:endParaRPr lang="en-US"/>
          </a:p>
        </p:txBody>
      </p:sp>
      <mc:AlternateContent xmlns:mc="http://schemas.openxmlformats.org/markup-compatibility/2006" xmlns:a14="http://schemas.microsoft.com/office/drawing/2010/main">
        <mc:Choice Requires="a14">
          <p:sp>
            <p:nvSpPr>
              <p:cNvPr id="22" name="文本框 21"/>
              <p:cNvSpPr txBox="1"/>
              <p:nvPr/>
            </p:nvSpPr>
            <p:spPr>
              <a:xfrm>
                <a:off x="2279577" y="1484784"/>
                <a:ext cx="7609199" cy="10945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2400" i="1">
                          <a:latin typeface="Cambria Math" panose="02040503050406030204" pitchFamily="18" charset="0"/>
                        </a:rPr>
                        <m:t>𝜆</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𝑡</m:t>
                          </m:r>
                        </m:e>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ℋ</m:t>
                              </m:r>
                            </m:e>
                            <m:sub>
                              <m:r>
                                <a:rPr lang="en-US" altLang="zh-CN" sz="2400" i="1">
                                  <a:latin typeface="Cambria Math" panose="02040503050406030204" pitchFamily="18" charset="0"/>
                                </a:rPr>
                                <m:t>𝑡</m:t>
                              </m:r>
                            </m:sub>
                          </m:sSub>
                        </m:e>
                      </m:d>
                      <m:r>
                        <a:rPr lang="en-US" altLang="zh-CN" sz="2400" i="1">
                          <a:latin typeface="Cambria Math" panose="02040503050406030204" pitchFamily="18" charset="0"/>
                        </a:rPr>
                        <m:t>= </m:t>
                      </m:r>
                      <m:sSub>
                        <m:sSubPr>
                          <m:ctrlPr>
                            <a:rPr lang="en-US" altLang="zh-CN" sz="2400" i="1">
                              <a:solidFill>
                                <a:srgbClr val="FF0000"/>
                              </a:solidFill>
                              <a:latin typeface="Cambria Math" panose="02040503050406030204" pitchFamily="18" charset="0"/>
                            </a:rPr>
                          </m:ctrlPr>
                        </m:sSubPr>
                        <m:e>
                          <m:r>
                            <a:rPr lang="zh-CN" altLang="en-US" sz="2400" i="1">
                              <a:solidFill>
                                <a:srgbClr val="FF0000"/>
                              </a:solidFill>
                              <a:latin typeface="Cambria Math" panose="02040503050406030204" pitchFamily="18" charset="0"/>
                            </a:rPr>
                            <m:t>𝜆</m:t>
                          </m:r>
                        </m:e>
                        <m:sub>
                          <m:r>
                            <a:rPr lang="en-US" altLang="zh-CN" sz="2400" i="1">
                              <a:solidFill>
                                <a:srgbClr val="FF0000"/>
                              </a:solidFill>
                              <a:latin typeface="Cambria Math" panose="02040503050406030204" pitchFamily="18" charset="0"/>
                              <a:ea typeface="Cambria Math" panose="02040503050406030204" pitchFamily="18" charset="0"/>
                            </a:rPr>
                            <m:t>∞</m:t>
                          </m:r>
                        </m:sub>
                      </m:sSub>
                      <m:r>
                        <a:rPr lang="en-US" altLang="zh-CN" sz="2400" i="1">
                          <a:latin typeface="Cambria Math" panose="02040503050406030204" pitchFamily="18" charset="0"/>
                        </a:rPr>
                        <m:t>𝑎</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𝑡</m:t>
                              </m:r>
                            </m:num>
                            <m:den>
                              <m:sSub>
                                <m:sSubPr>
                                  <m:ctrlPr>
                                    <a:rPr lang="en-US" altLang="zh-CN" sz="2400" i="1">
                                      <a:latin typeface="Cambria Math" panose="02040503050406030204" pitchFamily="18" charset="0"/>
                                    </a:rPr>
                                  </m:ctrlPr>
                                </m:sSubPr>
                                <m:e>
                                  <m:r>
                                    <a:rPr lang="en-US" altLang="zh-CN" sz="2400" i="1">
                                      <a:solidFill>
                                        <a:srgbClr val="FF0000"/>
                                      </a:solidFill>
                                      <a:latin typeface="Cambria Math" panose="02040503050406030204" pitchFamily="18" charset="0"/>
                                      <a:ea typeface="Cambria Math" panose="02040503050406030204" pitchFamily="18" charset="0"/>
                                    </a:rPr>
                                    <m:t>∆</m:t>
                                  </m:r>
                                </m:e>
                                <m:sub>
                                  <m:r>
                                    <a:rPr lang="en-US" altLang="zh-CN" sz="2400" i="1">
                                      <a:solidFill>
                                        <a:srgbClr val="FF0000"/>
                                      </a:solidFill>
                                      <a:latin typeface="Cambria Math" panose="02040503050406030204" pitchFamily="18" charset="0"/>
                                      <a:ea typeface="Cambria Math" panose="02040503050406030204" pitchFamily="18" charset="0"/>
                                    </a:rPr>
                                    <m:t>∞</m:t>
                                  </m:r>
                                </m:sub>
                              </m:sSub>
                            </m:den>
                          </m:f>
                          <m:r>
                            <a:rPr lang="en-US" altLang="zh-CN" sz="2400" i="1">
                              <a:latin typeface="Cambria Math" panose="02040503050406030204" pitchFamily="18" charset="0"/>
                            </a:rPr>
                            <m:t>+1)</m:t>
                          </m:r>
                        </m:e>
                        <m:sup>
                          <m:r>
                            <a:rPr lang="en-US" altLang="zh-CN" sz="2400" i="1">
                              <a:latin typeface="Cambria Math" panose="02040503050406030204" pitchFamily="18" charset="0"/>
                            </a:rPr>
                            <m:t>𝑎</m:t>
                          </m:r>
                          <m:r>
                            <a:rPr lang="en-US" altLang="zh-CN" sz="2400" i="1">
                              <a:latin typeface="Cambria Math" panose="02040503050406030204" pitchFamily="18" charset="0"/>
                            </a:rPr>
                            <m:t>−1</m:t>
                          </m:r>
                        </m:sup>
                      </m:sSup>
                      <m:r>
                        <a:rPr lang="en-US" altLang="zh-CN" sz="2400" i="1">
                          <a:latin typeface="Cambria Math" panose="02040503050406030204" pitchFamily="18" charset="0"/>
                        </a:rPr>
                        <m:t>+</m:t>
                      </m:r>
                      <m:nary>
                        <m:naryPr>
                          <m:chr m:val="∑"/>
                          <m:ctrlPr>
                            <a:rPr lang="en-US" altLang="zh-CN" sz="2400" i="1">
                              <a:latin typeface="Cambria Math" panose="02040503050406030204" pitchFamily="18" charset="0"/>
                            </a:rPr>
                          </m:ctrlPr>
                        </m:naryPr>
                        <m:sub>
                          <m:r>
                            <m:rPr>
                              <m:brk m:alnAt="23"/>
                            </m:rPr>
                            <a:rPr lang="en-US" altLang="zh-CN" sz="2400" i="1">
                              <a:latin typeface="Cambria Math" panose="02040503050406030204" pitchFamily="18" charset="0"/>
                            </a:rPr>
                            <m:t>𝑖</m:t>
                          </m:r>
                          <m:r>
                            <a:rPr lang="en-US" altLang="zh-CN" sz="2400" i="1">
                              <a:latin typeface="Cambria Math" panose="02040503050406030204" pitchFamily="18" charset="0"/>
                            </a:rPr>
                            <m:t>=</m:t>
                          </m:r>
                          <m:r>
                            <a:rPr lang="en-US" altLang="zh-CN" sz="2400" i="1">
                              <a:latin typeface="Cambria Math" panose="02040503050406030204" pitchFamily="18" charset="0"/>
                            </a:rPr>
                            <m:t>𝑛</m:t>
                          </m:r>
                          <m:d>
                            <m:dPr>
                              <m:ctrlPr>
                                <a:rPr lang="en-US" altLang="zh-CN" sz="2400" i="1">
                                  <a:latin typeface="Cambria Math" panose="02040503050406030204" pitchFamily="18" charset="0"/>
                                </a:rPr>
                              </m:ctrlPr>
                            </m:dPr>
                            <m:e>
                              <m:r>
                                <m:rPr>
                                  <m:brk m:alnAt="23"/>
                                </m:rPr>
                                <a:rPr lang="en-US" altLang="zh-CN" sz="2400" i="1">
                                  <a:latin typeface="Cambria Math" panose="02040503050406030204" pitchFamily="18" charset="0"/>
                                </a:rPr>
                                <m:t>𝑡</m:t>
                              </m:r>
                            </m:e>
                          </m:d>
                          <m:r>
                            <m:rPr>
                              <m:brk m:alnAt="23"/>
                            </m:rPr>
                            <a:rPr lang="en-US" altLang="zh-CN" sz="2400" i="1">
                              <a:latin typeface="Cambria Math" panose="02040503050406030204" pitchFamily="18" charset="0"/>
                            </a:rPr>
                            <m:t>−</m:t>
                          </m:r>
                          <m:r>
                            <a:rPr lang="en-US" altLang="zh-CN" sz="2400" i="1">
                              <a:latin typeface="Cambria Math" panose="02040503050406030204" pitchFamily="18" charset="0"/>
                            </a:rPr>
                            <m:t>𝑚</m:t>
                          </m:r>
                          <m:r>
                            <a:rPr lang="en-US" altLang="zh-CN" sz="2400" i="1">
                              <a:latin typeface="Cambria Math" panose="02040503050406030204" pitchFamily="18" charset="0"/>
                            </a:rPr>
                            <m:t>+1</m:t>
                          </m:r>
                        </m:sub>
                        <m:sup>
                          <m:r>
                            <a:rPr lang="en-US" altLang="zh-CN" sz="2400" i="1">
                              <a:latin typeface="Cambria Math" panose="02040503050406030204" pitchFamily="18" charset="0"/>
                            </a:rPr>
                            <m:t>𝑛</m:t>
                          </m:r>
                          <m:r>
                            <a:rPr lang="en-US" altLang="zh-CN" sz="2400" i="1">
                              <a:latin typeface="Cambria Math" panose="02040503050406030204" pitchFamily="18" charset="0"/>
                            </a:rPr>
                            <m:t>(</m:t>
                          </m:r>
                          <m:r>
                            <a:rPr lang="en-US" altLang="zh-CN" sz="2400" i="1">
                              <a:latin typeface="Cambria Math" panose="02040503050406030204" pitchFamily="18" charset="0"/>
                            </a:rPr>
                            <m:t>𝑡</m:t>
                          </m:r>
                          <m:r>
                            <a:rPr lang="en-US" altLang="zh-CN" sz="2400" i="1">
                              <a:latin typeface="Cambria Math" panose="02040503050406030204" pitchFamily="18" charset="0"/>
                            </a:rPr>
                            <m:t>)</m:t>
                          </m:r>
                        </m:sup>
                        <m:e>
                          <m:sSub>
                            <m:sSubPr>
                              <m:ctrlPr>
                                <a:rPr lang="en-US" altLang="zh-CN" sz="2400" i="1">
                                  <a:solidFill>
                                    <a:srgbClr val="FF0000"/>
                                  </a:solidFill>
                                  <a:latin typeface="Cambria Math" panose="02040503050406030204" pitchFamily="18" charset="0"/>
                                </a:rPr>
                              </m:ctrlPr>
                            </m:sSubPr>
                            <m:e>
                              <m:r>
                                <a:rPr lang="zh-CN" altLang="en-US" sz="2400" i="1">
                                  <a:solidFill>
                                    <a:srgbClr val="FF0000"/>
                                  </a:solidFill>
                                  <a:latin typeface="Cambria Math" panose="02040503050406030204" pitchFamily="18" charset="0"/>
                                </a:rPr>
                                <m:t>𝜆</m:t>
                              </m:r>
                            </m:e>
                            <m:sub>
                              <m:r>
                                <a:rPr lang="en-US" altLang="zh-CN" sz="2400" i="1">
                                  <a:solidFill>
                                    <a:srgbClr val="FF0000"/>
                                  </a:solidFill>
                                  <a:latin typeface="Cambria Math" panose="02040503050406030204" pitchFamily="18" charset="0"/>
                                </a:rPr>
                                <m:t>0</m:t>
                              </m:r>
                            </m:sub>
                          </m:sSub>
                          <m:sSup>
                            <m:sSupPr>
                              <m:ctrlPr>
                                <a:rPr lang="en-US" altLang="zh-CN" sz="2400" i="1">
                                  <a:solidFill>
                                    <a:srgbClr val="FF0000"/>
                                  </a:solidFill>
                                  <a:latin typeface="Cambria Math" panose="02040503050406030204" pitchFamily="18" charset="0"/>
                                </a:rPr>
                              </m:ctrlPr>
                            </m:sSupPr>
                            <m:e>
                              <m:r>
                                <a:rPr lang="en-US" altLang="zh-CN" sz="2400" i="1">
                                  <a:solidFill>
                                    <a:srgbClr val="FF0000"/>
                                  </a:solidFill>
                                  <a:latin typeface="Cambria Math" panose="02040503050406030204" pitchFamily="18" charset="0"/>
                                </a:rPr>
                                <m:t>(</m:t>
                              </m:r>
                              <m:f>
                                <m:fPr>
                                  <m:ctrlPr>
                                    <a:rPr lang="en-US" altLang="zh-CN" sz="2400" i="1">
                                      <a:solidFill>
                                        <a:srgbClr val="FF0000"/>
                                      </a:solidFill>
                                      <a:latin typeface="Cambria Math" panose="02040503050406030204" pitchFamily="18" charset="0"/>
                                    </a:rPr>
                                  </m:ctrlPr>
                                </m:fPr>
                                <m:num>
                                  <m:r>
                                    <a:rPr lang="en-US" altLang="zh-CN" sz="2400" i="1">
                                      <a:solidFill>
                                        <a:srgbClr val="FF0000"/>
                                      </a:solidFill>
                                      <a:latin typeface="Cambria Math" panose="02040503050406030204" pitchFamily="18" charset="0"/>
                                    </a:rPr>
                                    <m:t>𝑡</m:t>
                                  </m:r>
                                  <m:r>
                                    <a:rPr lang="en-US" altLang="zh-CN" sz="2400" i="1">
                                      <a:solidFill>
                                        <a:srgbClr val="FF0000"/>
                                      </a:solidFill>
                                      <a:latin typeface="Cambria Math" panose="02040503050406030204" pitchFamily="18" charset="0"/>
                                    </a:rPr>
                                    <m:t>−</m:t>
                                  </m:r>
                                  <m:sSub>
                                    <m:sSubPr>
                                      <m:ctrlPr>
                                        <a:rPr lang="en-US" altLang="zh-CN" sz="2400" i="1">
                                          <a:solidFill>
                                            <a:srgbClr val="FF0000"/>
                                          </a:solidFill>
                                          <a:latin typeface="Cambria Math" panose="02040503050406030204" pitchFamily="18" charset="0"/>
                                        </a:rPr>
                                      </m:ctrlPr>
                                    </m:sSubPr>
                                    <m:e>
                                      <m:r>
                                        <a:rPr lang="en-US" altLang="zh-CN" sz="2400" i="1">
                                          <a:solidFill>
                                            <a:srgbClr val="FF0000"/>
                                          </a:solidFill>
                                          <a:latin typeface="Cambria Math" panose="02040503050406030204" pitchFamily="18" charset="0"/>
                                        </a:rPr>
                                        <m:t>𝑡</m:t>
                                      </m:r>
                                    </m:e>
                                    <m:sub>
                                      <m:r>
                                        <a:rPr lang="en-US" altLang="zh-CN" sz="2400" i="1">
                                          <a:solidFill>
                                            <a:srgbClr val="FF0000"/>
                                          </a:solidFill>
                                          <a:latin typeface="Cambria Math" panose="02040503050406030204" pitchFamily="18" charset="0"/>
                                        </a:rPr>
                                        <m:t>𝑖</m:t>
                                      </m:r>
                                    </m:sub>
                                  </m:sSub>
                                </m:num>
                                <m:den>
                                  <m:sSub>
                                    <m:sSubPr>
                                      <m:ctrlPr>
                                        <a:rPr lang="en-US" altLang="zh-CN" sz="2400" i="1">
                                          <a:solidFill>
                                            <a:srgbClr val="FF0000"/>
                                          </a:solidFill>
                                          <a:latin typeface="Cambria Math" panose="02040503050406030204" pitchFamily="18" charset="0"/>
                                        </a:rPr>
                                      </m:ctrlPr>
                                    </m:sSubPr>
                                    <m:e>
                                      <m:r>
                                        <m:rPr>
                                          <m:sty m:val="p"/>
                                        </m:rPr>
                                        <a:rPr lang="el-GR" altLang="zh-CN" sz="2400" i="1">
                                          <a:solidFill>
                                            <a:srgbClr val="FF0000"/>
                                          </a:solidFill>
                                          <a:latin typeface="Cambria Math" panose="02040503050406030204" pitchFamily="18" charset="0"/>
                                          <a:ea typeface="Cambria Math" panose="02040503050406030204" pitchFamily="18" charset="0"/>
                                        </a:rPr>
                                        <m:t>Δ</m:t>
                                      </m:r>
                                    </m:e>
                                    <m:sub>
                                      <m:r>
                                        <a:rPr lang="en-US" altLang="zh-CN" sz="2400" i="1">
                                          <a:solidFill>
                                            <a:srgbClr val="FF0000"/>
                                          </a:solidFill>
                                          <a:latin typeface="Cambria Math" panose="02040503050406030204" pitchFamily="18" charset="0"/>
                                        </a:rPr>
                                        <m:t>0</m:t>
                                      </m:r>
                                    </m:sub>
                                  </m:sSub>
                                </m:den>
                              </m:f>
                              <m:r>
                                <a:rPr lang="en-US" altLang="zh-CN" sz="2400" i="1">
                                  <a:solidFill>
                                    <a:srgbClr val="FF0000"/>
                                  </a:solidFill>
                                  <a:latin typeface="Cambria Math" panose="02040503050406030204" pitchFamily="18" charset="0"/>
                                </a:rPr>
                                <m:t>+1)</m:t>
                              </m:r>
                            </m:e>
                            <m:sup>
                              <m:r>
                                <a:rPr lang="en-US" altLang="zh-CN" sz="2400" i="1">
                                  <a:solidFill>
                                    <a:srgbClr val="FF0000"/>
                                  </a:solidFill>
                                  <a:latin typeface="Cambria Math" panose="02040503050406030204" pitchFamily="18" charset="0"/>
                                </a:rPr>
                                <m:t>−</m:t>
                              </m:r>
                              <m:r>
                                <a:rPr lang="zh-CN" altLang="en-US" sz="2400" i="1">
                                  <a:solidFill>
                                    <a:srgbClr val="FF0000"/>
                                  </a:solidFill>
                                  <a:latin typeface="Cambria Math" panose="02040503050406030204" pitchFamily="18" charset="0"/>
                                </a:rPr>
                                <m:t>𝜃</m:t>
                              </m:r>
                            </m:sup>
                          </m:sSup>
                        </m:e>
                      </m:nary>
                    </m:oMath>
                  </m:oMathPara>
                </a14:m>
                <a:endParaRPr lang="zh-CN" altLang="en-US" sz="2400" dirty="0"/>
              </a:p>
            </p:txBody>
          </p:sp>
        </mc:Choice>
        <mc:Fallback xmlns="">
          <p:sp>
            <p:nvSpPr>
              <p:cNvPr id="22" name="文本框 21"/>
              <p:cNvSpPr txBox="1">
                <a:spLocks noRot="1" noChangeAspect="1" noMove="1" noResize="1" noEditPoints="1" noAdjustHandles="1" noChangeArrowheads="1" noChangeShapeType="1" noTextEdit="1"/>
              </p:cNvSpPr>
              <p:nvPr/>
            </p:nvSpPr>
            <p:spPr>
              <a:xfrm>
                <a:off x="2279577" y="1484784"/>
                <a:ext cx="7609199" cy="1094530"/>
              </a:xfrm>
              <a:prstGeom prst="rect">
                <a:avLst/>
              </a:prstGeom>
              <a:blipFill>
                <a:blip r:embed="rId6"/>
                <a:stretch>
                  <a:fillRect/>
                </a:stretch>
              </a:blipFill>
            </p:spPr>
            <p:txBody>
              <a:bodyPr/>
              <a:lstStyle/>
              <a:p>
                <a:r>
                  <a:rPr lang="zh-CN" altLang="en-US">
                    <a:noFill/>
                  </a:rPr>
                  <a:t> </a:t>
                </a:r>
              </a:p>
            </p:txBody>
          </p:sp>
        </mc:Fallback>
      </mc:AlternateContent>
      <p:sp>
        <p:nvSpPr>
          <p:cNvPr id="23" name="左大括号 22"/>
          <p:cNvSpPr/>
          <p:nvPr/>
        </p:nvSpPr>
        <p:spPr>
          <a:xfrm rot="16200000">
            <a:off x="4655753" y="1764111"/>
            <a:ext cx="445677" cy="208823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24" name="左大括号 23"/>
          <p:cNvSpPr/>
          <p:nvPr/>
        </p:nvSpPr>
        <p:spPr>
          <a:xfrm rot="16200000">
            <a:off x="8093579" y="1379899"/>
            <a:ext cx="445677" cy="285665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25" name="文本框 24"/>
          <p:cNvSpPr txBox="1"/>
          <p:nvPr/>
        </p:nvSpPr>
        <p:spPr>
          <a:xfrm>
            <a:off x="3791744" y="3102060"/>
            <a:ext cx="2118198" cy="830997"/>
          </a:xfrm>
          <a:prstGeom prst="rect">
            <a:avLst/>
          </a:prstGeom>
          <a:noFill/>
        </p:spPr>
        <p:txBody>
          <a:bodyPr wrap="square" rtlCol="0">
            <a:spAutoFit/>
          </a:bodyPr>
          <a:lstStyle/>
          <a:p>
            <a:pPr algn="ctr"/>
            <a:r>
              <a:rPr lang="en-US" altLang="zh-CN" sz="2400" dirty="0"/>
              <a:t>Long-term memory part</a:t>
            </a:r>
            <a:endParaRPr lang="zh-CN" altLang="en-US" sz="2400" dirty="0"/>
          </a:p>
        </p:txBody>
      </p:sp>
      <p:sp>
        <p:nvSpPr>
          <p:cNvPr id="26" name="文本框 25"/>
          <p:cNvSpPr txBox="1"/>
          <p:nvPr/>
        </p:nvSpPr>
        <p:spPr>
          <a:xfrm>
            <a:off x="7362178" y="3102060"/>
            <a:ext cx="2118198" cy="830997"/>
          </a:xfrm>
          <a:prstGeom prst="rect">
            <a:avLst/>
          </a:prstGeom>
          <a:noFill/>
        </p:spPr>
        <p:txBody>
          <a:bodyPr wrap="square" rtlCol="0">
            <a:spAutoFit/>
          </a:bodyPr>
          <a:lstStyle/>
          <a:p>
            <a:pPr algn="ctr"/>
            <a:r>
              <a:rPr lang="en-US" altLang="zh-CN" sz="2400" dirty="0">
                <a:solidFill>
                  <a:srgbClr val="FF0000"/>
                </a:solidFill>
              </a:rPr>
              <a:t>Short-term memory part</a:t>
            </a:r>
            <a:endParaRPr lang="zh-CN" altLang="en-US" sz="2400" dirty="0">
              <a:solidFill>
                <a:srgbClr val="FF0000"/>
              </a:solidFill>
            </a:endParaRPr>
          </a:p>
        </p:txBody>
      </p:sp>
      <mc:AlternateContent xmlns:mc="http://schemas.openxmlformats.org/markup-compatibility/2006" xmlns:a14="http://schemas.microsoft.com/office/drawing/2010/main">
        <mc:Choice Requires="a14">
          <p:sp>
            <p:nvSpPr>
              <p:cNvPr id="13" name="文本框 12"/>
              <p:cNvSpPr txBox="1"/>
              <p:nvPr/>
            </p:nvSpPr>
            <p:spPr>
              <a:xfrm>
                <a:off x="8889848" y="4611400"/>
                <a:ext cx="8254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a:latin typeface="Cambria Math" panose="02040503050406030204" pitchFamily="18" charset="0"/>
                            </a:rPr>
                          </m:ctrlPr>
                        </m:sSubPr>
                        <m:e>
                          <m:r>
                            <a:rPr lang="zh-CN" altLang="en-US" sz="2400" i="1">
                              <a:latin typeface="Cambria Math" panose="02040503050406030204" pitchFamily="18" charset="0"/>
                            </a:rPr>
                            <m:t>𝜆</m:t>
                          </m:r>
                        </m:e>
                        <m:sub>
                          <m:r>
                            <a:rPr lang="en-US" altLang="zh-CN" sz="2400" i="1">
                              <a:latin typeface="Cambria Math" panose="02040503050406030204" pitchFamily="18" charset="0"/>
                            </a:rPr>
                            <m:t>0</m:t>
                          </m:r>
                        </m:sub>
                      </m:sSub>
                      <m:r>
                        <a:rPr lang="en-US" altLang="zh-CN" sz="2400" i="1">
                          <a:latin typeface="Cambria Math" panose="02040503050406030204" pitchFamily="18" charset="0"/>
                        </a:rPr>
                        <m:t>, </m:t>
                      </m:r>
                      <m:sSub>
                        <m:sSubPr>
                          <m:ctrlPr>
                            <a:rPr lang="en-US" altLang="zh-CN" sz="2400" i="1">
                              <a:latin typeface="Cambria Math" panose="02040503050406030204" pitchFamily="18" charset="0"/>
                            </a:rPr>
                          </m:ctrlPr>
                        </m:sSubPr>
                        <m:e>
                          <m:r>
                            <m:rPr>
                              <m:sty m:val="p"/>
                            </m:rPr>
                            <a:rPr lang="el-GR" altLang="zh-CN" sz="2400" i="1">
                              <a:latin typeface="Cambria Math" panose="02040503050406030204" pitchFamily="18" charset="0"/>
                              <a:ea typeface="Cambria Math" panose="02040503050406030204" pitchFamily="18" charset="0"/>
                            </a:rPr>
                            <m:t>Δ</m:t>
                          </m:r>
                        </m:e>
                        <m:sub>
                          <m:r>
                            <a:rPr lang="en-US" altLang="zh-CN" sz="2400" i="1">
                              <a:latin typeface="Cambria Math" panose="02040503050406030204" pitchFamily="18" charset="0"/>
                            </a:rPr>
                            <m:t>0</m:t>
                          </m:r>
                        </m:sub>
                      </m:sSub>
                    </m:oMath>
                  </m:oMathPara>
                </a14:m>
                <a:endParaRPr lang="zh-CN" altLang="en-US" sz="24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8889848" y="4611400"/>
                <a:ext cx="825419" cy="369332"/>
              </a:xfrm>
              <a:prstGeom prst="rect">
                <a:avLst/>
              </a:prstGeom>
              <a:blipFill>
                <a:blip r:embed="rId7"/>
                <a:stretch>
                  <a:fillRect l="-8088" r="-1471" b="-1639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p:cNvSpPr txBox="1"/>
              <p:nvPr/>
            </p:nvSpPr>
            <p:spPr>
              <a:xfrm>
                <a:off x="8921470" y="6184545"/>
                <a:ext cx="97930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a:latin typeface="Cambria Math" panose="02040503050406030204" pitchFamily="18" charset="0"/>
                            </a:rPr>
                          </m:ctrlPr>
                        </m:sSubPr>
                        <m:e>
                          <m:r>
                            <a:rPr lang="zh-CN" altLang="en-US" sz="2400" i="1">
                              <a:latin typeface="Cambria Math" panose="02040503050406030204" pitchFamily="18" charset="0"/>
                            </a:rPr>
                            <m:t>𝜆</m:t>
                          </m:r>
                        </m:e>
                        <m:sub>
                          <m:r>
                            <a:rPr lang="zh-CN" altLang="en-US" sz="2400" i="1">
                              <a:latin typeface="Cambria Math" panose="02040503050406030204" pitchFamily="18" charset="0"/>
                            </a:rPr>
                            <m:t>∞</m:t>
                          </m:r>
                        </m:sub>
                      </m:sSub>
                      <m:r>
                        <a:rPr lang="en-US" altLang="zh-CN" sz="2400" i="1">
                          <a:latin typeface="Cambria Math" panose="02040503050406030204" pitchFamily="18" charset="0"/>
                        </a:rPr>
                        <m:t>, </m:t>
                      </m:r>
                      <m:sSub>
                        <m:sSubPr>
                          <m:ctrlPr>
                            <a:rPr lang="en-US" altLang="zh-CN" sz="2400" i="1">
                              <a:latin typeface="Cambria Math" panose="02040503050406030204" pitchFamily="18" charset="0"/>
                            </a:rPr>
                          </m:ctrlPr>
                        </m:sSubPr>
                        <m:e>
                          <m:r>
                            <m:rPr>
                              <m:sty m:val="p"/>
                            </m:rPr>
                            <a:rPr lang="el-GR" altLang="zh-CN" sz="2400" i="1">
                              <a:latin typeface="Cambria Math" panose="02040503050406030204" pitchFamily="18" charset="0"/>
                              <a:ea typeface="Cambria Math" panose="02040503050406030204" pitchFamily="18" charset="0"/>
                            </a:rPr>
                            <m:t>Δ</m:t>
                          </m:r>
                        </m:e>
                        <m:sub>
                          <m:r>
                            <a:rPr lang="en-US" altLang="zh-CN" sz="2400" i="1">
                              <a:latin typeface="Cambria Math" panose="02040503050406030204" pitchFamily="18" charset="0"/>
                              <a:ea typeface="Cambria Math" panose="02040503050406030204" pitchFamily="18" charset="0"/>
                            </a:rPr>
                            <m:t>∞</m:t>
                          </m:r>
                        </m:sub>
                      </m:sSub>
                    </m:oMath>
                  </m:oMathPara>
                </a14:m>
                <a:endParaRPr lang="zh-CN" altLang="en-US" sz="2400" dirty="0"/>
              </a:p>
            </p:txBody>
          </p:sp>
        </mc:Choice>
        <mc:Fallback xmlns="">
          <p:sp>
            <p:nvSpPr>
              <p:cNvPr id="27" name="文本框 26"/>
              <p:cNvSpPr txBox="1">
                <a:spLocks noRot="1" noChangeAspect="1" noMove="1" noResize="1" noEditPoints="1" noAdjustHandles="1" noChangeArrowheads="1" noChangeShapeType="1" noTextEdit="1"/>
              </p:cNvSpPr>
              <p:nvPr/>
            </p:nvSpPr>
            <p:spPr>
              <a:xfrm>
                <a:off x="8921470" y="6184545"/>
                <a:ext cx="979307" cy="369332"/>
              </a:xfrm>
              <a:prstGeom prst="rect">
                <a:avLst/>
              </a:prstGeom>
              <a:blipFill>
                <a:blip r:embed="rId8"/>
                <a:stretch>
                  <a:fillRect l="-6211" r="-621" b="-13333"/>
                </a:stretch>
              </a:blipFill>
            </p:spPr>
            <p:txBody>
              <a:bodyPr/>
              <a:lstStyle/>
              <a:p>
                <a:r>
                  <a:rPr lang="zh-CN" altLang="en-US">
                    <a:noFill/>
                  </a:rPr>
                  <a:t> </a:t>
                </a:r>
              </a:p>
            </p:txBody>
          </p:sp>
        </mc:Fallback>
      </mc:AlternateContent>
      <p:pic>
        <p:nvPicPr>
          <p:cNvPr id="28" name="内容占位符 24"/>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grpSp>
        <p:nvGrpSpPr>
          <p:cNvPr id="29" name="组合 28"/>
          <p:cNvGrpSpPr/>
          <p:nvPr/>
        </p:nvGrpSpPr>
        <p:grpSpPr>
          <a:xfrm>
            <a:off x="132766" y="-14910"/>
            <a:ext cx="6971346" cy="372188"/>
            <a:chOff x="0" y="-14910"/>
            <a:chExt cx="6971346" cy="372188"/>
          </a:xfrm>
        </p:grpSpPr>
        <p:grpSp>
          <p:nvGrpSpPr>
            <p:cNvPr id="30" name="组合 29"/>
            <p:cNvGrpSpPr/>
            <p:nvPr/>
          </p:nvGrpSpPr>
          <p:grpSpPr>
            <a:xfrm>
              <a:off x="0" y="-14910"/>
              <a:ext cx="6971346" cy="372188"/>
              <a:chOff x="0" y="-14910"/>
              <a:chExt cx="6971346" cy="372188"/>
            </a:xfrm>
          </p:grpSpPr>
          <p:sp>
            <p:nvSpPr>
              <p:cNvPr id="32" name="TextBox 6"/>
              <p:cNvSpPr txBox="1"/>
              <p:nvPr/>
            </p:nvSpPr>
            <p:spPr>
              <a:xfrm>
                <a:off x="0" y="-14910"/>
                <a:ext cx="1390124" cy="369332"/>
              </a:xfrm>
              <a:prstGeom prst="rect">
                <a:avLst/>
              </a:prstGeom>
              <a:noFill/>
            </p:spPr>
            <p:txBody>
              <a:bodyPr wrap="none" rtlCol="0">
                <a:spAutoFit/>
              </a:bodyPr>
              <a:lstStyle/>
              <a:p>
                <a:r>
                  <a:rPr lang="en-US" dirty="0">
                    <a:solidFill>
                      <a:schemeClr val="bg1"/>
                    </a:solidFill>
                  </a:rPr>
                  <a:t>Introduction</a:t>
                </a:r>
              </a:p>
            </p:txBody>
          </p:sp>
          <p:sp>
            <p:nvSpPr>
              <p:cNvPr id="33" name="TextBox 7"/>
              <p:cNvSpPr txBox="1"/>
              <p:nvPr/>
            </p:nvSpPr>
            <p:spPr>
              <a:xfrm>
                <a:off x="2096471" y="-13958"/>
                <a:ext cx="1005403" cy="369332"/>
              </a:xfrm>
              <a:prstGeom prst="rect">
                <a:avLst/>
              </a:prstGeom>
              <a:noFill/>
            </p:spPr>
            <p:txBody>
              <a:bodyPr wrap="none" rtlCol="0">
                <a:spAutoFit/>
              </a:bodyPr>
              <a:lstStyle/>
              <a:p>
                <a:r>
                  <a:rPr lang="en-US" b="1" dirty="0">
                    <a:solidFill>
                      <a:srgbClr val="FFC000"/>
                    </a:solidFill>
                  </a:rPr>
                  <a:t>Method</a:t>
                </a:r>
              </a:p>
            </p:txBody>
          </p:sp>
          <p:sp>
            <p:nvSpPr>
              <p:cNvPr id="34"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35"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31"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文本框 35"/>
          <p:cNvSpPr txBox="1"/>
          <p:nvPr/>
        </p:nvSpPr>
        <p:spPr>
          <a:xfrm rot="3217131">
            <a:off x="10892000" y="797868"/>
            <a:ext cx="1476148" cy="461665"/>
          </a:xfrm>
          <a:prstGeom prst="rect">
            <a:avLst/>
          </a:prstGeom>
          <a:solidFill>
            <a:srgbClr val="FFC0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400" b="1" dirty="0">
                <a:solidFill>
                  <a:srgbClr val="7030A0"/>
                </a:solidFill>
              </a:rPr>
              <a:t>DETAILS</a:t>
            </a:r>
            <a:endParaRPr lang="zh-CN" altLang="en-US" sz="2400" b="1" dirty="0">
              <a:solidFill>
                <a:srgbClr val="7030A0"/>
              </a:solidFill>
            </a:endParaRPr>
          </a:p>
        </p:txBody>
      </p:sp>
      <p:grpSp>
        <p:nvGrpSpPr>
          <p:cNvPr id="17" name="组合 16"/>
          <p:cNvGrpSpPr/>
          <p:nvPr/>
        </p:nvGrpSpPr>
        <p:grpSpPr>
          <a:xfrm>
            <a:off x="10023150" y="4833589"/>
            <a:ext cx="1880586" cy="461665"/>
            <a:chOff x="6413735" y="4617565"/>
            <a:chExt cx="1880586" cy="461665"/>
          </a:xfrm>
        </p:grpSpPr>
        <p:sp>
          <p:nvSpPr>
            <p:cNvPr id="37" name="右箭头 36"/>
            <p:cNvSpPr/>
            <p:nvPr/>
          </p:nvSpPr>
          <p:spPr>
            <a:xfrm>
              <a:off x="6413735" y="4620881"/>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202355" y="4617565"/>
              <a:ext cx="1091966" cy="461665"/>
            </a:xfrm>
            <a:prstGeom prst="rect">
              <a:avLst/>
            </a:prstGeom>
            <a:noFill/>
          </p:spPr>
          <p:txBody>
            <a:bodyPr wrap="none" rtlCol="0">
              <a:spAutoFit/>
            </a:bodyPr>
            <a:lstStyle/>
            <a:p>
              <a:r>
                <a:rPr lang="en-US" altLang="zh-CN" sz="2400" b="1" dirty="0" smtClean="0"/>
                <a:t>Burst!</a:t>
              </a:r>
              <a:endParaRPr lang="zh-CN" altLang="en-US" sz="2400" b="1" dirty="0"/>
            </a:p>
          </p:txBody>
        </p:sp>
      </p:grpSp>
    </p:spTree>
    <p:extLst>
      <p:ext uri="{BB962C8B-B14F-4D97-AF65-F5344CB8AC3E}">
        <p14:creationId xmlns:p14="http://schemas.microsoft.com/office/powerpoint/2010/main" val="1528116714"/>
      </p:ext>
    </p:extLst>
  </p:cSld>
  <p:clrMapOvr>
    <a:masterClrMapping/>
  </p:clrMapOvr>
  <mc:AlternateContent xmlns:mc="http://schemas.openxmlformats.org/markup-compatibility/2006" xmlns:p14="http://schemas.microsoft.com/office/powerpoint/2010/main">
    <mc:Choice Requires="p14">
      <p:transition spd="slow" p14:dur="2000" advTm="312"/>
    </mc:Choice>
    <mc:Fallback xmlns="">
      <p:transition spd="slow" advTm="312"/>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en-US" altLang="zh-CN" sz="4800" b="1" dirty="0"/>
              <a:t>The Long Short Memory Process</a:t>
            </a:r>
            <a:endParaRPr lang="zh-CN" altLang="en-US" sz="4800" dirty="0"/>
          </a:p>
        </p:txBody>
      </p:sp>
      <p:sp>
        <p:nvSpPr>
          <p:cNvPr id="3" name="内容占位符 2"/>
          <p:cNvSpPr>
            <a:spLocks noGrp="1"/>
          </p:cNvSpPr>
          <p:nvPr>
            <p:ph idx="1"/>
          </p:nvPr>
        </p:nvSpPr>
        <p:spPr>
          <a:xfrm>
            <a:off x="5159896" y="4221088"/>
            <a:ext cx="8229600" cy="2543944"/>
          </a:xfrm>
        </p:spPr>
        <p:txBody>
          <a:bodyPr>
            <a:normAutofit lnSpcReduction="10000"/>
          </a:bodyPr>
          <a:lstStyle/>
          <a:p>
            <a:r>
              <a:rPr lang="en-US" altLang="zh-CN" sz="2800" b="1" dirty="0"/>
              <a:t>IETs’ correlation</a:t>
            </a:r>
          </a:p>
          <a:p>
            <a:pPr lvl="1"/>
            <a:r>
              <a:rPr lang="en-US" altLang="zh-CN" sz="2400" dirty="0"/>
              <a:t>Long-range correlation</a:t>
            </a:r>
          </a:p>
          <a:p>
            <a:pPr lvl="2"/>
            <a:r>
              <a:rPr lang="en-US" altLang="zh-CN" sz="2200" dirty="0"/>
              <a:t>a &gt; 1:  Positive correlation</a:t>
            </a:r>
          </a:p>
          <a:p>
            <a:pPr lvl="2"/>
            <a:r>
              <a:rPr lang="en-US" altLang="zh-CN" sz="2200" dirty="0"/>
              <a:t>a &lt; 1:  Negative correlation</a:t>
            </a:r>
          </a:p>
          <a:p>
            <a:pPr lvl="1"/>
            <a:r>
              <a:rPr lang="en-US" altLang="zh-CN" sz="2400" dirty="0"/>
              <a:t>Short-range </a:t>
            </a:r>
            <a:r>
              <a:rPr lang="en-US" altLang="zh-CN" sz="2400" dirty="0" smtClean="0"/>
              <a:t>correlation</a:t>
            </a:r>
            <a:endParaRPr lang="en-US" altLang="zh-CN" sz="2400" dirty="0"/>
          </a:p>
          <a:p>
            <a:pPr lvl="2"/>
            <a:r>
              <a:rPr lang="en-US" altLang="zh-CN" sz="2200" dirty="0"/>
              <a:t>Superposed fizzling kernel</a:t>
            </a:r>
          </a:p>
          <a:p>
            <a:pPr lvl="1"/>
            <a:endParaRPr lang="en-US" altLang="zh-CN" sz="2400" dirty="0"/>
          </a:p>
          <a:p>
            <a:pPr lvl="1"/>
            <a:endParaRPr lang="en-US" altLang="zh-CN" sz="2400" b="1" dirty="0"/>
          </a:p>
          <a:p>
            <a:pPr marL="274320" lvl="1" indent="0">
              <a:buNone/>
            </a:pPr>
            <a:endParaRPr lang="zh-CN" altLang="en-US" sz="2400" dirty="0"/>
          </a:p>
        </p:txBody>
      </p:sp>
      <p:sp>
        <p:nvSpPr>
          <p:cNvPr id="4" name="灯片编号占位符 3"/>
          <p:cNvSpPr>
            <a:spLocks noGrp="1"/>
          </p:cNvSpPr>
          <p:nvPr>
            <p:ph type="sldNum" sz="quarter" idx="12"/>
          </p:nvPr>
        </p:nvSpPr>
        <p:spPr/>
        <p:txBody>
          <a:bodyPr/>
          <a:lstStyle/>
          <a:p>
            <a:fld id="{0CFEC368-1D7A-4F81-ABF6-AE0E36BAF64C}" type="slidenum">
              <a:rPr lang="en-US" smtClean="0"/>
              <a:pPr/>
              <a:t>15</a:t>
            </a:fld>
            <a:endParaRPr lang="en-US"/>
          </a:p>
        </p:txBody>
      </p:sp>
      <mc:AlternateContent xmlns:mc="http://schemas.openxmlformats.org/markup-compatibility/2006" xmlns:a14="http://schemas.microsoft.com/office/drawing/2010/main">
        <mc:Choice Requires="a14">
          <p:sp>
            <p:nvSpPr>
              <p:cNvPr id="22" name="文本框 21"/>
              <p:cNvSpPr txBox="1"/>
              <p:nvPr/>
            </p:nvSpPr>
            <p:spPr>
              <a:xfrm>
                <a:off x="2279577" y="1484784"/>
                <a:ext cx="7609199" cy="10945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2400" i="1">
                          <a:latin typeface="Cambria Math" panose="02040503050406030204" pitchFamily="18" charset="0"/>
                        </a:rPr>
                        <m:t>𝜆</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𝑡</m:t>
                          </m:r>
                        </m:e>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ℋ</m:t>
                              </m:r>
                            </m:e>
                            <m:sub>
                              <m:r>
                                <a:rPr lang="en-US" altLang="zh-CN" sz="2400" i="1">
                                  <a:latin typeface="Cambria Math" panose="02040503050406030204" pitchFamily="18" charset="0"/>
                                </a:rPr>
                                <m:t>𝑡</m:t>
                              </m:r>
                            </m:sub>
                          </m:sSub>
                        </m:e>
                      </m:d>
                      <m:r>
                        <a:rPr lang="en-US" altLang="zh-CN" sz="2400" i="1">
                          <a:latin typeface="Cambria Math" panose="02040503050406030204" pitchFamily="18" charset="0"/>
                        </a:rPr>
                        <m:t>= </m:t>
                      </m:r>
                      <m:sSub>
                        <m:sSubPr>
                          <m:ctrlPr>
                            <a:rPr lang="en-US" altLang="zh-CN" sz="2400" i="1">
                              <a:latin typeface="Cambria Math" panose="02040503050406030204" pitchFamily="18" charset="0"/>
                            </a:rPr>
                          </m:ctrlPr>
                        </m:sSubPr>
                        <m:e>
                          <m:r>
                            <a:rPr lang="zh-CN" altLang="en-US" sz="2400" i="1">
                              <a:latin typeface="Cambria Math" panose="02040503050406030204" pitchFamily="18" charset="0"/>
                            </a:rPr>
                            <m:t>𝜆</m:t>
                          </m:r>
                        </m:e>
                        <m:sub>
                          <m:r>
                            <a:rPr lang="en-US" altLang="zh-CN" sz="2400" i="1">
                              <a:latin typeface="Cambria Math" panose="02040503050406030204" pitchFamily="18" charset="0"/>
                              <a:ea typeface="Cambria Math" panose="02040503050406030204" pitchFamily="18" charset="0"/>
                            </a:rPr>
                            <m:t>∞</m:t>
                          </m:r>
                        </m:sub>
                      </m:sSub>
                      <m:r>
                        <a:rPr lang="en-US" altLang="zh-CN" sz="2400" i="1">
                          <a:latin typeface="Cambria Math" panose="02040503050406030204" pitchFamily="18" charset="0"/>
                        </a:rPr>
                        <m:t>𝑎</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𝑡</m:t>
                              </m:r>
                            </m:num>
                            <m:den>
                              <m:sSub>
                                <m:sSubPr>
                                  <m:ctrlPr>
                                    <a:rPr lang="en-US" altLang="zh-CN" sz="2400" i="1">
                                      <a:latin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m:t>
                                  </m:r>
                                </m:e>
                                <m:sub>
                                  <m:r>
                                    <a:rPr lang="en-US" altLang="zh-CN" sz="2400" i="1">
                                      <a:latin typeface="Cambria Math" panose="02040503050406030204" pitchFamily="18" charset="0"/>
                                      <a:ea typeface="Cambria Math" panose="02040503050406030204" pitchFamily="18" charset="0"/>
                                    </a:rPr>
                                    <m:t>∞</m:t>
                                  </m:r>
                                </m:sub>
                              </m:sSub>
                            </m:den>
                          </m:f>
                          <m:r>
                            <a:rPr lang="en-US" altLang="zh-CN" sz="2400" i="1">
                              <a:latin typeface="Cambria Math" panose="02040503050406030204" pitchFamily="18" charset="0"/>
                            </a:rPr>
                            <m:t>+1)</m:t>
                          </m:r>
                        </m:e>
                        <m:sup>
                          <m:r>
                            <a:rPr lang="en-US" altLang="zh-CN" sz="2400" i="1">
                              <a:solidFill>
                                <a:srgbClr val="FF0000"/>
                              </a:solidFill>
                              <a:latin typeface="Cambria Math" panose="02040503050406030204" pitchFamily="18" charset="0"/>
                            </a:rPr>
                            <m:t>𝑎</m:t>
                          </m:r>
                          <m:r>
                            <a:rPr lang="en-US" altLang="zh-CN" sz="2400" i="1">
                              <a:latin typeface="Cambria Math" panose="02040503050406030204" pitchFamily="18" charset="0"/>
                            </a:rPr>
                            <m:t>−1</m:t>
                          </m:r>
                        </m:sup>
                      </m:sSup>
                      <m:r>
                        <a:rPr lang="en-US" altLang="zh-CN" sz="2400" i="1">
                          <a:latin typeface="Cambria Math" panose="02040503050406030204" pitchFamily="18" charset="0"/>
                        </a:rPr>
                        <m:t>+</m:t>
                      </m:r>
                      <m:nary>
                        <m:naryPr>
                          <m:chr m:val="∑"/>
                          <m:ctrlPr>
                            <a:rPr lang="en-US" altLang="zh-CN" sz="2400" i="1">
                              <a:solidFill>
                                <a:srgbClr val="FF0000"/>
                              </a:solidFill>
                              <a:latin typeface="Cambria Math" panose="02040503050406030204" pitchFamily="18" charset="0"/>
                            </a:rPr>
                          </m:ctrlPr>
                        </m:naryPr>
                        <m:sub>
                          <m:r>
                            <m:rPr>
                              <m:brk m:alnAt="23"/>
                            </m:rPr>
                            <a:rPr lang="en-US" altLang="zh-CN" sz="2400" i="1">
                              <a:solidFill>
                                <a:srgbClr val="FF0000"/>
                              </a:solidFill>
                              <a:latin typeface="Cambria Math" panose="02040503050406030204" pitchFamily="18" charset="0"/>
                            </a:rPr>
                            <m:t>𝑖</m:t>
                          </m:r>
                          <m:r>
                            <a:rPr lang="en-US" altLang="zh-CN" sz="2400" i="1">
                              <a:solidFill>
                                <a:srgbClr val="FF0000"/>
                              </a:solidFill>
                              <a:latin typeface="Cambria Math" panose="02040503050406030204" pitchFamily="18" charset="0"/>
                            </a:rPr>
                            <m:t>=</m:t>
                          </m:r>
                          <m:r>
                            <a:rPr lang="en-US" altLang="zh-CN" sz="2400" i="1">
                              <a:solidFill>
                                <a:srgbClr val="FF0000"/>
                              </a:solidFill>
                              <a:latin typeface="Cambria Math" panose="02040503050406030204" pitchFamily="18" charset="0"/>
                            </a:rPr>
                            <m:t>𝑛</m:t>
                          </m:r>
                          <m:d>
                            <m:dPr>
                              <m:ctrlPr>
                                <a:rPr lang="en-US" altLang="zh-CN" sz="2400" i="1">
                                  <a:solidFill>
                                    <a:srgbClr val="FF0000"/>
                                  </a:solidFill>
                                  <a:latin typeface="Cambria Math" panose="02040503050406030204" pitchFamily="18" charset="0"/>
                                </a:rPr>
                              </m:ctrlPr>
                            </m:dPr>
                            <m:e>
                              <m:r>
                                <m:rPr>
                                  <m:brk m:alnAt="23"/>
                                </m:rPr>
                                <a:rPr lang="en-US" altLang="zh-CN" sz="2400" i="1">
                                  <a:solidFill>
                                    <a:srgbClr val="FF0000"/>
                                  </a:solidFill>
                                  <a:latin typeface="Cambria Math" panose="02040503050406030204" pitchFamily="18" charset="0"/>
                                </a:rPr>
                                <m:t>𝑡</m:t>
                              </m:r>
                            </m:e>
                          </m:d>
                          <m:r>
                            <m:rPr>
                              <m:brk m:alnAt="23"/>
                            </m:rPr>
                            <a:rPr lang="en-US" altLang="zh-CN" sz="2400" i="1">
                              <a:solidFill>
                                <a:srgbClr val="FF0000"/>
                              </a:solidFill>
                              <a:latin typeface="Cambria Math" panose="02040503050406030204" pitchFamily="18" charset="0"/>
                            </a:rPr>
                            <m:t>−</m:t>
                          </m:r>
                          <m:r>
                            <a:rPr lang="en-US" altLang="zh-CN" sz="2400" i="1">
                              <a:solidFill>
                                <a:srgbClr val="FF0000"/>
                              </a:solidFill>
                              <a:latin typeface="Cambria Math" panose="02040503050406030204" pitchFamily="18" charset="0"/>
                            </a:rPr>
                            <m:t>𝑚</m:t>
                          </m:r>
                          <m:r>
                            <a:rPr lang="en-US" altLang="zh-CN" sz="2400" i="1">
                              <a:solidFill>
                                <a:srgbClr val="FF0000"/>
                              </a:solidFill>
                              <a:latin typeface="Cambria Math" panose="02040503050406030204" pitchFamily="18" charset="0"/>
                            </a:rPr>
                            <m:t>+1</m:t>
                          </m:r>
                        </m:sub>
                        <m:sup>
                          <m:r>
                            <a:rPr lang="en-US" altLang="zh-CN" sz="2400" i="1">
                              <a:solidFill>
                                <a:srgbClr val="FF0000"/>
                              </a:solidFill>
                              <a:latin typeface="Cambria Math" panose="02040503050406030204" pitchFamily="18" charset="0"/>
                            </a:rPr>
                            <m:t>𝑛</m:t>
                          </m:r>
                          <m:r>
                            <a:rPr lang="en-US" altLang="zh-CN" sz="2400" i="1">
                              <a:solidFill>
                                <a:srgbClr val="FF0000"/>
                              </a:solidFill>
                              <a:latin typeface="Cambria Math" panose="02040503050406030204" pitchFamily="18" charset="0"/>
                            </a:rPr>
                            <m:t>(</m:t>
                          </m:r>
                          <m:r>
                            <a:rPr lang="en-US" altLang="zh-CN" sz="2400" i="1">
                              <a:solidFill>
                                <a:srgbClr val="FF0000"/>
                              </a:solidFill>
                              <a:latin typeface="Cambria Math" panose="02040503050406030204" pitchFamily="18" charset="0"/>
                            </a:rPr>
                            <m:t>𝑡</m:t>
                          </m:r>
                          <m:r>
                            <a:rPr lang="en-US" altLang="zh-CN" sz="2400" i="1">
                              <a:solidFill>
                                <a:srgbClr val="FF0000"/>
                              </a:solidFill>
                              <a:latin typeface="Cambria Math" panose="02040503050406030204" pitchFamily="18" charset="0"/>
                            </a:rPr>
                            <m:t>)</m:t>
                          </m:r>
                        </m:sup>
                        <m:e>
                          <m:sSub>
                            <m:sSubPr>
                              <m:ctrlPr>
                                <a:rPr lang="en-US" altLang="zh-CN" sz="2400" i="1">
                                  <a:solidFill>
                                    <a:srgbClr val="FF0000"/>
                                  </a:solidFill>
                                  <a:latin typeface="Cambria Math" panose="02040503050406030204" pitchFamily="18" charset="0"/>
                                </a:rPr>
                              </m:ctrlPr>
                            </m:sSubPr>
                            <m:e>
                              <m:r>
                                <a:rPr lang="zh-CN" altLang="en-US" sz="2400" i="1">
                                  <a:solidFill>
                                    <a:srgbClr val="FF0000"/>
                                  </a:solidFill>
                                  <a:latin typeface="Cambria Math" panose="02040503050406030204" pitchFamily="18" charset="0"/>
                                </a:rPr>
                                <m:t>𝜆</m:t>
                              </m:r>
                            </m:e>
                            <m:sub>
                              <m:r>
                                <a:rPr lang="en-US" altLang="zh-CN" sz="2400" i="1">
                                  <a:solidFill>
                                    <a:srgbClr val="FF0000"/>
                                  </a:solidFill>
                                  <a:latin typeface="Cambria Math" panose="02040503050406030204" pitchFamily="18" charset="0"/>
                                </a:rPr>
                                <m:t>0</m:t>
                              </m:r>
                            </m:sub>
                          </m:sSub>
                          <m:sSup>
                            <m:sSupPr>
                              <m:ctrlPr>
                                <a:rPr lang="en-US" altLang="zh-CN" sz="2400" i="1">
                                  <a:solidFill>
                                    <a:srgbClr val="FF0000"/>
                                  </a:solidFill>
                                  <a:latin typeface="Cambria Math" panose="02040503050406030204" pitchFamily="18" charset="0"/>
                                </a:rPr>
                              </m:ctrlPr>
                            </m:sSupPr>
                            <m:e>
                              <m:r>
                                <a:rPr lang="en-US" altLang="zh-CN" sz="2400" i="1">
                                  <a:solidFill>
                                    <a:srgbClr val="FF0000"/>
                                  </a:solidFill>
                                  <a:latin typeface="Cambria Math" panose="02040503050406030204" pitchFamily="18" charset="0"/>
                                </a:rPr>
                                <m:t>(</m:t>
                              </m:r>
                              <m:f>
                                <m:fPr>
                                  <m:ctrlPr>
                                    <a:rPr lang="en-US" altLang="zh-CN" sz="2400" i="1">
                                      <a:solidFill>
                                        <a:srgbClr val="FF0000"/>
                                      </a:solidFill>
                                      <a:latin typeface="Cambria Math" panose="02040503050406030204" pitchFamily="18" charset="0"/>
                                    </a:rPr>
                                  </m:ctrlPr>
                                </m:fPr>
                                <m:num>
                                  <m:r>
                                    <a:rPr lang="en-US" altLang="zh-CN" sz="2400" i="1">
                                      <a:solidFill>
                                        <a:srgbClr val="FF0000"/>
                                      </a:solidFill>
                                      <a:latin typeface="Cambria Math" panose="02040503050406030204" pitchFamily="18" charset="0"/>
                                    </a:rPr>
                                    <m:t>𝑡</m:t>
                                  </m:r>
                                  <m:r>
                                    <a:rPr lang="en-US" altLang="zh-CN" sz="2400" i="1">
                                      <a:solidFill>
                                        <a:srgbClr val="FF0000"/>
                                      </a:solidFill>
                                      <a:latin typeface="Cambria Math" panose="02040503050406030204" pitchFamily="18" charset="0"/>
                                    </a:rPr>
                                    <m:t>−</m:t>
                                  </m:r>
                                  <m:sSub>
                                    <m:sSubPr>
                                      <m:ctrlPr>
                                        <a:rPr lang="en-US" altLang="zh-CN" sz="2400" i="1">
                                          <a:solidFill>
                                            <a:srgbClr val="FF0000"/>
                                          </a:solidFill>
                                          <a:latin typeface="Cambria Math" panose="02040503050406030204" pitchFamily="18" charset="0"/>
                                        </a:rPr>
                                      </m:ctrlPr>
                                    </m:sSubPr>
                                    <m:e>
                                      <m:r>
                                        <a:rPr lang="en-US" altLang="zh-CN" sz="2400" i="1">
                                          <a:solidFill>
                                            <a:srgbClr val="FF0000"/>
                                          </a:solidFill>
                                          <a:latin typeface="Cambria Math" panose="02040503050406030204" pitchFamily="18" charset="0"/>
                                        </a:rPr>
                                        <m:t>𝑡</m:t>
                                      </m:r>
                                    </m:e>
                                    <m:sub>
                                      <m:r>
                                        <a:rPr lang="en-US" altLang="zh-CN" sz="2400" i="1">
                                          <a:solidFill>
                                            <a:srgbClr val="FF0000"/>
                                          </a:solidFill>
                                          <a:latin typeface="Cambria Math" panose="02040503050406030204" pitchFamily="18" charset="0"/>
                                        </a:rPr>
                                        <m:t>𝑖</m:t>
                                      </m:r>
                                    </m:sub>
                                  </m:sSub>
                                </m:num>
                                <m:den>
                                  <m:sSub>
                                    <m:sSubPr>
                                      <m:ctrlPr>
                                        <a:rPr lang="en-US" altLang="zh-CN" sz="2400" i="1">
                                          <a:solidFill>
                                            <a:srgbClr val="FF0000"/>
                                          </a:solidFill>
                                          <a:latin typeface="Cambria Math" panose="02040503050406030204" pitchFamily="18" charset="0"/>
                                        </a:rPr>
                                      </m:ctrlPr>
                                    </m:sSubPr>
                                    <m:e>
                                      <m:r>
                                        <m:rPr>
                                          <m:sty m:val="p"/>
                                        </m:rPr>
                                        <a:rPr lang="el-GR" altLang="zh-CN" sz="2400" i="1">
                                          <a:solidFill>
                                            <a:srgbClr val="FF0000"/>
                                          </a:solidFill>
                                          <a:latin typeface="Cambria Math" panose="02040503050406030204" pitchFamily="18" charset="0"/>
                                          <a:ea typeface="Cambria Math" panose="02040503050406030204" pitchFamily="18" charset="0"/>
                                        </a:rPr>
                                        <m:t>Δ</m:t>
                                      </m:r>
                                    </m:e>
                                    <m:sub>
                                      <m:r>
                                        <a:rPr lang="en-US" altLang="zh-CN" sz="2400" i="1">
                                          <a:solidFill>
                                            <a:srgbClr val="FF0000"/>
                                          </a:solidFill>
                                          <a:latin typeface="Cambria Math" panose="02040503050406030204" pitchFamily="18" charset="0"/>
                                        </a:rPr>
                                        <m:t>0</m:t>
                                      </m:r>
                                    </m:sub>
                                  </m:sSub>
                                </m:den>
                              </m:f>
                              <m:r>
                                <a:rPr lang="en-US" altLang="zh-CN" sz="2400" i="1">
                                  <a:solidFill>
                                    <a:srgbClr val="FF0000"/>
                                  </a:solidFill>
                                  <a:latin typeface="Cambria Math" panose="02040503050406030204" pitchFamily="18" charset="0"/>
                                </a:rPr>
                                <m:t>+1)</m:t>
                              </m:r>
                            </m:e>
                            <m:sup>
                              <m:r>
                                <a:rPr lang="en-US" altLang="zh-CN" sz="2400" i="1">
                                  <a:solidFill>
                                    <a:srgbClr val="FF0000"/>
                                  </a:solidFill>
                                  <a:latin typeface="Cambria Math" panose="02040503050406030204" pitchFamily="18" charset="0"/>
                                </a:rPr>
                                <m:t>−</m:t>
                              </m:r>
                              <m:r>
                                <a:rPr lang="zh-CN" altLang="en-US" sz="2400" i="1">
                                  <a:solidFill>
                                    <a:srgbClr val="FF0000"/>
                                  </a:solidFill>
                                  <a:latin typeface="Cambria Math" panose="02040503050406030204" pitchFamily="18" charset="0"/>
                                </a:rPr>
                                <m:t>𝜃</m:t>
                              </m:r>
                            </m:sup>
                          </m:sSup>
                        </m:e>
                      </m:nary>
                    </m:oMath>
                  </m:oMathPara>
                </a14:m>
                <a:endParaRPr lang="zh-CN" altLang="en-US" sz="2400" dirty="0"/>
              </a:p>
            </p:txBody>
          </p:sp>
        </mc:Choice>
        <mc:Fallback xmlns="">
          <p:sp>
            <p:nvSpPr>
              <p:cNvPr id="22" name="文本框 21"/>
              <p:cNvSpPr txBox="1">
                <a:spLocks noRot="1" noChangeAspect="1" noMove="1" noResize="1" noEditPoints="1" noAdjustHandles="1" noChangeArrowheads="1" noChangeShapeType="1" noTextEdit="1"/>
              </p:cNvSpPr>
              <p:nvPr/>
            </p:nvSpPr>
            <p:spPr>
              <a:xfrm>
                <a:off x="2279577" y="1484784"/>
                <a:ext cx="7609199" cy="1094530"/>
              </a:xfrm>
              <a:prstGeom prst="rect">
                <a:avLst/>
              </a:prstGeom>
              <a:blipFill>
                <a:blip r:embed="rId3"/>
                <a:stretch>
                  <a:fillRect/>
                </a:stretch>
              </a:blipFill>
            </p:spPr>
            <p:txBody>
              <a:bodyPr/>
              <a:lstStyle/>
              <a:p>
                <a:r>
                  <a:rPr lang="zh-CN" altLang="en-US">
                    <a:noFill/>
                  </a:rPr>
                  <a:t> </a:t>
                </a:r>
              </a:p>
            </p:txBody>
          </p:sp>
        </mc:Fallback>
      </mc:AlternateContent>
      <p:sp>
        <p:nvSpPr>
          <p:cNvPr id="23" name="左大括号 22"/>
          <p:cNvSpPr/>
          <p:nvPr/>
        </p:nvSpPr>
        <p:spPr>
          <a:xfrm rot="16200000">
            <a:off x="4655753" y="1764111"/>
            <a:ext cx="445677" cy="208823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24" name="左大括号 23"/>
          <p:cNvSpPr/>
          <p:nvPr/>
        </p:nvSpPr>
        <p:spPr>
          <a:xfrm rot="16200000">
            <a:off x="8093579" y="1379899"/>
            <a:ext cx="445677" cy="285665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25" name="文本框 24"/>
          <p:cNvSpPr txBox="1"/>
          <p:nvPr/>
        </p:nvSpPr>
        <p:spPr>
          <a:xfrm>
            <a:off x="3791744" y="3102060"/>
            <a:ext cx="2118198" cy="830997"/>
          </a:xfrm>
          <a:prstGeom prst="rect">
            <a:avLst/>
          </a:prstGeom>
          <a:noFill/>
        </p:spPr>
        <p:txBody>
          <a:bodyPr wrap="square" rtlCol="0">
            <a:spAutoFit/>
          </a:bodyPr>
          <a:lstStyle/>
          <a:p>
            <a:pPr algn="ctr"/>
            <a:r>
              <a:rPr lang="en-US" altLang="zh-CN" sz="2400" dirty="0"/>
              <a:t>Long-term memory part</a:t>
            </a:r>
            <a:endParaRPr lang="zh-CN" altLang="en-US" sz="2400" dirty="0"/>
          </a:p>
        </p:txBody>
      </p:sp>
      <p:sp>
        <p:nvSpPr>
          <p:cNvPr id="26" name="文本框 25"/>
          <p:cNvSpPr txBox="1"/>
          <p:nvPr/>
        </p:nvSpPr>
        <p:spPr>
          <a:xfrm>
            <a:off x="7362178" y="3102060"/>
            <a:ext cx="2118198" cy="830997"/>
          </a:xfrm>
          <a:prstGeom prst="rect">
            <a:avLst/>
          </a:prstGeom>
          <a:noFill/>
        </p:spPr>
        <p:txBody>
          <a:bodyPr wrap="square" rtlCol="0">
            <a:spAutoFit/>
          </a:bodyPr>
          <a:lstStyle/>
          <a:p>
            <a:pPr algn="ctr"/>
            <a:r>
              <a:rPr lang="en-US" altLang="zh-CN" sz="2400" dirty="0">
                <a:solidFill>
                  <a:srgbClr val="FF0000"/>
                </a:solidFill>
              </a:rPr>
              <a:t>Short-term memory part</a:t>
            </a:r>
            <a:endParaRPr lang="zh-CN" altLang="en-US" sz="2400" dirty="0">
              <a:solidFill>
                <a:srgbClr val="FF0000"/>
              </a:solidFill>
            </a:endParaRPr>
          </a:p>
        </p:txBody>
      </p:sp>
      <p:pic>
        <p:nvPicPr>
          <p:cNvPr id="19" name="内容占位符 24"/>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grpSp>
        <p:nvGrpSpPr>
          <p:cNvPr id="20" name="组合 19"/>
          <p:cNvGrpSpPr/>
          <p:nvPr/>
        </p:nvGrpSpPr>
        <p:grpSpPr>
          <a:xfrm>
            <a:off x="132766" y="-14910"/>
            <a:ext cx="6971346" cy="372188"/>
            <a:chOff x="0" y="-14910"/>
            <a:chExt cx="6971346" cy="372188"/>
          </a:xfrm>
        </p:grpSpPr>
        <p:grpSp>
          <p:nvGrpSpPr>
            <p:cNvPr id="21" name="组合 20"/>
            <p:cNvGrpSpPr/>
            <p:nvPr/>
          </p:nvGrpSpPr>
          <p:grpSpPr>
            <a:xfrm>
              <a:off x="0" y="-14910"/>
              <a:ext cx="6971346" cy="372188"/>
              <a:chOff x="0" y="-14910"/>
              <a:chExt cx="6971346" cy="372188"/>
            </a:xfrm>
          </p:grpSpPr>
          <p:sp>
            <p:nvSpPr>
              <p:cNvPr id="28" name="TextBox 6"/>
              <p:cNvSpPr txBox="1"/>
              <p:nvPr/>
            </p:nvSpPr>
            <p:spPr>
              <a:xfrm>
                <a:off x="0" y="-14910"/>
                <a:ext cx="1390124" cy="369332"/>
              </a:xfrm>
              <a:prstGeom prst="rect">
                <a:avLst/>
              </a:prstGeom>
              <a:noFill/>
            </p:spPr>
            <p:txBody>
              <a:bodyPr wrap="none" rtlCol="0">
                <a:spAutoFit/>
              </a:bodyPr>
              <a:lstStyle/>
              <a:p>
                <a:r>
                  <a:rPr lang="en-US" dirty="0">
                    <a:solidFill>
                      <a:schemeClr val="bg1"/>
                    </a:solidFill>
                  </a:rPr>
                  <a:t>Introduction</a:t>
                </a:r>
              </a:p>
            </p:txBody>
          </p:sp>
          <p:sp>
            <p:nvSpPr>
              <p:cNvPr id="29" name="TextBox 7"/>
              <p:cNvSpPr txBox="1"/>
              <p:nvPr/>
            </p:nvSpPr>
            <p:spPr>
              <a:xfrm>
                <a:off x="2096471" y="-13958"/>
                <a:ext cx="1005403" cy="369332"/>
              </a:xfrm>
              <a:prstGeom prst="rect">
                <a:avLst/>
              </a:prstGeom>
              <a:noFill/>
            </p:spPr>
            <p:txBody>
              <a:bodyPr wrap="none" rtlCol="0">
                <a:spAutoFit/>
              </a:bodyPr>
              <a:lstStyle/>
              <a:p>
                <a:r>
                  <a:rPr lang="en-US" b="1" dirty="0">
                    <a:solidFill>
                      <a:srgbClr val="FFC000"/>
                    </a:solidFill>
                  </a:rPr>
                  <a:t>Method</a:t>
                </a:r>
              </a:p>
            </p:txBody>
          </p:sp>
          <p:sp>
            <p:nvSpPr>
              <p:cNvPr id="30"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31"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27"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2" name="文本框 31"/>
          <p:cNvSpPr txBox="1"/>
          <p:nvPr/>
        </p:nvSpPr>
        <p:spPr>
          <a:xfrm rot="3217131">
            <a:off x="10892000" y="797868"/>
            <a:ext cx="1476148" cy="461665"/>
          </a:xfrm>
          <a:prstGeom prst="rect">
            <a:avLst/>
          </a:prstGeom>
          <a:solidFill>
            <a:srgbClr val="FFC0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400" b="1" dirty="0">
                <a:solidFill>
                  <a:srgbClr val="7030A0"/>
                </a:solidFill>
              </a:rPr>
              <a:t>DETAILS</a:t>
            </a:r>
            <a:endParaRPr lang="zh-CN" altLang="en-US" sz="2400" b="1" dirty="0">
              <a:solidFill>
                <a:srgbClr val="7030A0"/>
              </a:solidFill>
            </a:endParaRPr>
          </a:p>
        </p:txBody>
      </p:sp>
      <p:grpSp>
        <p:nvGrpSpPr>
          <p:cNvPr id="35" name="组合 34"/>
          <p:cNvGrpSpPr/>
          <p:nvPr/>
        </p:nvGrpSpPr>
        <p:grpSpPr>
          <a:xfrm>
            <a:off x="9652531" y="5877272"/>
            <a:ext cx="1880586" cy="461665"/>
            <a:chOff x="6413735" y="4617565"/>
            <a:chExt cx="1880586" cy="461665"/>
          </a:xfrm>
        </p:grpSpPr>
        <p:sp>
          <p:nvSpPr>
            <p:cNvPr id="36" name="右箭头 35"/>
            <p:cNvSpPr/>
            <p:nvPr/>
          </p:nvSpPr>
          <p:spPr>
            <a:xfrm>
              <a:off x="6413735" y="4620881"/>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7202355" y="4617565"/>
              <a:ext cx="1091966" cy="461665"/>
            </a:xfrm>
            <a:prstGeom prst="rect">
              <a:avLst/>
            </a:prstGeom>
            <a:noFill/>
          </p:spPr>
          <p:txBody>
            <a:bodyPr wrap="none" rtlCol="0">
              <a:spAutoFit/>
            </a:bodyPr>
            <a:lstStyle/>
            <a:p>
              <a:r>
                <a:rPr lang="en-US" altLang="zh-CN" sz="2400" b="1" dirty="0" smtClean="0"/>
                <a:t>Burst!</a:t>
              </a:r>
              <a:endParaRPr lang="zh-CN" altLang="en-US" sz="2400" b="1" dirty="0"/>
            </a:p>
          </p:txBody>
        </p:sp>
      </p:grpSp>
      <p:pic>
        <p:nvPicPr>
          <p:cNvPr id="33" name="图片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8506" y="4092698"/>
            <a:ext cx="3168000" cy="2376000"/>
          </a:xfrm>
          <a:prstGeom prst="rect">
            <a:avLst/>
          </a:prstGeom>
        </p:spPr>
      </p:pic>
      <mc:AlternateContent xmlns:mc="http://schemas.openxmlformats.org/markup-compatibility/2006" xmlns:a14="http://schemas.microsoft.com/office/drawing/2010/main">
        <mc:Choice Requires="a14">
          <p:sp>
            <p:nvSpPr>
              <p:cNvPr id="34" name="矩形 33"/>
              <p:cNvSpPr/>
              <p:nvPr/>
            </p:nvSpPr>
            <p:spPr>
              <a:xfrm>
                <a:off x="2451994" y="6409012"/>
                <a:ext cx="125572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𝑃</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𝜏</m:t>
                              </m:r>
                            </m:e>
                            <m:sub>
                              <m:r>
                                <a:rPr lang="en-US" altLang="zh-CN" i="1">
                                  <a:latin typeface="Cambria Math" panose="02040503050406030204" pitchFamily="18" charset="0"/>
                                  <a:ea typeface="Cambria Math" panose="02040503050406030204" pitchFamily="18" charset="0"/>
                                </a:rPr>
                                <m:t>𝑖</m:t>
                              </m:r>
                            </m:sub>
                          </m:sSub>
                          <m:r>
                            <a:rPr lang="en-US" altLang="zh-CN" i="1">
                              <a:latin typeface="Cambria Math" panose="02040503050406030204" pitchFamily="18" charset="0"/>
                              <a:ea typeface="Cambria Math" panose="02040503050406030204" pitchFamily="18" charset="0"/>
                            </a:rPr>
                            <m:t>, </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𝜏</m:t>
                              </m:r>
                            </m:e>
                            <m:sub>
                              <m:r>
                                <a:rPr lang="en-US" altLang="zh-CN" i="1">
                                  <a:latin typeface="Cambria Math" panose="02040503050406030204" pitchFamily="18" charset="0"/>
                                  <a:ea typeface="Cambria Math" panose="02040503050406030204" pitchFamily="18" charset="0"/>
                                </a:rPr>
                                <m:t>𝑖</m:t>
                              </m:r>
                              <m:r>
                                <a:rPr lang="en-US" altLang="zh-CN" i="1">
                                  <a:latin typeface="Cambria Math" panose="02040503050406030204" pitchFamily="18" charset="0"/>
                                  <a:ea typeface="Cambria Math" panose="02040503050406030204" pitchFamily="18" charset="0"/>
                                </a:rPr>
                                <m:t>+1</m:t>
                              </m:r>
                            </m:sub>
                          </m:sSub>
                        </m:e>
                      </m:d>
                    </m:oMath>
                  </m:oMathPara>
                </a14:m>
                <a:endParaRPr lang="zh-CN" altLang="en-US" dirty="0"/>
              </a:p>
            </p:txBody>
          </p:sp>
        </mc:Choice>
        <mc:Fallback xmlns="">
          <p:sp>
            <p:nvSpPr>
              <p:cNvPr id="34" name="矩形 33"/>
              <p:cNvSpPr>
                <a:spLocks noRot="1" noChangeAspect="1" noMove="1" noResize="1" noEditPoints="1" noAdjustHandles="1" noChangeArrowheads="1" noChangeShapeType="1" noTextEdit="1"/>
              </p:cNvSpPr>
              <p:nvPr/>
            </p:nvSpPr>
            <p:spPr>
              <a:xfrm>
                <a:off x="2451994" y="6409012"/>
                <a:ext cx="1255728" cy="369332"/>
              </a:xfrm>
              <a:prstGeom prst="rect">
                <a:avLst/>
              </a:prstGeom>
              <a:blipFill>
                <a:blip r:embed="rId6"/>
                <a:stretch>
                  <a:fillRect b="-163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63663003"/>
      </p:ext>
    </p:extLst>
  </p:cSld>
  <p:clrMapOvr>
    <a:masterClrMapping/>
  </p:clrMapOvr>
  <mc:AlternateContent xmlns:mc="http://schemas.openxmlformats.org/markup-compatibility/2006" xmlns:p14="http://schemas.microsoft.com/office/powerpoint/2010/main">
    <mc:Choice Requires="p14">
      <p:transition spd="slow" p14:dur="2000" advTm="225"/>
    </mc:Choice>
    <mc:Fallback xmlns="">
      <p:transition spd="slow" advTm="225"/>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09600" y="1600200"/>
                <a:ext cx="10972800" cy="5573216"/>
              </a:xfrm>
            </p:spPr>
            <p:txBody>
              <a:bodyPr>
                <a:normAutofit/>
              </a:bodyPr>
              <a:lstStyle/>
              <a:p>
                <a:r>
                  <a:rPr lang="en-US" sz="2800" b="1" dirty="0"/>
                  <a:t>Probability framework, </a:t>
                </a:r>
                <a:r>
                  <a:rPr lang="en-US" sz="2800" b="1" dirty="0" smtClean="0"/>
                  <a:t>MLE</a:t>
                </a:r>
              </a:p>
              <a:p>
                <a:endParaRPr lang="en-US" dirty="0" smtClean="0"/>
              </a:p>
              <a:p>
                <a:endParaRPr lang="en-US" dirty="0" smtClean="0"/>
              </a:p>
              <a:p>
                <a:endParaRPr lang="en-US" dirty="0" smtClean="0"/>
              </a:p>
              <a:p>
                <a:endParaRPr lang="en-US" dirty="0" smtClean="0"/>
              </a:p>
              <a:p>
                <a:pPr marL="0" indent="0">
                  <a:buNone/>
                </a:pPr>
                <a:endParaRPr lang="en-US" sz="2800" dirty="0" smtClean="0"/>
              </a:p>
              <a:p>
                <a:r>
                  <a:rPr lang="en-US" sz="2800" b="1" dirty="0" smtClean="0"/>
                  <a:t>Closed-form </a:t>
                </a:r>
                <a:r>
                  <a:rPr lang="en-US" sz="2800" b="1" dirty="0"/>
                  <a:t>gradients</a:t>
                </a:r>
              </a:p>
              <a:p>
                <a:r>
                  <a:rPr lang="en-US" sz="2800" b="1" dirty="0"/>
                  <a:t>Simulation algorithms of LSMP</a:t>
                </a:r>
              </a:p>
              <a:p>
                <a:pPr lvl="1"/>
                <a:r>
                  <a:rPr lang="en-US" sz="2400" dirty="0"/>
                  <a:t>Inverse method</a:t>
                </a:r>
              </a:p>
              <a:p>
                <a:pPr lvl="1"/>
                <a:r>
                  <a:rPr lang="en-US" sz="2400" dirty="0"/>
                  <a:t>Ogata’s thinning algorithm for </a:t>
                </a:r>
                <a14:m>
                  <m:oMath xmlns:m="http://schemas.openxmlformats.org/officeDocument/2006/math">
                    <m:r>
                      <a:rPr lang="en-US" sz="2400" i="1" dirty="0">
                        <a:latin typeface="Cambria Math" panose="02040503050406030204" pitchFamily="18" charset="0"/>
                        <a:ea typeface="Cambria Math" panose="02040503050406030204" pitchFamily="18" charset="0"/>
                      </a:rPr>
                      <m:t>𝛼</m:t>
                    </m:r>
                    <m:r>
                      <a:rPr lang="en-US" sz="2400" i="1" dirty="0">
                        <a:latin typeface="Cambria Math" panose="02040503050406030204" pitchFamily="18" charset="0"/>
                        <a:ea typeface="Cambria Math" panose="02040503050406030204" pitchFamily="18" charset="0"/>
                      </a:rPr>
                      <m:t>≤1</m:t>
                    </m:r>
                  </m:oMath>
                </a14:m>
                <a:endParaRPr lang="en-US" dirty="0" smtClean="0"/>
              </a:p>
              <a:p>
                <a:r>
                  <a:rPr lang="en-US" altLang="zh-CN" b="1" dirty="0"/>
                  <a:t>Code @</a:t>
                </a:r>
                <a:r>
                  <a:rPr lang="en-US" dirty="0" smtClean="0"/>
                  <a:t> </a:t>
                </a: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09600" y="1600200"/>
                <a:ext cx="10972800" cy="5573216"/>
              </a:xfrm>
              <a:blipFill>
                <a:blip r:embed="rId3"/>
                <a:stretch>
                  <a:fillRect l="-722" t="-1204"/>
                </a:stretch>
              </a:blipFill>
            </p:spPr>
            <p:txBody>
              <a:bodyPr/>
              <a:lstStyle/>
              <a:p>
                <a:r>
                  <a:rPr lang="zh-CN" altLang="en-US">
                    <a:noFill/>
                  </a:rPr>
                  <a:t> </a:t>
                </a:r>
              </a:p>
            </p:txBody>
          </p:sp>
        </mc:Fallback>
      </mc:AlternateContent>
      <p:pic>
        <p:nvPicPr>
          <p:cNvPr id="5" name="图片 4"/>
          <p:cNvPicPr>
            <a:picLocks noChangeAspect="1"/>
          </p:cNvPicPr>
          <p:nvPr/>
        </p:nvPicPr>
        <p:blipFill>
          <a:blip r:embed="rId4"/>
          <a:stretch>
            <a:fillRect/>
          </a:stretch>
        </p:blipFill>
        <p:spPr>
          <a:xfrm>
            <a:off x="3567337" y="2196654"/>
            <a:ext cx="5393048" cy="2190154"/>
          </a:xfrm>
          <a:prstGeom prst="rect">
            <a:avLst/>
          </a:prstGeom>
        </p:spPr>
      </p:pic>
      <p:sp>
        <p:nvSpPr>
          <p:cNvPr id="2" name="标题 1"/>
          <p:cNvSpPr>
            <a:spLocks noGrp="1"/>
          </p:cNvSpPr>
          <p:nvPr>
            <p:ph type="title"/>
          </p:nvPr>
        </p:nvSpPr>
        <p:spPr/>
        <p:txBody>
          <a:bodyPr>
            <a:noAutofit/>
          </a:bodyPr>
          <a:lstStyle/>
          <a:p>
            <a:pPr algn="ctr"/>
            <a:r>
              <a:rPr lang="en-US" sz="4800" b="1" dirty="0"/>
              <a:t>Parameter </a:t>
            </a:r>
            <a:r>
              <a:rPr lang="en-US" altLang="zh-CN" sz="4800" b="1" dirty="0"/>
              <a:t>Learning &amp; Simulation</a:t>
            </a:r>
            <a:endParaRPr lang="en-US" sz="4800" b="1" dirty="0"/>
          </a:p>
        </p:txBody>
      </p:sp>
      <p:sp>
        <p:nvSpPr>
          <p:cNvPr id="4" name="灯片编号占位符 3"/>
          <p:cNvSpPr>
            <a:spLocks noGrp="1"/>
          </p:cNvSpPr>
          <p:nvPr>
            <p:ph type="sldNum" sz="quarter" idx="12"/>
          </p:nvPr>
        </p:nvSpPr>
        <p:spPr/>
        <p:txBody>
          <a:bodyPr/>
          <a:lstStyle/>
          <a:p>
            <a:fld id="{0CFEC368-1D7A-4F81-ABF6-AE0E36BAF64C}" type="slidenum">
              <a:rPr lang="en-US" smtClean="0"/>
              <a:pPr/>
              <a:t>16</a:t>
            </a:fld>
            <a:endParaRPr lang="en-US"/>
          </a:p>
        </p:txBody>
      </p:sp>
      <p:pic>
        <p:nvPicPr>
          <p:cNvPr id="14" name="内容占位符 24"/>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grpSp>
        <p:nvGrpSpPr>
          <p:cNvPr id="15" name="组合 14"/>
          <p:cNvGrpSpPr/>
          <p:nvPr/>
        </p:nvGrpSpPr>
        <p:grpSpPr>
          <a:xfrm>
            <a:off x="132766" y="-14910"/>
            <a:ext cx="6971346" cy="372188"/>
            <a:chOff x="0" y="-14910"/>
            <a:chExt cx="6971346" cy="372188"/>
          </a:xfrm>
        </p:grpSpPr>
        <p:grpSp>
          <p:nvGrpSpPr>
            <p:cNvPr id="16" name="组合 15"/>
            <p:cNvGrpSpPr/>
            <p:nvPr/>
          </p:nvGrpSpPr>
          <p:grpSpPr>
            <a:xfrm>
              <a:off x="0" y="-14910"/>
              <a:ext cx="6971346" cy="372188"/>
              <a:chOff x="0" y="-14910"/>
              <a:chExt cx="6971346" cy="372188"/>
            </a:xfrm>
          </p:grpSpPr>
          <p:sp>
            <p:nvSpPr>
              <p:cNvPr id="18" name="TextBox 6"/>
              <p:cNvSpPr txBox="1"/>
              <p:nvPr/>
            </p:nvSpPr>
            <p:spPr>
              <a:xfrm>
                <a:off x="0" y="-14910"/>
                <a:ext cx="1390124" cy="369332"/>
              </a:xfrm>
              <a:prstGeom prst="rect">
                <a:avLst/>
              </a:prstGeom>
              <a:noFill/>
            </p:spPr>
            <p:txBody>
              <a:bodyPr wrap="none" rtlCol="0">
                <a:spAutoFit/>
              </a:bodyPr>
              <a:lstStyle/>
              <a:p>
                <a:r>
                  <a:rPr lang="en-US" dirty="0">
                    <a:solidFill>
                      <a:schemeClr val="bg1"/>
                    </a:solidFill>
                  </a:rPr>
                  <a:t>Introduction</a:t>
                </a:r>
              </a:p>
            </p:txBody>
          </p:sp>
          <p:sp>
            <p:nvSpPr>
              <p:cNvPr id="19" name="TextBox 7"/>
              <p:cNvSpPr txBox="1"/>
              <p:nvPr/>
            </p:nvSpPr>
            <p:spPr>
              <a:xfrm>
                <a:off x="2096471" y="-13958"/>
                <a:ext cx="1005403" cy="369332"/>
              </a:xfrm>
              <a:prstGeom prst="rect">
                <a:avLst/>
              </a:prstGeom>
              <a:noFill/>
            </p:spPr>
            <p:txBody>
              <a:bodyPr wrap="none" rtlCol="0">
                <a:spAutoFit/>
              </a:bodyPr>
              <a:lstStyle/>
              <a:p>
                <a:r>
                  <a:rPr lang="en-US" b="1" dirty="0">
                    <a:solidFill>
                      <a:srgbClr val="FFC000"/>
                    </a:solidFill>
                  </a:rPr>
                  <a:t>Method</a:t>
                </a:r>
              </a:p>
            </p:txBody>
          </p:sp>
          <p:sp>
            <p:nvSpPr>
              <p:cNvPr id="20"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21"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17"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2" name="文本框 21"/>
          <p:cNvSpPr txBox="1"/>
          <p:nvPr/>
        </p:nvSpPr>
        <p:spPr>
          <a:xfrm rot="3217131">
            <a:off x="10892000" y="797868"/>
            <a:ext cx="1476148" cy="461665"/>
          </a:xfrm>
          <a:prstGeom prst="rect">
            <a:avLst/>
          </a:prstGeom>
          <a:solidFill>
            <a:srgbClr val="FFC0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400" b="1" dirty="0">
                <a:solidFill>
                  <a:srgbClr val="7030A0"/>
                </a:solidFill>
              </a:rPr>
              <a:t>DETAILS</a:t>
            </a:r>
            <a:endParaRPr lang="zh-CN" altLang="en-US" sz="2400" b="1" dirty="0">
              <a:solidFill>
                <a:srgbClr val="7030A0"/>
              </a:solidFill>
            </a:endParaRPr>
          </a:p>
        </p:txBody>
      </p:sp>
      <p:sp>
        <p:nvSpPr>
          <p:cNvPr id="23" name="矩形 22"/>
          <p:cNvSpPr/>
          <p:nvPr/>
        </p:nvSpPr>
        <p:spPr>
          <a:xfrm>
            <a:off x="1559496" y="6310481"/>
            <a:ext cx="7600832" cy="430887"/>
          </a:xfrm>
          <a:prstGeom prst="rect">
            <a:avLst/>
          </a:prstGeom>
        </p:spPr>
        <p:txBody>
          <a:bodyPr wrap="square">
            <a:spAutoFit/>
          </a:bodyPr>
          <a:lstStyle/>
          <a:p>
            <a:pPr lvl="1"/>
            <a:r>
              <a:rPr lang="en-US" altLang="zh-CN" sz="2200" dirty="0" smtClean="0">
                <a:hlinkClick r:id="rId6"/>
              </a:rPr>
              <a:t>https</a:t>
            </a:r>
            <a:r>
              <a:rPr lang="en-US" altLang="zh-CN" sz="2200" dirty="0">
                <a:hlinkClick r:id="rId6"/>
              </a:rPr>
              <a:t>://github.com/calvin-zcx/LSMP</a:t>
            </a:r>
            <a:r>
              <a:rPr lang="en-US" altLang="zh-CN" sz="2200" dirty="0"/>
              <a:t> </a:t>
            </a:r>
          </a:p>
        </p:txBody>
      </p:sp>
    </p:spTree>
    <p:extLst>
      <p:ext uri="{BB962C8B-B14F-4D97-AF65-F5344CB8AC3E}">
        <p14:creationId xmlns:p14="http://schemas.microsoft.com/office/powerpoint/2010/main" val="279714169"/>
      </p:ext>
    </p:extLst>
  </p:cSld>
  <p:clrMapOvr>
    <a:masterClrMapping/>
  </p:clrMapOvr>
  <mc:AlternateContent xmlns:mc="http://schemas.openxmlformats.org/markup-compatibility/2006" xmlns:p14="http://schemas.microsoft.com/office/powerpoint/2010/main">
    <mc:Choice Requires="p14">
      <p:transition spd="slow" p14:dur="2000" advTm="210"/>
    </mc:Choice>
    <mc:Fallback xmlns="">
      <p:transition spd="slow" advTm="21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09601" y="1700808"/>
                <a:ext cx="4046239" cy="3816424"/>
              </a:xfrm>
              <a:ln>
                <a:noFill/>
              </a:ln>
            </p:spPr>
            <p:txBody>
              <a:bodyPr>
                <a:normAutofit/>
              </a:bodyPr>
              <a:lstStyle/>
              <a:p>
                <a:r>
                  <a:rPr lang="en-US" sz="2800" b="1" dirty="0" smtClean="0"/>
                  <a:t>Given: </a:t>
                </a:r>
                <a:r>
                  <a:rPr lang="en-US" sz="2800" dirty="0" smtClean="0"/>
                  <a:t>Real dynamics </a:t>
                </a:r>
                <a:r>
                  <a:rPr lang="en-US" sz="2800" i="1" dirty="0" smtClean="0"/>
                  <a:t>vs. </a:t>
                </a:r>
                <a:r>
                  <a:rPr lang="en-US" sz="2800" dirty="0" smtClean="0"/>
                  <a:t>Generated dynamics</a:t>
                </a:r>
              </a:p>
              <a:p>
                <a:r>
                  <a:rPr lang="en-US" sz="2800" b="1" dirty="0" smtClean="0"/>
                  <a:t>Check </a:t>
                </a:r>
                <a:r>
                  <a:rPr lang="en-US" sz="2800" b="1" dirty="0"/>
                  <a:t>points</a:t>
                </a:r>
                <a:r>
                  <a:rPr lang="en-US" sz="2800" b="1" dirty="0" smtClean="0"/>
                  <a:t>: </a:t>
                </a:r>
              </a:p>
              <a:p>
                <a:pPr lvl="1"/>
                <a:r>
                  <a:rPr lang="en-US" sz="2400" dirty="0"/>
                  <a:t>Growth curves </a:t>
                </a:r>
              </a:p>
              <a:p>
                <a:pPr lvl="1"/>
                <a14:m>
                  <m:oMath xmlns:m="http://schemas.openxmlformats.org/officeDocument/2006/math">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r>
                          <a:rPr lang="en-US" altLang="zh-CN" sz="2400" i="1">
                            <a:latin typeface="Cambria Math" panose="02040503050406030204" pitchFamily="18" charset="0"/>
                            <a:ea typeface="Cambria Math" panose="02040503050406030204" pitchFamily="18" charset="0"/>
                          </a:rPr>
                          <m:t>𝜏</m:t>
                        </m:r>
                      </m:e>
                    </m:d>
                  </m:oMath>
                </a14:m>
                <a:endParaRPr lang="en-US" altLang="zh-CN" sz="2400" dirty="0"/>
              </a:p>
              <a:p>
                <a:pPr lvl="1"/>
                <a14:m>
                  <m:oMath xmlns:m="http://schemas.openxmlformats.org/officeDocument/2006/math">
                    <m:r>
                      <a:rPr lang="en-US" altLang="zh-CN" sz="2400" i="1">
                        <a:latin typeface="Cambria Math" panose="02040503050406030204" pitchFamily="18" charset="0"/>
                      </a:rPr>
                      <m:t>𝑃</m:t>
                    </m:r>
                    <m:r>
                      <a:rPr lang="en-US" altLang="zh-CN" sz="2400" i="1">
                        <a:latin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𝜏</m:t>
                        </m:r>
                      </m:e>
                      <m:sub>
                        <m:r>
                          <a:rPr lang="en-US" altLang="zh-CN" sz="2400" i="1">
                            <a:latin typeface="Cambria Math" panose="02040503050406030204" pitchFamily="18" charset="0"/>
                            <a:ea typeface="Cambria Math" panose="02040503050406030204" pitchFamily="18" charset="0"/>
                          </a:rPr>
                          <m:t>𝑖</m:t>
                        </m:r>
                      </m:sub>
                    </m:sSub>
                    <m:r>
                      <a:rPr lang="en-US" altLang="zh-CN" sz="2400" i="1">
                        <a:latin typeface="Cambria Math" panose="02040503050406030204" pitchFamily="18" charset="0"/>
                        <a:ea typeface="Cambria Math" panose="02040503050406030204" pitchFamily="18" charset="0"/>
                      </a:rPr>
                      <m:t>, </m:t>
                    </m:r>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𝜏</m:t>
                        </m:r>
                      </m:e>
                      <m:sub>
                        <m:r>
                          <a:rPr lang="en-US" altLang="zh-CN" sz="2400" i="1">
                            <a:latin typeface="Cambria Math" panose="02040503050406030204" pitchFamily="18" charset="0"/>
                            <a:ea typeface="Cambria Math" panose="02040503050406030204" pitchFamily="18" charset="0"/>
                          </a:rPr>
                          <m:t>𝑖</m:t>
                        </m:r>
                        <m:r>
                          <a:rPr lang="en-US" altLang="zh-CN" sz="2400" i="1">
                            <a:latin typeface="Cambria Math" panose="02040503050406030204" pitchFamily="18" charset="0"/>
                            <a:ea typeface="Cambria Math" panose="02040503050406030204" pitchFamily="18" charset="0"/>
                          </a:rPr>
                          <m:t>+1</m:t>
                        </m:r>
                      </m:sub>
                    </m:sSub>
                    <m:r>
                      <a:rPr lang="en-US" altLang="zh-CN" sz="2400" i="1">
                        <a:latin typeface="Cambria Math" panose="02040503050406030204" pitchFamily="18" charset="0"/>
                      </a:rPr>
                      <m:t>)</m:t>
                    </m:r>
                  </m:oMath>
                </a14:m>
                <a:r>
                  <a:rPr lang="en-US" altLang="zh-CN" sz="2400" dirty="0"/>
                  <a:t> </a:t>
                </a:r>
              </a:p>
              <a:p>
                <a:pPr lvl="1"/>
                <a:endParaRPr lang="en-US" altLang="zh-CN" sz="24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09601" y="1700808"/>
                <a:ext cx="4046239" cy="3816424"/>
              </a:xfrm>
              <a:blipFill>
                <a:blip r:embed="rId3"/>
                <a:stretch>
                  <a:fillRect l="-1958" t="-1597" r="-1958"/>
                </a:stretch>
              </a:blipFill>
              <a:ln>
                <a:noFill/>
              </a:ln>
            </p:spPr>
            <p:txBody>
              <a:bodyPr/>
              <a:lstStyle/>
              <a:p>
                <a:r>
                  <a:rPr lang="zh-CN" altLang="en-US">
                    <a:noFill/>
                  </a:rPr>
                  <a:t> </a:t>
                </a:r>
              </a:p>
            </p:txBody>
          </p:sp>
        </mc:Fallback>
      </mc:AlternateContent>
      <p:grpSp>
        <p:nvGrpSpPr>
          <p:cNvPr id="26" name="组合 25"/>
          <p:cNvGrpSpPr/>
          <p:nvPr/>
        </p:nvGrpSpPr>
        <p:grpSpPr>
          <a:xfrm>
            <a:off x="4655840" y="1524000"/>
            <a:ext cx="7128792" cy="4793647"/>
            <a:chOff x="2699792" y="2492896"/>
            <a:chExt cx="6259626" cy="4209189"/>
          </a:xfrm>
        </p:grpSpPr>
        <p:pic>
          <p:nvPicPr>
            <p:cNvPr id="5" name="图片 4"/>
            <p:cNvPicPr>
              <a:picLocks noChangeAspect="1"/>
            </p:cNvPicPr>
            <p:nvPr/>
          </p:nvPicPr>
          <p:blipFill>
            <a:blip r:embed="rId4"/>
            <a:stretch>
              <a:fillRect/>
            </a:stretch>
          </p:blipFill>
          <p:spPr>
            <a:xfrm>
              <a:off x="2699792" y="2492896"/>
              <a:ext cx="6259626" cy="4204320"/>
            </a:xfrm>
            <a:prstGeom prst="rect">
              <a:avLst/>
            </a:prstGeom>
          </p:spPr>
        </p:pic>
        <p:sp>
          <p:nvSpPr>
            <p:cNvPr id="22" name="矩形 21"/>
            <p:cNvSpPr/>
            <p:nvPr/>
          </p:nvSpPr>
          <p:spPr>
            <a:xfrm>
              <a:off x="2843808" y="2492896"/>
              <a:ext cx="1512168" cy="4204320"/>
            </a:xfrm>
            <a:prstGeom prst="rect">
              <a:avLst/>
            </a:prstGeom>
            <a:noFill/>
            <a:ln w="28575" cap="flat" cmpd="sng" algn="ctr">
              <a:solidFill>
                <a:schemeClr val="accent6">
                  <a:lumMod val="20000"/>
                  <a:lumOff val="8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zh-CN" altLang="en-US"/>
            </a:p>
          </p:txBody>
        </p:sp>
        <p:sp>
          <p:nvSpPr>
            <p:cNvPr id="24" name="矩形 23"/>
            <p:cNvSpPr/>
            <p:nvPr/>
          </p:nvSpPr>
          <p:spPr>
            <a:xfrm>
              <a:off x="4433781" y="2492896"/>
              <a:ext cx="1434363" cy="4204320"/>
            </a:xfrm>
            <a:prstGeom prst="rect">
              <a:avLst/>
            </a:prstGeom>
            <a:noFill/>
            <a:ln w="28575" cap="flat" cmpd="sng" algn="ctr">
              <a:solidFill>
                <a:schemeClr val="accent6">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zh-CN" altLang="en-US"/>
            </a:p>
          </p:txBody>
        </p:sp>
        <p:sp>
          <p:nvSpPr>
            <p:cNvPr id="25" name="矩形 24"/>
            <p:cNvSpPr/>
            <p:nvPr/>
          </p:nvSpPr>
          <p:spPr>
            <a:xfrm>
              <a:off x="5945949" y="2497765"/>
              <a:ext cx="2874523" cy="4204320"/>
            </a:xfrm>
            <a:prstGeom prst="rect">
              <a:avLst/>
            </a:prstGeom>
            <a:noFill/>
            <a:ln w="28575" cap="flat" cmpd="sng" algn="ctr">
              <a:solidFill>
                <a:schemeClr val="accent6">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zh-CN" altLang="en-US"/>
            </a:p>
          </p:txBody>
        </p:sp>
      </p:grpSp>
      <p:sp>
        <p:nvSpPr>
          <p:cNvPr id="2" name="标题 1"/>
          <p:cNvSpPr>
            <a:spLocks noGrp="1"/>
          </p:cNvSpPr>
          <p:nvPr>
            <p:ph type="title"/>
          </p:nvPr>
        </p:nvSpPr>
        <p:spPr/>
        <p:txBody>
          <a:bodyPr>
            <a:noAutofit/>
          </a:bodyPr>
          <a:lstStyle/>
          <a:p>
            <a:pPr algn="ctr"/>
            <a:r>
              <a:rPr lang="en-US" sz="4800" b="1" dirty="0"/>
              <a:t>Experiments – </a:t>
            </a:r>
            <a:r>
              <a:rPr lang="en-US" sz="4800" b="1" dirty="0" smtClean="0"/>
              <a:t>1</a:t>
            </a:r>
            <a:r>
              <a:rPr lang="en-US" sz="4800" b="1" dirty="0"/>
              <a:t>. Fitting Accuracy</a:t>
            </a:r>
          </a:p>
        </p:txBody>
      </p:sp>
      <p:sp>
        <p:nvSpPr>
          <p:cNvPr id="4" name="灯片编号占位符 3"/>
          <p:cNvSpPr>
            <a:spLocks noGrp="1"/>
          </p:cNvSpPr>
          <p:nvPr>
            <p:ph type="sldNum" sz="quarter" idx="12"/>
          </p:nvPr>
        </p:nvSpPr>
        <p:spPr/>
        <p:txBody>
          <a:bodyPr/>
          <a:lstStyle/>
          <a:p>
            <a:fld id="{0CFEC368-1D7A-4F81-ABF6-AE0E36BAF64C}" type="slidenum">
              <a:rPr lang="en-US" smtClean="0"/>
              <a:pPr/>
              <a:t>17</a:t>
            </a:fld>
            <a:endParaRPr lang="en-US"/>
          </a:p>
        </p:txBody>
      </p:sp>
      <p:sp>
        <p:nvSpPr>
          <p:cNvPr id="27" name="矩形 26"/>
          <p:cNvSpPr/>
          <p:nvPr/>
        </p:nvSpPr>
        <p:spPr>
          <a:xfrm>
            <a:off x="3784285" y="3336420"/>
            <a:ext cx="248816" cy="248816"/>
          </a:xfrm>
          <a:prstGeom prst="rect">
            <a:avLst/>
          </a:prstGeom>
          <a:noFill/>
          <a:ln w="28575" cap="flat" cmpd="sng" algn="ctr">
            <a:solidFill>
              <a:schemeClr val="accent6">
                <a:lumMod val="20000"/>
                <a:lumOff val="8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zh-CN" altLang="en-US"/>
          </a:p>
        </p:txBody>
      </p:sp>
      <p:sp>
        <p:nvSpPr>
          <p:cNvPr id="28" name="矩形 27"/>
          <p:cNvSpPr/>
          <p:nvPr/>
        </p:nvSpPr>
        <p:spPr>
          <a:xfrm>
            <a:off x="3784285" y="3771520"/>
            <a:ext cx="248816" cy="248816"/>
          </a:xfrm>
          <a:prstGeom prst="rect">
            <a:avLst/>
          </a:prstGeom>
          <a:noFill/>
          <a:ln w="28575" cap="flat" cmpd="sng" algn="ctr">
            <a:solidFill>
              <a:schemeClr val="accent6">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zh-CN" altLang="en-US"/>
          </a:p>
        </p:txBody>
      </p:sp>
      <p:sp>
        <p:nvSpPr>
          <p:cNvPr id="29" name="矩形 28"/>
          <p:cNvSpPr/>
          <p:nvPr/>
        </p:nvSpPr>
        <p:spPr>
          <a:xfrm>
            <a:off x="3784285" y="4206620"/>
            <a:ext cx="248816" cy="248816"/>
          </a:xfrm>
          <a:prstGeom prst="rect">
            <a:avLst/>
          </a:prstGeom>
          <a:noFill/>
          <a:ln w="28575" cap="flat" cmpd="sng" algn="ctr">
            <a:solidFill>
              <a:schemeClr val="accent6">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zh-CN" altLang="en-US"/>
          </a:p>
        </p:txBody>
      </p:sp>
      <p:pic>
        <p:nvPicPr>
          <p:cNvPr id="20" name="内容占位符 24"/>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grpSp>
        <p:nvGrpSpPr>
          <p:cNvPr id="21" name="组合 20"/>
          <p:cNvGrpSpPr/>
          <p:nvPr/>
        </p:nvGrpSpPr>
        <p:grpSpPr>
          <a:xfrm>
            <a:off x="132766" y="-14910"/>
            <a:ext cx="6971346" cy="372188"/>
            <a:chOff x="0" y="-14910"/>
            <a:chExt cx="6971346" cy="372188"/>
          </a:xfrm>
        </p:grpSpPr>
        <p:grpSp>
          <p:nvGrpSpPr>
            <p:cNvPr id="23" name="组合 22"/>
            <p:cNvGrpSpPr/>
            <p:nvPr/>
          </p:nvGrpSpPr>
          <p:grpSpPr>
            <a:xfrm>
              <a:off x="0" y="-14910"/>
              <a:ext cx="6971346" cy="372188"/>
              <a:chOff x="0" y="-14910"/>
              <a:chExt cx="6971346" cy="372188"/>
            </a:xfrm>
          </p:grpSpPr>
          <p:sp>
            <p:nvSpPr>
              <p:cNvPr id="31" name="TextBox 6"/>
              <p:cNvSpPr txBox="1"/>
              <p:nvPr/>
            </p:nvSpPr>
            <p:spPr>
              <a:xfrm>
                <a:off x="0" y="-14910"/>
                <a:ext cx="1390124" cy="369332"/>
              </a:xfrm>
              <a:prstGeom prst="rect">
                <a:avLst/>
              </a:prstGeom>
              <a:noFill/>
            </p:spPr>
            <p:txBody>
              <a:bodyPr wrap="none" rtlCol="0">
                <a:spAutoFit/>
              </a:bodyPr>
              <a:lstStyle/>
              <a:p>
                <a:r>
                  <a:rPr lang="en-US" dirty="0">
                    <a:solidFill>
                      <a:schemeClr val="bg1"/>
                    </a:solidFill>
                  </a:rPr>
                  <a:t>Introduction</a:t>
                </a:r>
              </a:p>
            </p:txBody>
          </p:sp>
          <p:sp>
            <p:nvSpPr>
              <p:cNvPr id="32" name="TextBox 7"/>
              <p:cNvSpPr txBox="1"/>
              <p:nvPr/>
            </p:nvSpPr>
            <p:spPr>
              <a:xfrm>
                <a:off x="2096471" y="-13958"/>
                <a:ext cx="954107" cy="369332"/>
              </a:xfrm>
              <a:prstGeom prst="rect">
                <a:avLst/>
              </a:prstGeom>
              <a:noFill/>
            </p:spPr>
            <p:txBody>
              <a:bodyPr wrap="none" rtlCol="0">
                <a:spAutoFit/>
              </a:bodyPr>
              <a:lstStyle/>
              <a:p>
                <a:r>
                  <a:rPr lang="en-US" dirty="0">
                    <a:solidFill>
                      <a:schemeClr val="bg1"/>
                    </a:solidFill>
                  </a:rPr>
                  <a:t>Method</a:t>
                </a:r>
              </a:p>
            </p:txBody>
          </p:sp>
          <p:sp>
            <p:nvSpPr>
              <p:cNvPr id="33" name="TextBox 8"/>
              <p:cNvSpPr txBox="1"/>
              <p:nvPr/>
            </p:nvSpPr>
            <p:spPr>
              <a:xfrm>
                <a:off x="3666530" y="-13006"/>
                <a:ext cx="1569660" cy="369332"/>
              </a:xfrm>
              <a:prstGeom prst="rect">
                <a:avLst/>
              </a:prstGeom>
              <a:noFill/>
            </p:spPr>
            <p:txBody>
              <a:bodyPr wrap="none" rtlCol="0">
                <a:spAutoFit/>
              </a:bodyPr>
              <a:lstStyle/>
              <a:p>
                <a:r>
                  <a:rPr lang="en-US" b="1" dirty="0">
                    <a:solidFill>
                      <a:srgbClr val="FFC000"/>
                    </a:solidFill>
                  </a:rPr>
                  <a:t>Experiments</a:t>
                </a:r>
              </a:p>
            </p:txBody>
          </p:sp>
          <p:sp>
            <p:nvSpPr>
              <p:cNvPr id="34"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30"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9476742"/>
      </p:ext>
    </p:extLst>
  </p:cSld>
  <p:clrMapOvr>
    <a:masterClrMapping/>
  </p:clrMapOvr>
  <mc:AlternateContent xmlns:mc="http://schemas.openxmlformats.org/markup-compatibility/2006" xmlns:p14="http://schemas.microsoft.com/office/powerpoint/2010/main">
    <mc:Choice Requires="p14">
      <p:transition spd="slow" p14:dur="2000" advTm="206"/>
    </mc:Choice>
    <mc:Fallback xmlns="">
      <p:transition spd="slow" advTm="206"/>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en-US" sz="4800" b="1" dirty="0"/>
              <a:t>Experiments – </a:t>
            </a:r>
            <a:r>
              <a:rPr lang="en-US" sz="4800" b="1" dirty="0" smtClean="0"/>
              <a:t>1</a:t>
            </a:r>
            <a:r>
              <a:rPr lang="en-US" sz="4800" b="1" dirty="0"/>
              <a:t>. Fitting Accuracy</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sz="2800" b="1" dirty="0"/>
                  <a:t>Baselines:</a:t>
                </a:r>
              </a:p>
              <a:p>
                <a:pPr lvl="1"/>
                <a:r>
                  <a:rPr lang="en-US" altLang="zh-CN" sz="2400" dirty="0"/>
                  <a:t>Poisson process (PP)  </a:t>
                </a:r>
                <a14:m>
                  <m:oMath xmlns:m="http://schemas.openxmlformats.org/officeDocument/2006/math">
                    <m:r>
                      <a:rPr lang="zh-CN" altLang="en-US" sz="2400" i="1">
                        <a:latin typeface="Cambria Math" panose="02040503050406030204" pitchFamily="18" charset="0"/>
                      </a:rPr>
                      <m:t>𝜆</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𝑡</m:t>
                        </m:r>
                      </m:e>
                      <m:e>
                        <m:r>
                          <a:rPr lang="en-US" altLang="zh-CN" sz="2400" i="1">
                            <a:latin typeface="Cambria Math" panose="02040503050406030204" pitchFamily="18" charset="0"/>
                            <a:ea typeface="Cambria Math" panose="02040503050406030204" pitchFamily="18" charset="0"/>
                          </a:rPr>
                          <m:t>ℋ</m:t>
                        </m:r>
                      </m:e>
                    </m:d>
                    <m:r>
                      <a:rPr lang="en-US" altLang="zh-CN" sz="2400" i="1">
                        <a:latin typeface="Cambria Math" panose="02040503050406030204" pitchFamily="18" charset="0"/>
                        <a:ea typeface="Cambria Math" panose="02040503050406030204" pitchFamily="18" charset="0"/>
                      </a:rPr>
                      <m:t>=</m:t>
                    </m:r>
                    <m:r>
                      <a:rPr lang="zh-CN" altLang="en-US" sz="2400" i="1">
                        <a:latin typeface="Cambria Math" panose="02040503050406030204" pitchFamily="18" charset="0"/>
                        <a:ea typeface="Cambria Math" panose="02040503050406030204" pitchFamily="18" charset="0"/>
                      </a:rPr>
                      <m:t>𝜆</m:t>
                    </m:r>
                  </m:oMath>
                </a14:m>
                <a:r>
                  <a:rPr lang="en-US" sz="2400" dirty="0"/>
                  <a:t> </a:t>
                </a:r>
              </a:p>
              <a:p>
                <a:pPr lvl="1"/>
                <a:r>
                  <a:rPr lang="en-US" sz="2400" dirty="0"/>
                  <a:t>Hawkes process with exponential kernel (HWK-E)  </a:t>
                </a:r>
                <a14:m>
                  <m:oMath xmlns:m="http://schemas.openxmlformats.org/officeDocument/2006/math">
                    <m:r>
                      <a:rPr lang="zh-CN" altLang="en-US" sz="2400" i="1">
                        <a:latin typeface="Cambria Math" panose="02040503050406030204" pitchFamily="18" charset="0"/>
                      </a:rPr>
                      <m:t>𝜆</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𝑡</m:t>
                        </m:r>
                      </m:e>
                      <m:e>
                        <m:r>
                          <a:rPr lang="en-US" altLang="zh-CN" sz="2400" i="1">
                            <a:latin typeface="Cambria Math" panose="02040503050406030204" pitchFamily="18" charset="0"/>
                            <a:ea typeface="Cambria Math" panose="02040503050406030204" pitchFamily="18" charset="0"/>
                          </a:rPr>
                          <m:t>ℋ</m:t>
                        </m:r>
                      </m:e>
                    </m:d>
                    <m:r>
                      <a:rPr lang="en-US" altLang="zh-CN" sz="2400" i="1">
                        <a:latin typeface="Cambria Math" panose="02040503050406030204" pitchFamily="18" charset="0"/>
                        <a:ea typeface="Cambria Math" panose="02040503050406030204" pitchFamily="18" charset="0"/>
                      </a:rPr>
                      <m:t>=</m:t>
                    </m:r>
                    <m:r>
                      <a:rPr lang="zh-CN" altLang="en-US" sz="2400" i="1">
                        <a:latin typeface="Cambria Math" panose="02040503050406030204" pitchFamily="18" charset="0"/>
                        <a:ea typeface="Cambria Math" panose="02040503050406030204" pitchFamily="18" charset="0"/>
                      </a:rPr>
                      <m:t>𝜇</m:t>
                    </m:r>
                    <m:r>
                      <a:rPr lang="en-US" altLang="zh-CN" sz="2400" i="1">
                        <a:latin typeface="Cambria Math" panose="02040503050406030204" pitchFamily="18" charset="0"/>
                        <a:ea typeface="Cambria Math" panose="02040503050406030204" pitchFamily="18" charset="0"/>
                      </a:rPr>
                      <m:t>+ </m:t>
                    </m:r>
                    <m:nary>
                      <m:naryPr>
                        <m:chr m:val="∑"/>
                        <m:supHide m:val="on"/>
                        <m:ctrlPr>
                          <a:rPr lang="en-US" altLang="zh-CN" sz="2400" i="1">
                            <a:latin typeface="Cambria Math" panose="02040503050406030204" pitchFamily="18" charset="0"/>
                            <a:ea typeface="Cambria Math" panose="02040503050406030204" pitchFamily="18" charset="0"/>
                          </a:rPr>
                        </m:ctrlPr>
                      </m:naryPr>
                      <m:sub>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𝑡</m:t>
                            </m:r>
                          </m:e>
                          <m:sub>
                            <m:r>
                              <a:rPr lang="en-US" altLang="zh-CN" sz="2400" i="1">
                                <a:latin typeface="Cambria Math" panose="02040503050406030204" pitchFamily="18" charset="0"/>
                                <a:ea typeface="Cambria Math" panose="02040503050406030204" pitchFamily="18" charset="0"/>
                              </a:rPr>
                              <m:t>𝑖</m:t>
                            </m:r>
                          </m:sub>
                        </m:sSub>
                        <m:r>
                          <m:rPr>
                            <m:brk m:alnAt="7"/>
                          </m:rPr>
                          <a:rPr lang="en-US" altLang="zh-CN" sz="2400" i="1">
                            <a:latin typeface="Cambria Math" panose="02040503050406030204" pitchFamily="18" charset="0"/>
                            <a:ea typeface="Cambria Math" panose="02040503050406030204" pitchFamily="18" charset="0"/>
                          </a:rPr>
                          <m:t>&lt;</m:t>
                        </m:r>
                        <m:r>
                          <a:rPr lang="en-US" altLang="zh-CN" sz="2400" i="1">
                            <a:latin typeface="Cambria Math" panose="02040503050406030204" pitchFamily="18" charset="0"/>
                            <a:ea typeface="Cambria Math" panose="02040503050406030204" pitchFamily="18" charset="0"/>
                          </a:rPr>
                          <m:t>𝑡</m:t>
                        </m:r>
                      </m:sub>
                      <m:sup/>
                      <m:e>
                        <m:r>
                          <a:rPr lang="zh-CN" altLang="en-US" sz="2400" i="1">
                            <a:latin typeface="Cambria Math" panose="02040503050406030204" pitchFamily="18" charset="0"/>
                            <a:ea typeface="Cambria Math" panose="02040503050406030204" pitchFamily="18" charset="0"/>
                          </a:rPr>
                          <m:t>𝛼</m:t>
                        </m:r>
                        <m:sSup>
                          <m:sSupPr>
                            <m:ctrlPr>
                              <a:rPr lang="en-US" altLang="zh-CN" sz="2400" i="1">
                                <a:latin typeface="Cambria Math" panose="02040503050406030204" pitchFamily="18" charset="0"/>
                                <a:ea typeface="Cambria Math" panose="02040503050406030204" pitchFamily="18" charset="0"/>
                              </a:rPr>
                            </m:ctrlPr>
                          </m:sSupPr>
                          <m:e>
                            <m:r>
                              <a:rPr lang="en-US" altLang="zh-CN" sz="2400" i="1">
                                <a:latin typeface="Cambria Math" panose="02040503050406030204" pitchFamily="18" charset="0"/>
                                <a:ea typeface="Cambria Math" panose="02040503050406030204" pitchFamily="18" charset="0"/>
                              </a:rPr>
                              <m:t>𝑒</m:t>
                            </m:r>
                          </m:e>
                          <m:sup>
                            <m:r>
                              <a:rPr lang="en-US" altLang="zh-CN" sz="2400" i="1">
                                <a:latin typeface="Cambria Math" panose="02040503050406030204" pitchFamily="18" charset="0"/>
                                <a:ea typeface="Cambria Math" panose="02040503050406030204" pitchFamily="18" charset="0"/>
                              </a:rPr>
                              <m:t>−</m:t>
                            </m:r>
                            <m:r>
                              <a:rPr lang="zh-CN" altLang="en-US" sz="2400" i="1">
                                <a:latin typeface="Cambria Math" panose="02040503050406030204" pitchFamily="18" charset="0"/>
                                <a:ea typeface="Cambria Math" panose="02040503050406030204" pitchFamily="18" charset="0"/>
                              </a:rPr>
                              <m:t>𝛽</m:t>
                            </m:r>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𝑡</m:t>
                            </m:r>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𝑡</m:t>
                                </m:r>
                              </m:e>
                              <m:sub>
                                <m:r>
                                  <a:rPr lang="en-US" altLang="zh-CN" sz="2400" i="1">
                                    <a:latin typeface="Cambria Math" panose="02040503050406030204" pitchFamily="18" charset="0"/>
                                    <a:ea typeface="Cambria Math" panose="02040503050406030204" pitchFamily="18" charset="0"/>
                                  </a:rPr>
                                  <m:t>𝑖</m:t>
                                </m:r>
                              </m:sub>
                            </m:sSub>
                            <m:r>
                              <a:rPr lang="en-US" altLang="zh-CN" sz="2400" i="1">
                                <a:latin typeface="Cambria Math" panose="02040503050406030204" pitchFamily="18" charset="0"/>
                                <a:ea typeface="Cambria Math" panose="02040503050406030204" pitchFamily="18" charset="0"/>
                              </a:rPr>
                              <m:t>)</m:t>
                            </m:r>
                          </m:sup>
                        </m:sSup>
                      </m:e>
                    </m:nary>
                  </m:oMath>
                </a14:m>
                <a:r>
                  <a:rPr lang="en-US" sz="2400" dirty="0"/>
                  <a:t> </a:t>
                </a:r>
              </a:p>
              <a:p>
                <a:pPr lvl="1"/>
                <a:r>
                  <a:rPr lang="en-US" sz="2400" dirty="0"/>
                  <a:t>Hakes process with power law kernel (HWK-P)  </a:t>
                </a:r>
                <a14:m>
                  <m:oMath xmlns:m="http://schemas.openxmlformats.org/officeDocument/2006/math">
                    <m:r>
                      <a:rPr lang="zh-CN" altLang="en-US" sz="2400" i="1">
                        <a:latin typeface="Cambria Math" panose="02040503050406030204" pitchFamily="18" charset="0"/>
                      </a:rPr>
                      <m:t>𝜆</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𝑡</m:t>
                        </m:r>
                      </m:e>
                      <m:e>
                        <m:r>
                          <a:rPr lang="en-US" altLang="zh-CN" sz="2400" i="1">
                            <a:latin typeface="Cambria Math" panose="02040503050406030204" pitchFamily="18" charset="0"/>
                            <a:ea typeface="Cambria Math" panose="02040503050406030204" pitchFamily="18" charset="0"/>
                          </a:rPr>
                          <m:t>ℋ</m:t>
                        </m:r>
                      </m:e>
                    </m:d>
                    <m:r>
                      <a:rPr lang="en-US" altLang="zh-CN" sz="2400" i="1">
                        <a:latin typeface="Cambria Math" panose="02040503050406030204" pitchFamily="18" charset="0"/>
                        <a:ea typeface="Cambria Math" panose="02040503050406030204" pitchFamily="18" charset="0"/>
                      </a:rPr>
                      <m:t>=</m:t>
                    </m:r>
                    <m:r>
                      <a:rPr lang="zh-CN" altLang="en-US" sz="2400" i="1">
                        <a:latin typeface="Cambria Math" panose="02040503050406030204" pitchFamily="18" charset="0"/>
                        <a:ea typeface="Cambria Math" panose="02040503050406030204" pitchFamily="18" charset="0"/>
                      </a:rPr>
                      <m:t>𝜇</m:t>
                    </m:r>
                    <m:r>
                      <a:rPr lang="en-US" altLang="zh-CN" sz="2400" i="1">
                        <a:latin typeface="Cambria Math" panose="02040503050406030204" pitchFamily="18" charset="0"/>
                        <a:ea typeface="Cambria Math" panose="02040503050406030204" pitchFamily="18" charset="0"/>
                      </a:rPr>
                      <m:t>+ </m:t>
                    </m:r>
                    <m:nary>
                      <m:naryPr>
                        <m:chr m:val="∑"/>
                        <m:supHide m:val="on"/>
                        <m:ctrlPr>
                          <a:rPr lang="en-US" altLang="zh-CN" sz="2400" i="1">
                            <a:latin typeface="Cambria Math" panose="02040503050406030204" pitchFamily="18" charset="0"/>
                            <a:ea typeface="Cambria Math" panose="02040503050406030204" pitchFamily="18" charset="0"/>
                          </a:rPr>
                        </m:ctrlPr>
                      </m:naryPr>
                      <m:sub>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𝑡</m:t>
                            </m:r>
                          </m:e>
                          <m:sub>
                            <m:r>
                              <a:rPr lang="en-US" altLang="zh-CN" sz="2400" i="1">
                                <a:latin typeface="Cambria Math" panose="02040503050406030204" pitchFamily="18" charset="0"/>
                                <a:ea typeface="Cambria Math" panose="02040503050406030204" pitchFamily="18" charset="0"/>
                              </a:rPr>
                              <m:t>𝑖</m:t>
                            </m:r>
                          </m:sub>
                        </m:sSub>
                        <m:r>
                          <m:rPr>
                            <m:brk m:alnAt="7"/>
                          </m:rPr>
                          <a:rPr lang="en-US" altLang="zh-CN" sz="2400" i="1">
                            <a:latin typeface="Cambria Math" panose="02040503050406030204" pitchFamily="18" charset="0"/>
                            <a:ea typeface="Cambria Math" panose="02040503050406030204" pitchFamily="18" charset="0"/>
                          </a:rPr>
                          <m:t>&lt;</m:t>
                        </m:r>
                        <m:r>
                          <a:rPr lang="en-US" altLang="zh-CN" sz="2400" i="1">
                            <a:latin typeface="Cambria Math" panose="02040503050406030204" pitchFamily="18" charset="0"/>
                            <a:ea typeface="Cambria Math" panose="02040503050406030204" pitchFamily="18" charset="0"/>
                          </a:rPr>
                          <m:t>𝑡</m:t>
                        </m:r>
                      </m:sub>
                      <m:sup/>
                      <m:e>
                        <m:r>
                          <a:rPr lang="zh-CN" altLang="en-US" sz="2400" i="1">
                            <a:latin typeface="Cambria Math" panose="02040503050406030204" pitchFamily="18" charset="0"/>
                            <a:ea typeface="Cambria Math" panose="02040503050406030204" pitchFamily="18" charset="0"/>
                          </a:rPr>
                          <m:t>𝛼</m:t>
                        </m:r>
                        <m:sSup>
                          <m:sSupPr>
                            <m:ctrlPr>
                              <a:rPr lang="en-US" altLang="zh-CN" sz="2400" i="1">
                                <a:latin typeface="Cambria Math" panose="02040503050406030204" pitchFamily="18" charset="0"/>
                                <a:ea typeface="Cambria Math" panose="02040503050406030204" pitchFamily="18" charset="0"/>
                              </a:rPr>
                            </m:ctrlPr>
                          </m:sSupPr>
                          <m:e>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𝑡</m:t>
                            </m:r>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𝑡</m:t>
                                </m:r>
                              </m:e>
                              <m:sub>
                                <m:r>
                                  <a:rPr lang="en-US" altLang="zh-CN" sz="2400" i="1">
                                    <a:latin typeface="Cambria Math" panose="02040503050406030204" pitchFamily="18" charset="0"/>
                                    <a:ea typeface="Cambria Math" panose="02040503050406030204" pitchFamily="18" charset="0"/>
                                  </a:rPr>
                                  <m:t>𝑖</m:t>
                                </m:r>
                              </m:sub>
                            </m:sSub>
                            <m:r>
                              <a:rPr lang="en-US" altLang="zh-CN" sz="2400" i="1">
                                <a:latin typeface="Cambria Math" panose="02040503050406030204" pitchFamily="18" charset="0"/>
                                <a:ea typeface="Cambria Math" panose="02040503050406030204" pitchFamily="18" charset="0"/>
                              </a:rPr>
                              <m:t>)</m:t>
                            </m:r>
                          </m:e>
                          <m:sup>
                            <m:r>
                              <a:rPr lang="en-US" altLang="zh-CN" sz="2400" i="1">
                                <a:latin typeface="Cambria Math" panose="02040503050406030204" pitchFamily="18" charset="0"/>
                                <a:ea typeface="Cambria Math" panose="02040503050406030204" pitchFamily="18" charset="0"/>
                              </a:rPr>
                              <m:t>−</m:t>
                            </m:r>
                            <m:r>
                              <a:rPr lang="zh-CN" altLang="en-US" sz="2400" i="1">
                                <a:latin typeface="Cambria Math" panose="02040503050406030204" pitchFamily="18" charset="0"/>
                                <a:ea typeface="Cambria Math" panose="02040503050406030204" pitchFamily="18" charset="0"/>
                              </a:rPr>
                              <m:t>𝛽</m:t>
                            </m:r>
                          </m:sup>
                        </m:sSup>
                      </m:e>
                    </m:nary>
                  </m:oMath>
                </a14:m>
                <a:r>
                  <a:rPr lang="en-US" sz="2400" dirty="0"/>
                  <a:t> </a:t>
                </a:r>
              </a:p>
              <a:p>
                <a:pPr lvl="1"/>
                <a:r>
                  <a:rPr lang="en-US" sz="2400" dirty="0"/>
                  <a:t>Self-feeding process (SFP) </a:t>
                </a:r>
                <a14:m>
                  <m:oMath xmlns:m="http://schemas.openxmlformats.org/officeDocument/2006/math">
                    <m:r>
                      <a:rPr lang="zh-CN" altLang="en-US" sz="2400" i="1">
                        <a:latin typeface="Cambria Math" panose="02040503050406030204" pitchFamily="18" charset="0"/>
                      </a:rPr>
                      <m:t>𝜆</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𝑡</m:t>
                        </m:r>
                      </m:e>
                      <m:e>
                        <m:r>
                          <a:rPr lang="en-US" altLang="zh-CN" sz="2400" i="1">
                            <a:latin typeface="Cambria Math" panose="02040503050406030204" pitchFamily="18" charset="0"/>
                            <a:ea typeface="Cambria Math" panose="02040503050406030204" pitchFamily="18" charset="0"/>
                          </a:rPr>
                          <m:t>ℋ</m:t>
                        </m:r>
                      </m:e>
                    </m:d>
                    <m:r>
                      <a:rPr lang="en-US" altLang="zh-CN" sz="2400" i="1">
                        <a:latin typeface="Cambria Math" panose="02040503050406030204" pitchFamily="18" charset="0"/>
                        <a:ea typeface="Cambria Math" panose="02040503050406030204" pitchFamily="18" charset="0"/>
                      </a:rPr>
                      <m:t>=</m:t>
                    </m:r>
                    <m:f>
                      <m:fPr>
                        <m:ctrlPr>
                          <a:rPr lang="en-US" altLang="zh-CN" sz="2400" i="1">
                            <a:latin typeface="Cambria Math" panose="02040503050406030204" pitchFamily="18" charset="0"/>
                            <a:ea typeface="Cambria Math" panose="02040503050406030204" pitchFamily="18" charset="0"/>
                          </a:rPr>
                        </m:ctrlPr>
                      </m:fPr>
                      <m:num>
                        <m:r>
                          <a:rPr lang="en-US" altLang="zh-CN" sz="2400" i="1">
                            <a:latin typeface="Cambria Math" panose="02040503050406030204" pitchFamily="18" charset="0"/>
                            <a:ea typeface="Cambria Math" panose="02040503050406030204" pitchFamily="18" charset="0"/>
                          </a:rPr>
                          <m:t>1</m:t>
                        </m:r>
                      </m:num>
                      <m:den>
                        <m:f>
                          <m:fPr>
                            <m:ctrlPr>
                              <a:rPr lang="en-US" altLang="zh-CN" sz="2400" i="1">
                                <a:latin typeface="Cambria Math" panose="02040503050406030204" pitchFamily="18" charset="0"/>
                                <a:ea typeface="Cambria Math" panose="02040503050406030204" pitchFamily="18" charset="0"/>
                              </a:rPr>
                            </m:ctrlPr>
                          </m:fPr>
                          <m:num>
                            <m:r>
                              <a:rPr lang="zh-CN" altLang="en-US" sz="2400" i="1">
                                <a:latin typeface="Cambria Math" panose="02040503050406030204" pitchFamily="18" charset="0"/>
                                <a:ea typeface="Cambria Math" panose="02040503050406030204" pitchFamily="18" charset="0"/>
                              </a:rPr>
                              <m:t>𝜇</m:t>
                            </m:r>
                          </m:num>
                          <m:den>
                            <m:r>
                              <a:rPr lang="en-US" altLang="zh-CN" sz="2400" i="1">
                                <a:latin typeface="Cambria Math" panose="02040503050406030204" pitchFamily="18" charset="0"/>
                                <a:ea typeface="Cambria Math" panose="02040503050406030204" pitchFamily="18" charset="0"/>
                              </a:rPr>
                              <m:t>𝑒</m:t>
                            </m:r>
                          </m:den>
                        </m:f>
                        <m:r>
                          <a:rPr lang="en-US" altLang="zh-CN" sz="2400" i="1">
                            <a:latin typeface="Cambria Math" panose="02040503050406030204" pitchFamily="18" charset="0"/>
                            <a:ea typeface="Cambria Math" panose="02040503050406030204" pitchFamily="18" charset="0"/>
                          </a:rPr>
                          <m:t>+ </m:t>
                        </m:r>
                        <m:sSub>
                          <m:sSubPr>
                            <m:ctrlPr>
                              <a:rPr lang="en-US" altLang="zh-CN" sz="2400" i="1">
                                <a:latin typeface="Cambria Math" panose="02040503050406030204" pitchFamily="18" charset="0"/>
                                <a:ea typeface="Cambria Math" panose="02040503050406030204" pitchFamily="18" charset="0"/>
                              </a:rPr>
                            </m:ctrlPr>
                          </m:sSubPr>
                          <m:e>
                            <m:r>
                              <a:rPr lang="zh-CN" altLang="en-US" sz="2400" i="1">
                                <a:latin typeface="Cambria Math" panose="02040503050406030204" pitchFamily="18" charset="0"/>
                                <a:ea typeface="Cambria Math" panose="02040503050406030204" pitchFamily="18" charset="0"/>
                              </a:rPr>
                              <m:t>𝜏</m:t>
                            </m:r>
                          </m:e>
                          <m:sub>
                            <m:r>
                              <a:rPr lang="en-US" altLang="zh-CN" sz="2400" i="1">
                                <a:latin typeface="Cambria Math" panose="02040503050406030204" pitchFamily="18" charset="0"/>
                                <a:ea typeface="Cambria Math" panose="02040503050406030204" pitchFamily="18" charset="0"/>
                              </a:rPr>
                              <m:t>𝑖</m:t>
                            </m:r>
                          </m:sub>
                        </m:sSub>
                      </m:den>
                    </m:f>
                  </m:oMath>
                </a14:m>
                <a:endParaRPr lang="en-US" sz="2400" dirty="0"/>
              </a:p>
              <a:p>
                <a:pPr lvl="1"/>
                <a:endParaRPr lang="en-US" dirty="0"/>
              </a:p>
              <a:p>
                <a:pPr lvl="1"/>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722" t="-1375"/>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0CFEC368-1D7A-4F81-ABF6-AE0E36BAF64C}" type="slidenum">
              <a:rPr lang="en-US" smtClean="0"/>
              <a:pPr/>
              <a:t>18</a:t>
            </a:fld>
            <a:endParaRPr lang="en-US"/>
          </a:p>
        </p:txBody>
      </p:sp>
      <p:pic>
        <p:nvPicPr>
          <p:cNvPr id="12" name="内容占位符 24"/>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grpSp>
        <p:nvGrpSpPr>
          <p:cNvPr id="13" name="组合 12"/>
          <p:cNvGrpSpPr/>
          <p:nvPr/>
        </p:nvGrpSpPr>
        <p:grpSpPr>
          <a:xfrm>
            <a:off x="132766" y="-14910"/>
            <a:ext cx="6971346" cy="372188"/>
            <a:chOff x="0" y="-14910"/>
            <a:chExt cx="6971346" cy="372188"/>
          </a:xfrm>
        </p:grpSpPr>
        <p:grpSp>
          <p:nvGrpSpPr>
            <p:cNvPr id="14" name="组合 13"/>
            <p:cNvGrpSpPr/>
            <p:nvPr/>
          </p:nvGrpSpPr>
          <p:grpSpPr>
            <a:xfrm>
              <a:off x="0" y="-14910"/>
              <a:ext cx="6971346" cy="372188"/>
              <a:chOff x="0" y="-14910"/>
              <a:chExt cx="6971346" cy="372188"/>
            </a:xfrm>
          </p:grpSpPr>
          <p:sp>
            <p:nvSpPr>
              <p:cNvPr id="16" name="TextBox 6"/>
              <p:cNvSpPr txBox="1"/>
              <p:nvPr/>
            </p:nvSpPr>
            <p:spPr>
              <a:xfrm>
                <a:off x="0" y="-14910"/>
                <a:ext cx="1390124" cy="369332"/>
              </a:xfrm>
              <a:prstGeom prst="rect">
                <a:avLst/>
              </a:prstGeom>
              <a:noFill/>
            </p:spPr>
            <p:txBody>
              <a:bodyPr wrap="none" rtlCol="0">
                <a:spAutoFit/>
              </a:bodyPr>
              <a:lstStyle/>
              <a:p>
                <a:r>
                  <a:rPr lang="en-US" dirty="0">
                    <a:solidFill>
                      <a:schemeClr val="bg1"/>
                    </a:solidFill>
                  </a:rPr>
                  <a:t>Introduction</a:t>
                </a:r>
              </a:p>
            </p:txBody>
          </p:sp>
          <p:sp>
            <p:nvSpPr>
              <p:cNvPr id="17" name="TextBox 7"/>
              <p:cNvSpPr txBox="1"/>
              <p:nvPr/>
            </p:nvSpPr>
            <p:spPr>
              <a:xfrm>
                <a:off x="2096471" y="-13958"/>
                <a:ext cx="954107" cy="369332"/>
              </a:xfrm>
              <a:prstGeom prst="rect">
                <a:avLst/>
              </a:prstGeom>
              <a:noFill/>
            </p:spPr>
            <p:txBody>
              <a:bodyPr wrap="none" rtlCol="0">
                <a:spAutoFit/>
              </a:bodyPr>
              <a:lstStyle/>
              <a:p>
                <a:r>
                  <a:rPr lang="en-US" dirty="0">
                    <a:solidFill>
                      <a:schemeClr val="bg1"/>
                    </a:solidFill>
                  </a:rPr>
                  <a:t>Method</a:t>
                </a:r>
              </a:p>
            </p:txBody>
          </p:sp>
          <p:sp>
            <p:nvSpPr>
              <p:cNvPr id="18" name="TextBox 8"/>
              <p:cNvSpPr txBox="1"/>
              <p:nvPr/>
            </p:nvSpPr>
            <p:spPr>
              <a:xfrm>
                <a:off x="3666530" y="-13006"/>
                <a:ext cx="1569660" cy="369332"/>
              </a:xfrm>
              <a:prstGeom prst="rect">
                <a:avLst/>
              </a:prstGeom>
              <a:noFill/>
            </p:spPr>
            <p:txBody>
              <a:bodyPr wrap="none" rtlCol="0">
                <a:spAutoFit/>
              </a:bodyPr>
              <a:lstStyle/>
              <a:p>
                <a:r>
                  <a:rPr lang="en-US" b="1" dirty="0">
                    <a:solidFill>
                      <a:srgbClr val="FFC000"/>
                    </a:solidFill>
                  </a:rPr>
                  <a:t>Experiments</a:t>
                </a:r>
              </a:p>
            </p:txBody>
          </p:sp>
          <p:sp>
            <p:nvSpPr>
              <p:cNvPr id="19"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15"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7012658"/>
      </p:ext>
    </p:extLst>
  </p:cSld>
  <p:clrMapOvr>
    <a:masterClrMapping/>
  </p:clrMapOvr>
  <mc:AlternateContent xmlns:mc="http://schemas.openxmlformats.org/markup-compatibility/2006" xmlns:p14="http://schemas.microsoft.com/office/powerpoint/2010/main">
    <mc:Choice Requires="p14">
      <p:transition spd="slow" p14:dur="2000" advTm="210"/>
    </mc:Choice>
    <mc:Fallback xmlns="">
      <p:transition spd="slow" advTm="21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196482" y="1757530"/>
            <a:ext cx="6984776" cy="4614244"/>
            <a:chOff x="3287688" y="2878683"/>
            <a:chExt cx="5760640" cy="3805562"/>
          </a:xfrm>
        </p:grpSpPr>
        <p:pic>
          <p:nvPicPr>
            <p:cNvPr id="22" name="图片 21"/>
            <p:cNvPicPr>
              <a:picLocks noChangeAspect="1"/>
            </p:cNvPicPr>
            <p:nvPr/>
          </p:nvPicPr>
          <p:blipFill>
            <a:blip r:embed="rId3"/>
            <a:stretch>
              <a:fillRect/>
            </a:stretch>
          </p:blipFill>
          <p:spPr>
            <a:xfrm>
              <a:off x="3287688" y="2878683"/>
              <a:ext cx="5760640" cy="3805562"/>
            </a:xfrm>
            <a:prstGeom prst="rect">
              <a:avLst/>
            </a:prstGeom>
          </p:spPr>
        </p:pic>
        <p:cxnSp>
          <p:nvCxnSpPr>
            <p:cNvPr id="17" name="直接箭头连接符 16"/>
            <p:cNvCxnSpPr/>
            <p:nvPr/>
          </p:nvCxnSpPr>
          <p:spPr>
            <a:xfrm flipH="1">
              <a:off x="4223792" y="4149080"/>
              <a:ext cx="15280" cy="122413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文本框 17"/>
                <p:cNvSpPr txBox="1"/>
                <p:nvPr/>
              </p:nvSpPr>
              <p:spPr>
                <a:xfrm>
                  <a:off x="4239072" y="4365104"/>
                  <a:ext cx="641522" cy="523220"/>
                </a:xfrm>
                <a:prstGeom prst="rect">
                  <a:avLst/>
                </a:prstGeom>
                <a:noFill/>
              </p:spPr>
              <p:txBody>
                <a:bodyPr wrap="none" rtlCol="0">
                  <a:spAutoFit/>
                </a:bodyPr>
                <a:lstStyle/>
                <a:p>
                  <a14:m>
                    <m:oMath xmlns:m="http://schemas.openxmlformats.org/officeDocument/2006/math">
                      <m:r>
                        <a:rPr lang="en-US" altLang="zh-CN" sz="2800" b="1" i="1">
                          <a:solidFill>
                            <a:srgbClr val="FF0000"/>
                          </a:solidFill>
                          <a:latin typeface="Cambria Math" panose="02040503050406030204" pitchFamily="18" charset="0"/>
                          <a:ea typeface="Cambria Math" panose="02040503050406030204" pitchFamily="18" charset="0"/>
                        </a:rPr>
                        <m:t>×</m:t>
                      </m:r>
                    </m:oMath>
                  </a14:m>
                  <a:r>
                    <a:rPr lang="en-US" altLang="zh-CN" sz="2800" b="1" dirty="0">
                      <a:solidFill>
                        <a:srgbClr val="FF0000"/>
                      </a:solidFill>
                    </a:rPr>
                    <a:t>5</a:t>
                  </a:r>
                  <a:endParaRPr lang="zh-CN" altLang="en-US" sz="2800" b="1" dirty="0">
                    <a:solidFill>
                      <a:srgbClr val="FF0000"/>
                    </a:solidFill>
                  </a:endParaRPr>
                </a:p>
              </p:txBody>
            </p:sp>
          </mc:Choice>
          <mc:Fallback xmlns="">
            <p:sp>
              <p:nvSpPr>
                <p:cNvPr id="18" name="文本框 17"/>
                <p:cNvSpPr txBox="1">
                  <a:spLocks noRot="1" noChangeAspect="1" noMove="1" noResize="1" noEditPoints="1" noAdjustHandles="1" noChangeArrowheads="1" noChangeShapeType="1" noTextEdit="1"/>
                </p:cNvSpPr>
                <p:nvPr/>
              </p:nvSpPr>
              <p:spPr>
                <a:xfrm>
                  <a:off x="4239072" y="4365104"/>
                  <a:ext cx="641522" cy="523220"/>
                </a:xfrm>
                <a:prstGeom prst="rect">
                  <a:avLst/>
                </a:prstGeom>
                <a:blipFill>
                  <a:blip r:embed="rId4"/>
                  <a:stretch>
                    <a:fillRect t="-10577" b="-8654"/>
                  </a:stretch>
                </a:blipFill>
              </p:spPr>
              <p:txBody>
                <a:bodyPr/>
                <a:lstStyle/>
                <a:p>
                  <a:r>
                    <a:rPr lang="zh-CN" altLang="en-US">
                      <a:noFill/>
                    </a:rPr>
                    <a:t> </a:t>
                  </a:r>
                </a:p>
              </p:txBody>
            </p:sp>
          </mc:Fallback>
        </mc:AlternateContent>
        <p:cxnSp>
          <p:nvCxnSpPr>
            <p:cNvPr id="19" name="直接箭头连接符 18"/>
            <p:cNvCxnSpPr/>
            <p:nvPr/>
          </p:nvCxnSpPr>
          <p:spPr>
            <a:xfrm>
              <a:off x="7032104" y="4138439"/>
              <a:ext cx="0" cy="111365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文本框 20"/>
                <p:cNvSpPr txBox="1"/>
                <p:nvPr/>
              </p:nvSpPr>
              <p:spPr>
                <a:xfrm>
                  <a:off x="6978323" y="4410762"/>
                  <a:ext cx="941283" cy="523220"/>
                </a:xfrm>
                <a:prstGeom prst="rect">
                  <a:avLst/>
                </a:prstGeom>
                <a:noFill/>
              </p:spPr>
              <p:txBody>
                <a:bodyPr wrap="none" rtlCol="0">
                  <a:spAutoFit/>
                </a:bodyPr>
                <a:lstStyle/>
                <a:p>
                  <a14:m>
                    <m:oMath xmlns:m="http://schemas.openxmlformats.org/officeDocument/2006/math">
                      <m:r>
                        <a:rPr lang="en-US" altLang="zh-CN" sz="2800" b="1" i="1">
                          <a:solidFill>
                            <a:srgbClr val="FF0000"/>
                          </a:solidFill>
                          <a:latin typeface="Cambria Math" panose="02040503050406030204" pitchFamily="18" charset="0"/>
                          <a:ea typeface="Cambria Math" panose="02040503050406030204" pitchFamily="18" charset="0"/>
                        </a:rPr>
                        <m:t>×</m:t>
                      </m:r>
                    </m:oMath>
                  </a14:m>
                  <a:r>
                    <a:rPr lang="en-US" altLang="zh-CN" sz="2800" b="1" dirty="0">
                      <a:solidFill>
                        <a:srgbClr val="FF0000"/>
                      </a:solidFill>
                    </a:rPr>
                    <a:t>3.6</a:t>
                  </a:r>
                  <a:endParaRPr lang="zh-CN" altLang="en-US" sz="2800" b="1" dirty="0">
                    <a:solidFill>
                      <a:srgbClr val="FF0000"/>
                    </a:solidFill>
                  </a:endParaRPr>
                </a:p>
              </p:txBody>
            </p:sp>
          </mc:Choice>
          <mc:Fallback xmlns="">
            <p:sp>
              <p:nvSpPr>
                <p:cNvPr id="21" name="文本框 20"/>
                <p:cNvSpPr txBox="1">
                  <a:spLocks noRot="1" noChangeAspect="1" noMove="1" noResize="1" noEditPoints="1" noAdjustHandles="1" noChangeArrowheads="1" noChangeShapeType="1" noTextEdit="1"/>
                </p:cNvSpPr>
                <p:nvPr/>
              </p:nvSpPr>
              <p:spPr>
                <a:xfrm>
                  <a:off x="6978323" y="4410762"/>
                  <a:ext cx="941283" cy="523220"/>
                </a:xfrm>
                <a:prstGeom prst="rect">
                  <a:avLst/>
                </a:prstGeom>
                <a:blipFill>
                  <a:blip r:embed="rId5"/>
                  <a:stretch>
                    <a:fillRect t="-10577" b="-8654"/>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sz="2800" b="1" dirty="0" smtClean="0"/>
                  <a:t>Check point 1: Growth Curve Shape</a:t>
                </a:r>
              </a:p>
              <a:p>
                <a:pPr lvl="1"/>
                <a:r>
                  <a:rPr lang="en-US" sz="2400" dirty="0"/>
                  <a:t>Error of </a:t>
                </a:r>
                <a14:m>
                  <m:oMath xmlns:m="http://schemas.openxmlformats.org/officeDocument/2006/math">
                    <m:r>
                      <a:rPr lang="en-US" sz="2400" b="0" i="1" dirty="0" smtClean="0">
                        <a:latin typeface="Cambria Math" panose="02040503050406030204" pitchFamily="18" charset="0"/>
                      </a:rPr>
                      <m:t>𝑛</m:t>
                    </m:r>
                    <m:r>
                      <a:rPr lang="en-US" sz="2400" i="1" dirty="0">
                        <a:latin typeface="Cambria Math" panose="02040503050406030204" pitchFamily="18" charset="0"/>
                      </a:rPr>
                      <m:t>(</m:t>
                    </m:r>
                    <m:r>
                      <a:rPr lang="en-US" sz="2400" i="1" dirty="0">
                        <a:latin typeface="Cambria Math" panose="02040503050406030204" pitchFamily="18" charset="0"/>
                      </a:rPr>
                      <m:t>𝑡</m:t>
                    </m:r>
                    <m:r>
                      <a:rPr lang="en-US" sz="2400" i="1" dirty="0">
                        <a:latin typeface="Cambria Math" panose="02040503050406030204" pitchFamily="18" charset="0"/>
                      </a:rPr>
                      <m:t>)</m:t>
                    </m:r>
                  </m:oMath>
                </a14:m>
                <a:endParaRPr lang="en-US" sz="2400" dirty="0"/>
              </a:p>
              <a:p>
                <a:pPr lvl="1"/>
                <a:r>
                  <a:rPr lang="en-US" sz="2400" dirty="0"/>
                  <a:t>Error of </a:t>
                </a:r>
                <a14:m>
                  <m:oMath xmlns:m="http://schemas.openxmlformats.org/officeDocument/2006/math">
                    <m:r>
                      <a:rPr lang="en-US" sz="2400" i="1" dirty="0">
                        <a:latin typeface="Cambria Math" panose="02040503050406030204" pitchFamily="18" charset="0"/>
                      </a:rPr>
                      <m:t>𝑡</m:t>
                    </m:r>
                  </m:oMath>
                </a14:m>
                <a:endParaRPr lang="en-US" sz="24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6"/>
                <a:stretch>
                  <a:fillRect l="-722" t="-1375"/>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0CFEC368-1D7A-4F81-ABF6-AE0E36BAF64C}" type="slidenum">
              <a:rPr lang="en-US" smtClean="0"/>
              <a:pPr/>
              <a:t>19</a:t>
            </a:fld>
            <a:endParaRPr lang="en-US"/>
          </a:p>
        </p:txBody>
      </p:sp>
      <p:pic>
        <p:nvPicPr>
          <p:cNvPr id="20" name="内容占位符 24"/>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sp>
        <p:nvSpPr>
          <p:cNvPr id="23" name="标题 1"/>
          <p:cNvSpPr>
            <a:spLocks noGrp="1"/>
          </p:cNvSpPr>
          <p:nvPr>
            <p:ph type="title"/>
          </p:nvPr>
        </p:nvSpPr>
        <p:spPr>
          <a:xfrm>
            <a:off x="609600" y="533400"/>
            <a:ext cx="10972800" cy="990600"/>
          </a:xfrm>
        </p:spPr>
        <p:txBody>
          <a:bodyPr>
            <a:noAutofit/>
          </a:bodyPr>
          <a:lstStyle/>
          <a:p>
            <a:pPr algn="ctr"/>
            <a:r>
              <a:rPr lang="en-US" sz="4800" b="1" dirty="0"/>
              <a:t>Experiments – </a:t>
            </a:r>
            <a:r>
              <a:rPr lang="en-US" sz="4800" b="1" dirty="0" smtClean="0"/>
              <a:t>1</a:t>
            </a:r>
            <a:r>
              <a:rPr lang="en-US" sz="4800" b="1" dirty="0"/>
              <a:t>. Fitting Accuracy</a:t>
            </a:r>
          </a:p>
        </p:txBody>
      </p:sp>
      <p:grpSp>
        <p:nvGrpSpPr>
          <p:cNvPr id="24" name="组合 23"/>
          <p:cNvGrpSpPr/>
          <p:nvPr/>
        </p:nvGrpSpPr>
        <p:grpSpPr>
          <a:xfrm>
            <a:off x="132766" y="-14910"/>
            <a:ext cx="6971346" cy="372188"/>
            <a:chOff x="0" y="-14910"/>
            <a:chExt cx="6971346" cy="372188"/>
          </a:xfrm>
        </p:grpSpPr>
        <p:grpSp>
          <p:nvGrpSpPr>
            <p:cNvPr id="25" name="组合 24"/>
            <p:cNvGrpSpPr/>
            <p:nvPr/>
          </p:nvGrpSpPr>
          <p:grpSpPr>
            <a:xfrm>
              <a:off x="0" y="-14910"/>
              <a:ext cx="6971346" cy="372188"/>
              <a:chOff x="0" y="-14910"/>
              <a:chExt cx="6971346" cy="372188"/>
            </a:xfrm>
          </p:grpSpPr>
          <p:sp>
            <p:nvSpPr>
              <p:cNvPr id="27" name="TextBox 6"/>
              <p:cNvSpPr txBox="1"/>
              <p:nvPr/>
            </p:nvSpPr>
            <p:spPr>
              <a:xfrm>
                <a:off x="0" y="-14910"/>
                <a:ext cx="1390124" cy="369332"/>
              </a:xfrm>
              <a:prstGeom prst="rect">
                <a:avLst/>
              </a:prstGeom>
              <a:noFill/>
            </p:spPr>
            <p:txBody>
              <a:bodyPr wrap="none" rtlCol="0">
                <a:spAutoFit/>
              </a:bodyPr>
              <a:lstStyle/>
              <a:p>
                <a:r>
                  <a:rPr lang="en-US" dirty="0">
                    <a:solidFill>
                      <a:schemeClr val="bg1"/>
                    </a:solidFill>
                  </a:rPr>
                  <a:t>Introduction</a:t>
                </a:r>
              </a:p>
            </p:txBody>
          </p:sp>
          <p:sp>
            <p:nvSpPr>
              <p:cNvPr id="28" name="TextBox 7"/>
              <p:cNvSpPr txBox="1"/>
              <p:nvPr/>
            </p:nvSpPr>
            <p:spPr>
              <a:xfrm>
                <a:off x="2096471" y="-13958"/>
                <a:ext cx="954107" cy="369332"/>
              </a:xfrm>
              <a:prstGeom prst="rect">
                <a:avLst/>
              </a:prstGeom>
              <a:noFill/>
            </p:spPr>
            <p:txBody>
              <a:bodyPr wrap="none" rtlCol="0">
                <a:spAutoFit/>
              </a:bodyPr>
              <a:lstStyle/>
              <a:p>
                <a:r>
                  <a:rPr lang="en-US" dirty="0">
                    <a:solidFill>
                      <a:schemeClr val="bg1"/>
                    </a:solidFill>
                  </a:rPr>
                  <a:t>Method</a:t>
                </a:r>
              </a:p>
            </p:txBody>
          </p:sp>
          <p:sp>
            <p:nvSpPr>
              <p:cNvPr id="29" name="TextBox 8"/>
              <p:cNvSpPr txBox="1"/>
              <p:nvPr/>
            </p:nvSpPr>
            <p:spPr>
              <a:xfrm>
                <a:off x="3666530" y="-13006"/>
                <a:ext cx="1569660" cy="369332"/>
              </a:xfrm>
              <a:prstGeom prst="rect">
                <a:avLst/>
              </a:prstGeom>
              <a:noFill/>
            </p:spPr>
            <p:txBody>
              <a:bodyPr wrap="none" rtlCol="0">
                <a:spAutoFit/>
              </a:bodyPr>
              <a:lstStyle/>
              <a:p>
                <a:r>
                  <a:rPr lang="en-US" b="1" dirty="0">
                    <a:solidFill>
                      <a:srgbClr val="FFC000"/>
                    </a:solidFill>
                  </a:rPr>
                  <a:t>Experiments</a:t>
                </a:r>
              </a:p>
            </p:txBody>
          </p:sp>
          <p:sp>
            <p:nvSpPr>
              <p:cNvPr id="30"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26"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8"/>
          <a:stretch>
            <a:fillRect/>
          </a:stretch>
        </p:blipFill>
        <p:spPr>
          <a:xfrm>
            <a:off x="3173290" y="6311877"/>
            <a:ext cx="3376733" cy="546123"/>
          </a:xfrm>
          <a:prstGeom prst="rect">
            <a:avLst/>
          </a:prstGeom>
        </p:spPr>
      </p:pic>
      <p:pic>
        <p:nvPicPr>
          <p:cNvPr id="6" name="图片 5"/>
          <p:cNvPicPr>
            <a:picLocks noChangeAspect="1"/>
          </p:cNvPicPr>
          <p:nvPr/>
        </p:nvPicPr>
        <p:blipFill>
          <a:blip r:embed="rId9"/>
          <a:stretch>
            <a:fillRect/>
          </a:stretch>
        </p:blipFill>
        <p:spPr>
          <a:xfrm>
            <a:off x="7001907" y="6317364"/>
            <a:ext cx="2782857" cy="471671"/>
          </a:xfrm>
          <a:prstGeom prst="rect">
            <a:avLst/>
          </a:prstGeom>
        </p:spPr>
      </p:pic>
    </p:spTree>
    <p:extLst>
      <p:ext uri="{BB962C8B-B14F-4D97-AF65-F5344CB8AC3E}">
        <p14:creationId xmlns:p14="http://schemas.microsoft.com/office/powerpoint/2010/main" val="2647042387"/>
      </p:ext>
    </p:extLst>
  </p:cSld>
  <p:clrMapOvr>
    <a:masterClrMapping/>
  </p:clrMapOvr>
  <mc:AlternateContent xmlns:mc="http://schemas.openxmlformats.org/markup-compatibility/2006" xmlns:p14="http://schemas.microsoft.com/office/powerpoint/2010/main">
    <mc:Choice Requires="p14">
      <p:transition spd="slow" p14:dur="2000" advTm="200"/>
    </mc:Choice>
    <mc:Fallback xmlns="">
      <p:transition spd="slow" advTm="2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4377042" y="1700808"/>
            <a:ext cx="7119558" cy="482453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26" name="矩形 25"/>
          <p:cNvSpPr/>
          <p:nvPr/>
        </p:nvSpPr>
        <p:spPr>
          <a:xfrm>
            <a:off x="767408" y="1700808"/>
            <a:ext cx="3321602" cy="482453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2" name="标题 1" hidden="1"/>
          <p:cNvSpPr>
            <a:spLocks noGrp="1"/>
          </p:cNvSpPr>
          <p:nvPr>
            <p:ph type="title"/>
          </p:nvPr>
        </p:nvSpPr>
        <p:spPr>
          <a:xfrm>
            <a:off x="609600" y="533400"/>
            <a:ext cx="10972800" cy="1239416"/>
          </a:xfrm>
        </p:spPr>
        <p:txBody>
          <a:bodyPr>
            <a:noAutofit/>
          </a:bodyPr>
          <a:lstStyle/>
          <a:p>
            <a:pPr algn="ctr"/>
            <a:endParaRPr lang="en-US" sz="4800" b="1" dirty="0"/>
          </a:p>
        </p:txBody>
      </p:sp>
      <p:sp>
        <p:nvSpPr>
          <p:cNvPr id="4" name="灯片编号占位符 3"/>
          <p:cNvSpPr>
            <a:spLocks noGrp="1"/>
          </p:cNvSpPr>
          <p:nvPr>
            <p:ph type="sldNum" sz="quarter" idx="12"/>
          </p:nvPr>
        </p:nvSpPr>
        <p:spPr/>
        <p:txBody>
          <a:bodyPr/>
          <a:lstStyle/>
          <a:p>
            <a:fld id="{0CFEC368-1D7A-4F81-ABF6-AE0E36BAF64C}" type="slidenum">
              <a:rPr lang="en-US" smtClean="0"/>
              <a:pPr/>
              <a:t>2</a:t>
            </a:fld>
            <a:endParaRPr lang="en-US"/>
          </a:p>
        </p:txBody>
      </p:sp>
      <p:pic>
        <p:nvPicPr>
          <p:cNvPr id="5" name="image11.gif"/>
          <p:cNvPicPr>
            <a:picLocks/>
          </p:cNvPicPr>
          <p:nvPr/>
        </p:nvPicPr>
        <p:blipFill>
          <a:blip r:embed="rId5">
            <a:extLst/>
          </a:blip>
          <a:stretch>
            <a:fillRect/>
          </a:stretch>
        </p:blipFill>
        <p:spPr>
          <a:xfrm>
            <a:off x="983432" y="2326038"/>
            <a:ext cx="2909511" cy="1737361"/>
          </a:xfrm>
          <a:prstGeom prst="rect">
            <a:avLst/>
          </a:prstGeom>
          <a:ln>
            <a:noFill/>
          </a:ln>
          <a:effectLst>
            <a:outerShdw blurRad="190500" algn="tl" rotWithShape="0">
              <a:srgbClr val="000000">
                <a:alpha val="70000"/>
              </a:srgbClr>
            </a:outerShdw>
          </a:effectLst>
        </p:spPr>
      </p:pic>
      <p:pic>
        <p:nvPicPr>
          <p:cNvPr id="6" name="image12.gif"/>
          <p:cNvPicPr>
            <a:picLocks noChangeAspect="1"/>
          </p:cNvPicPr>
          <p:nvPr/>
        </p:nvPicPr>
        <p:blipFill>
          <a:blip r:embed="rId6">
            <a:extLst/>
          </a:blip>
          <a:stretch>
            <a:fillRect/>
          </a:stretch>
        </p:blipFill>
        <p:spPr>
          <a:xfrm>
            <a:off x="983432" y="4427943"/>
            <a:ext cx="2909511" cy="1737361"/>
          </a:xfrm>
          <a:prstGeom prst="rect">
            <a:avLst/>
          </a:prstGeom>
          <a:ln>
            <a:noFill/>
          </a:ln>
          <a:effectLst>
            <a:outerShdw blurRad="190500" algn="tl" rotWithShape="0">
              <a:srgbClr val="000000">
                <a:alpha val="70000"/>
              </a:srgbClr>
            </a:outerShdw>
          </a:effectLst>
        </p:spPr>
      </p:pic>
      <p:pic>
        <p:nvPicPr>
          <p:cNvPr id="7" name="image13.png"/>
          <p:cNvPicPr>
            <a:picLocks noChangeAspect="1"/>
          </p:cNvPicPr>
          <p:nvPr/>
        </p:nvPicPr>
        <p:blipFill>
          <a:blip r:embed="rId7">
            <a:extLst/>
          </a:blip>
          <a:stretch>
            <a:fillRect/>
          </a:stretch>
        </p:blipFill>
        <p:spPr>
          <a:xfrm>
            <a:off x="4764042" y="4427943"/>
            <a:ext cx="2842109" cy="1737361"/>
          </a:xfrm>
          <a:prstGeom prst="rect">
            <a:avLst/>
          </a:prstGeom>
          <a:ln>
            <a:noFill/>
          </a:ln>
          <a:effectLst>
            <a:outerShdw blurRad="190500" algn="tl" rotWithShape="0">
              <a:srgbClr val="000000">
                <a:alpha val="70000"/>
              </a:srgbClr>
            </a:outerShdw>
          </a:effectLst>
        </p:spPr>
      </p:pic>
      <p:pic>
        <p:nvPicPr>
          <p:cNvPr id="8" name="media1.mov"/>
          <p:cNvPicPr>
            <a:picLocks/>
          </p:cNvPicPr>
          <p:nvPr>
            <a:videoFile r:link="rId2"/>
            <p:extLst>
              <p:ext uri="{DAA4B4D4-6D71-4841-9C94-3DE7FCFB9230}">
                <p14:media xmlns:p14="http://schemas.microsoft.com/office/powerpoint/2010/main" r:embed="rId1"/>
              </p:ext>
            </p:extLst>
          </p:nvPr>
        </p:nvPicPr>
        <p:blipFill>
          <a:blip r:embed="rId8">
            <a:extLst/>
          </a:blip>
          <a:stretch>
            <a:fillRect/>
          </a:stretch>
        </p:blipFill>
        <p:spPr>
          <a:xfrm>
            <a:off x="4729962" y="2326039"/>
            <a:ext cx="2876189" cy="1737361"/>
          </a:xfrm>
          <a:prstGeom prst="rect">
            <a:avLst/>
          </a:prstGeom>
          <a:ln>
            <a:noFill/>
          </a:ln>
          <a:effectLst>
            <a:outerShdw blurRad="63500" sx="102000" sy="102000" algn="ctr" rotWithShape="0">
              <a:prstClr val="black">
                <a:alpha val="40000"/>
              </a:prstClr>
            </a:outerShdw>
          </a:effectLst>
        </p:spPr>
      </p:pic>
      <p:pic>
        <p:nvPicPr>
          <p:cNvPr id="9" name="image15.png"/>
          <p:cNvPicPr>
            <a:picLocks noChangeAspect="1"/>
          </p:cNvPicPr>
          <p:nvPr/>
        </p:nvPicPr>
        <p:blipFill>
          <a:blip r:embed="rId9">
            <a:extLst/>
          </a:blip>
          <a:stretch>
            <a:fillRect/>
          </a:stretch>
        </p:blipFill>
        <p:spPr>
          <a:xfrm>
            <a:off x="8277510" y="4427943"/>
            <a:ext cx="3003066" cy="1737361"/>
          </a:xfrm>
          <a:prstGeom prst="rect">
            <a:avLst/>
          </a:prstGeom>
          <a:ln>
            <a:noFill/>
          </a:ln>
          <a:effectLst>
            <a:outerShdw blurRad="190500" algn="tl" rotWithShape="0">
              <a:srgbClr val="000000">
                <a:alpha val="70000"/>
              </a:srgbClr>
            </a:outerShdw>
          </a:effectLst>
        </p:spPr>
      </p:pic>
      <p:grpSp>
        <p:nvGrpSpPr>
          <p:cNvPr id="10" name="Group 59"/>
          <p:cNvGrpSpPr/>
          <p:nvPr/>
        </p:nvGrpSpPr>
        <p:grpSpPr>
          <a:xfrm>
            <a:off x="8224461" y="2326038"/>
            <a:ext cx="3056115" cy="1737361"/>
            <a:chOff x="0" y="0"/>
            <a:chExt cx="2743200" cy="1227600"/>
          </a:xfrm>
        </p:grpSpPr>
        <p:pic>
          <p:nvPicPr>
            <p:cNvPr id="11" name="image16.png"/>
            <p:cNvPicPr>
              <a:picLocks noChangeAspect="1"/>
            </p:cNvPicPr>
            <p:nvPr/>
          </p:nvPicPr>
          <p:blipFill>
            <a:blip r:embed="rId10">
              <a:extLst/>
            </a:blip>
            <a:stretch>
              <a:fillRect/>
            </a:stretch>
          </p:blipFill>
          <p:spPr>
            <a:xfrm>
              <a:off x="0" y="0"/>
              <a:ext cx="1386135" cy="1227600"/>
            </a:xfrm>
            <a:prstGeom prst="rect">
              <a:avLst/>
            </a:prstGeom>
            <a:ln>
              <a:noFill/>
            </a:ln>
            <a:effectLst>
              <a:outerShdw blurRad="190500" algn="tl" rotWithShape="0">
                <a:srgbClr val="000000">
                  <a:alpha val="70000"/>
                </a:srgbClr>
              </a:outerShdw>
            </a:effectLst>
          </p:spPr>
        </p:pic>
        <p:pic>
          <p:nvPicPr>
            <p:cNvPr id="12" name="image17.png"/>
            <p:cNvPicPr>
              <a:picLocks noChangeAspect="1"/>
            </p:cNvPicPr>
            <p:nvPr/>
          </p:nvPicPr>
          <p:blipFill>
            <a:blip r:embed="rId11">
              <a:extLst/>
            </a:blip>
            <a:stretch>
              <a:fillRect/>
            </a:stretch>
          </p:blipFill>
          <p:spPr>
            <a:xfrm>
              <a:off x="1386134" y="2506"/>
              <a:ext cx="1357066" cy="1225095"/>
            </a:xfrm>
            <a:prstGeom prst="rect">
              <a:avLst/>
            </a:prstGeom>
            <a:ln>
              <a:noFill/>
            </a:ln>
            <a:effectLst>
              <a:outerShdw blurRad="190500" algn="tl" rotWithShape="0">
                <a:srgbClr val="000000">
                  <a:alpha val="70000"/>
                </a:srgbClr>
              </a:outerShdw>
            </a:effectLst>
          </p:spPr>
        </p:pic>
      </p:grpSp>
      <p:grpSp>
        <p:nvGrpSpPr>
          <p:cNvPr id="13" name="组合 12"/>
          <p:cNvGrpSpPr/>
          <p:nvPr/>
        </p:nvGrpSpPr>
        <p:grpSpPr>
          <a:xfrm>
            <a:off x="132766" y="-14910"/>
            <a:ext cx="6971346" cy="372188"/>
            <a:chOff x="0" y="-14910"/>
            <a:chExt cx="6971346" cy="372188"/>
          </a:xfrm>
        </p:grpSpPr>
        <p:grpSp>
          <p:nvGrpSpPr>
            <p:cNvPr id="14" name="组合 13"/>
            <p:cNvGrpSpPr/>
            <p:nvPr/>
          </p:nvGrpSpPr>
          <p:grpSpPr>
            <a:xfrm>
              <a:off x="0" y="-14910"/>
              <a:ext cx="6971346" cy="372188"/>
              <a:chOff x="0" y="-14910"/>
              <a:chExt cx="6971346" cy="372188"/>
            </a:xfrm>
          </p:grpSpPr>
          <p:sp>
            <p:nvSpPr>
              <p:cNvPr id="16" name="TextBox 6"/>
              <p:cNvSpPr txBox="1"/>
              <p:nvPr/>
            </p:nvSpPr>
            <p:spPr>
              <a:xfrm>
                <a:off x="0" y="-14910"/>
                <a:ext cx="1531188" cy="369332"/>
              </a:xfrm>
              <a:prstGeom prst="rect">
                <a:avLst/>
              </a:prstGeom>
              <a:noFill/>
            </p:spPr>
            <p:txBody>
              <a:bodyPr wrap="none" rtlCol="0">
                <a:spAutoFit/>
              </a:bodyPr>
              <a:lstStyle/>
              <a:p>
                <a:r>
                  <a:rPr lang="en-US" b="1" dirty="0">
                    <a:solidFill>
                      <a:srgbClr val="FFC000"/>
                    </a:solidFill>
                  </a:rPr>
                  <a:t>Introduction</a:t>
                </a:r>
              </a:p>
            </p:txBody>
          </p:sp>
          <p:sp>
            <p:nvSpPr>
              <p:cNvPr id="17" name="TextBox 7"/>
              <p:cNvSpPr txBox="1"/>
              <p:nvPr/>
            </p:nvSpPr>
            <p:spPr>
              <a:xfrm>
                <a:off x="2096471" y="-13958"/>
                <a:ext cx="954107" cy="369332"/>
              </a:xfrm>
              <a:prstGeom prst="rect">
                <a:avLst/>
              </a:prstGeom>
              <a:noFill/>
            </p:spPr>
            <p:txBody>
              <a:bodyPr wrap="none" rtlCol="0">
                <a:spAutoFit/>
              </a:bodyPr>
              <a:lstStyle/>
              <a:p>
                <a:r>
                  <a:rPr lang="en-US" dirty="0">
                    <a:solidFill>
                      <a:schemeClr val="bg1"/>
                    </a:solidFill>
                  </a:rPr>
                  <a:t>Method</a:t>
                </a:r>
              </a:p>
            </p:txBody>
          </p:sp>
          <p:sp>
            <p:nvSpPr>
              <p:cNvPr id="18"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19"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15"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5" name="内容占位符 24"/>
          <p:cNvPicPr>
            <a:picLocks noGrp="1" noChangeAspect="1"/>
          </p:cNvPicPr>
          <p:nvPr>
            <p:ph idx="1"/>
          </p:nvPr>
        </p:nvPicPr>
        <p:blipFill>
          <a:blip r:embed="rId12" cstate="print">
            <a:biLevel thresh="25000"/>
            <a:extLst>
              <a:ext uri="{28A0092B-C50C-407E-A947-70E740481C1C}">
                <a14:useLocalDpi xmlns:a14="http://schemas.microsoft.com/office/drawing/2010/main" val="0"/>
              </a:ext>
            </a:extLst>
          </a:blip>
          <a:stretch>
            <a:fillRect/>
          </a:stretch>
        </p:blipFill>
        <p:spPr>
          <a:xfrm>
            <a:off x="10871200" y="8090"/>
            <a:ext cx="806547" cy="324566"/>
          </a:xfrm>
        </p:spPr>
      </p:pic>
      <p:sp>
        <p:nvSpPr>
          <p:cNvPr id="28" name="文本框 27"/>
          <p:cNvSpPr txBox="1"/>
          <p:nvPr/>
        </p:nvSpPr>
        <p:spPr>
          <a:xfrm>
            <a:off x="1338808" y="1758689"/>
            <a:ext cx="2207656" cy="400110"/>
          </a:xfrm>
          <a:prstGeom prst="rect">
            <a:avLst/>
          </a:prstGeom>
          <a:noFill/>
        </p:spPr>
        <p:txBody>
          <a:bodyPr wrap="none" rtlCol="0">
            <a:spAutoFit/>
          </a:bodyPr>
          <a:lstStyle/>
          <a:p>
            <a:r>
              <a:rPr lang="en-US" altLang="zh-CN" sz="2000" b="1" dirty="0" smtClean="0"/>
              <a:t>Physical Society</a:t>
            </a:r>
            <a:endParaRPr lang="zh-CN" altLang="en-US" sz="2000" b="1" dirty="0"/>
          </a:p>
        </p:txBody>
      </p:sp>
      <p:sp>
        <p:nvSpPr>
          <p:cNvPr id="29" name="文本框 28"/>
          <p:cNvSpPr txBox="1"/>
          <p:nvPr/>
        </p:nvSpPr>
        <p:spPr>
          <a:xfrm>
            <a:off x="6635022" y="1758689"/>
            <a:ext cx="2603598" cy="400110"/>
          </a:xfrm>
          <a:prstGeom prst="rect">
            <a:avLst/>
          </a:prstGeom>
          <a:noFill/>
        </p:spPr>
        <p:txBody>
          <a:bodyPr wrap="none" rtlCol="0">
            <a:spAutoFit/>
          </a:bodyPr>
          <a:lstStyle/>
          <a:p>
            <a:r>
              <a:rPr lang="en-US" altLang="zh-CN" sz="2000" b="1" dirty="0" smtClean="0"/>
              <a:t>Online Social Media</a:t>
            </a:r>
            <a:endParaRPr lang="zh-CN" altLang="en-US" sz="2000" b="1" dirty="0"/>
          </a:p>
        </p:txBody>
      </p:sp>
      <p:pic>
        <p:nvPicPr>
          <p:cNvPr id="3" name="图片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24461" y="2326036"/>
            <a:ext cx="3051179" cy="1787040"/>
          </a:xfrm>
          <a:prstGeom prst="rect">
            <a:avLst/>
          </a:prstGeom>
        </p:spPr>
      </p:pic>
      <p:sp>
        <p:nvSpPr>
          <p:cNvPr id="31" name="标题 1"/>
          <p:cNvSpPr txBox="1">
            <a:spLocks/>
          </p:cNvSpPr>
          <p:nvPr/>
        </p:nvSpPr>
        <p:spPr>
          <a:xfrm>
            <a:off x="609600" y="533400"/>
            <a:ext cx="109728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rgbClr val="7030A0"/>
                </a:solidFill>
                <a:latin typeface="+mj-lt"/>
                <a:ea typeface="+mj-ea"/>
                <a:cs typeface="+mj-cs"/>
              </a:defRPr>
            </a:lvl1pPr>
          </a:lstStyle>
          <a:p>
            <a:pPr algn="ctr"/>
            <a:r>
              <a:rPr lang="en-US" altLang="zh-CN" sz="4800" b="1" dirty="0"/>
              <a:t>Growth Phenomenon - Social Network</a:t>
            </a:r>
            <a:endParaRPr lang="en-US" sz="4800" b="1" dirty="0"/>
          </a:p>
        </p:txBody>
      </p:sp>
    </p:spTree>
    <p:extLst>
      <p:ext uri="{BB962C8B-B14F-4D97-AF65-F5344CB8AC3E}">
        <p14:creationId xmlns:p14="http://schemas.microsoft.com/office/powerpoint/2010/main" val="3507947122"/>
      </p:ext>
    </p:extLst>
  </p:cSld>
  <p:clrMapOvr>
    <a:masterClrMapping/>
  </p:clrMapOvr>
  <mc:AlternateContent xmlns:mc="http://schemas.openxmlformats.org/markup-compatibility/2006" xmlns:p14="http://schemas.microsoft.com/office/powerpoint/2010/main">
    <mc:Choice Requires="p14">
      <p:transition spd="slow" p14:dur="2000" advTm="1209"/>
    </mc:Choice>
    <mc:Fallback xmlns="">
      <p:transition spd="slow" advTm="12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498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8"/>
                </p:tgtEl>
              </p:cMediaNode>
            </p:video>
          </p:childTnLst>
        </p:cTn>
      </p:par>
    </p:tnLst>
  </p:timing>
  <p:extLst>
    <p:ext uri="{E180D4A7-C9FB-4DFB-919C-405C955672EB}">
      <p14:showEvtLst xmlns:p14="http://schemas.microsoft.com/office/powerpoint/2010/main">
        <p14:playEvt time="0" objId="8"/>
        <p14:stopEvt time="1209" objId="8"/>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sz="2800" b="1" dirty="0" smtClean="0"/>
                  <a:t>Check point 2: Inter-event time (IET) distribution </a:t>
                </a:r>
                <a14:m>
                  <m:oMath xmlns:m="http://schemas.openxmlformats.org/officeDocument/2006/math">
                    <m:r>
                      <a:rPr lang="en-US" altLang="zh-CN" sz="2800" i="1">
                        <a:latin typeface="Cambria Math" panose="02040503050406030204" pitchFamily="18" charset="0"/>
                      </a:rPr>
                      <m:t>𝑃</m:t>
                    </m:r>
                    <m:d>
                      <m:dPr>
                        <m:ctrlPr>
                          <a:rPr lang="en-US" altLang="zh-CN" sz="2800" i="1">
                            <a:latin typeface="Cambria Math" panose="02040503050406030204" pitchFamily="18" charset="0"/>
                          </a:rPr>
                        </m:ctrlPr>
                      </m:dPr>
                      <m:e>
                        <m:r>
                          <a:rPr lang="en-US" altLang="zh-CN" sz="2800" i="1">
                            <a:latin typeface="Cambria Math" panose="02040503050406030204" pitchFamily="18" charset="0"/>
                            <a:ea typeface="Cambria Math" panose="02040503050406030204" pitchFamily="18" charset="0"/>
                          </a:rPr>
                          <m:t>𝜏</m:t>
                        </m:r>
                      </m:e>
                    </m:d>
                  </m:oMath>
                </a14:m>
                <a:endParaRPr lang="en-US" sz="2800" b="1" dirty="0"/>
              </a:p>
              <a:p>
                <a:pPr lvl="1"/>
                <a:r>
                  <a:rPr lang="en-US" altLang="zh-CN" sz="2400" dirty="0" smtClean="0"/>
                  <a:t>Hypothesis test </a:t>
                </a:r>
                <a14:m>
                  <m:oMath xmlns:m="http://schemas.openxmlformats.org/officeDocument/2006/math">
                    <m:sSub>
                      <m:sSubPr>
                        <m:ctrlPr>
                          <a:rPr lang="en-US" altLang="zh-CN" sz="2400" b="0" i="1" smtClean="0">
                            <a:latin typeface="Cambria Math" panose="02040503050406030204" pitchFamily="18" charset="0"/>
                          </a:rPr>
                        </m:ctrlPr>
                      </m:sSubPr>
                      <m:e>
                        <m:r>
                          <m:rPr>
                            <m:sty m:val="p"/>
                          </m:rPr>
                          <a:rPr lang="en-US" altLang="zh-CN" sz="2400" b="0" i="0" smtClean="0">
                            <a:latin typeface="Cambria Math" panose="02040503050406030204" pitchFamily="18" charset="0"/>
                          </a:rPr>
                          <m:t>H</m:t>
                        </m:r>
                      </m:e>
                      <m:sub>
                        <m:r>
                          <a:rPr lang="en-US" altLang="zh-CN" sz="2400" b="0" i="0" smtClean="0">
                            <a:latin typeface="Cambria Math" panose="02040503050406030204" pitchFamily="18" charset="0"/>
                          </a:rPr>
                          <m:t>0</m:t>
                        </m:r>
                      </m:sub>
                    </m:sSub>
                    <m:r>
                      <a:rPr lang="en-US" altLang="zh-CN" sz="2400" b="0" i="0" smtClean="0">
                        <a:latin typeface="Cambria Math" panose="02040503050406030204" pitchFamily="18" charset="0"/>
                      </a:rPr>
                      <m:t>: </m:t>
                    </m:r>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r>
                          <a:rPr lang="en-US" altLang="zh-CN" sz="2400" i="1">
                            <a:latin typeface="Cambria Math" panose="02040503050406030204" pitchFamily="18" charset="0"/>
                            <a:ea typeface="Cambria Math" panose="02040503050406030204" pitchFamily="18" charset="0"/>
                          </a:rPr>
                          <m:t>𝜏</m:t>
                        </m:r>
                      </m:e>
                    </m:d>
                  </m:oMath>
                </a14:m>
                <a:r>
                  <a:rPr lang="en-US" sz="2400" dirty="0" smtClean="0"/>
                  <a:t> == </a:t>
                </a:r>
                <a14:m>
                  <m:oMath xmlns:m="http://schemas.openxmlformats.org/officeDocument/2006/math">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acc>
                          <m:accPr>
                            <m:chr m:val="̂"/>
                            <m:ctrlPr>
                              <a:rPr lang="en-US" altLang="zh-CN" sz="2400" i="1" smtClean="0">
                                <a:latin typeface="Cambria Math" panose="02040503050406030204" pitchFamily="18" charset="0"/>
                              </a:rPr>
                            </m:ctrlPr>
                          </m:accPr>
                          <m:e>
                            <m:r>
                              <a:rPr lang="en-US" altLang="zh-CN" sz="2400" i="1">
                                <a:latin typeface="Cambria Math" panose="02040503050406030204" pitchFamily="18" charset="0"/>
                                <a:ea typeface="Cambria Math" panose="02040503050406030204" pitchFamily="18" charset="0"/>
                              </a:rPr>
                              <m:t>𝜏</m:t>
                            </m:r>
                          </m:e>
                        </m:acc>
                      </m:e>
                    </m:d>
                  </m:oMath>
                </a14:m>
                <a:r>
                  <a:rPr lang="en-US" sz="2400" dirty="0" smtClean="0"/>
                  <a:t> </a:t>
                </a:r>
                <a:endParaRPr lang="en-US" sz="2400" dirty="0"/>
              </a:p>
              <a:p>
                <a:pPr lvl="2"/>
                <a:r>
                  <a:rPr lang="en-US" sz="2200" dirty="0"/>
                  <a:t>Pass rate: the higher, the better.</a:t>
                </a:r>
              </a:p>
              <a:p>
                <a:pPr lvl="2"/>
                <a:r>
                  <a:rPr lang="en-US" sz="2200" dirty="0"/>
                  <a:t>Error: the lower, the better.</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722" t="-1375"/>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0CFEC368-1D7A-4F81-ABF6-AE0E36BAF64C}" type="slidenum">
              <a:rPr lang="en-US" smtClean="0"/>
              <a:pPr/>
              <a:t>20</a:t>
            </a:fld>
            <a:endParaRPr lang="en-US"/>
          </a:p>
        </p:txBody>
      </p:sp>
      <p:grpSp>
        <p:nvGrpSpPr>
          <p:cNvPr id="5" name="组合 4"/>
          <p:cNvGrpSpPr/>
          <p:nvPr/>
        </p:nvGrpSpPr>
        <p:grpSpPr>
          <a:xfrm>
            <a:off x="1775520" y="3344518"/>
            <a:ext cx="6354621" cy="3524280"/>
            <a:chOff x="3071665" y="3348730"/>
            <a:chExt cx="6354621" cy="3524280"/>
          </a:xfrm>
        </p:grpSpPr>
        <p:pic>
          <p:nvPicPr>
            <p:cNvPr id="16" name="图片 15"/>
            <p:cNvPicPr>
              <a:picLocks noChangeAspect="1"/>
            </p:cNvPicPr>
            <p:nvPr/>
          </p:nvPicPr>
          <p:blipFill>
            <a:blip r:embed="rId4"/>
            <a:stretch>
              <a:fillRect/>
            </a:stretch>
          </p:blipFill>
          <p:spPr>
            <a:xfrm>
              <a:off x="3071665" y="3348730"/>
              <a:ext cx="6354621" cy="3524280"/>
            </a:xfrm>
            <a:prstGeom prst="rect">
              <a:avLst/>
            </a:prstGeom>
          </p:spPr>
        </p:pic>
        <p:sp>
          <p:nvSpPr>
            <p:cNvPr id="15" name="矩形 14"/>
            <p:cNvSpPr/>
            <p:nvPr/>
          </p:nvSpPr>
          <p:spPr>
            <a:xfrm>
              <a:off x="4871864" y="4946814"/>
              <a:ext cx="864096" cy="16063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内容占位符 24"/>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grpSp>
        <p:nvGrpSpPr>
          <p:cNvPr id="18" name="组合 17"/>
          <p:cNvGrpSpPr/>
          <p:nvPr/>
        </p:nvGrpSpPr>
        <p:grpSpPr>
          <a:xfrm>
            <a:off x="132766" y="-14910"/>
            <a:ext cx="6971346" cy="372188"/>
            <a:chOff x="0" y="-14910"/>
            <a:chExt cx="6971346" cy="372188"/>
          </a:xfrm>
        </p:grpSpPr>
        <p:grpSp>
          <p:nvGrpSpPr>
            <p:cNvPr id="19" name="组合 18"/>
            <p:cNvGrpSpPr/>
            <p:nvPr/>
          </p:nvGrpSpPr>
          <p:grpSpPr>
            <a:xfrm>
              <a:off x="0" y="-14910"/>
              <a:ext cx="6971346" cy="372188"/>
              <a:chOff x="0" y="-14910"/>
              <a:chExt cx="6971346" cy="372188"/>
            </a:xfrm>
          </p:grpSpPr>
          <p:sp>
            <p:nvSpPr>
              <p:cNvPr id="21" name="TextBox 6"/>
              <p:cNvSpPr txBox="1"/>
              <p:nvPr/>
            </p:nvSpPr>
            <p:spPr>
              <a:xfrm>
                <a:off x="0" y="-14910"/>
                <a:ext cx="1390124" cy="369332"/>
              </a:xfrm>
              <a:prstGeom prst="rect">
                <a:avLst/>
              </a:prstGeom>
              <a:noFill/>
            </p:spPr>
            <p:txBody>
              <a:bodyPr wrap="none" rtlCol="0">
                <a:spAutoFit/>
              </a:bodyPr>
              <a:lstStyle/>
              <a:p>
                <a:r>
                  <a:rPr lang="en-US" dirty="0">
                    <a:solidFill>
                      <a:schemeClr val="bg1"/>
                    </a:solidFill>
                  </a:rPr>
                  <a:t>Introduction</a:t>
                </a:r>
              </a:p>
            </p:txBody>
          </p:sp>
          <p:sp>
            <p:nvSpPr>
              <p:cNvPr id="22" name="TextBox 7"/>
              <p:cNvSpPr txBox="1"/>
              <p:nvPr/>
            </p:nvSpPr>
            <p:spPr>
              <a:xfrm>
                <a:off x="2096471" y="-13958"/>
                <a:ext cx="954107" cy="369332"/>
              </a:xfrm>
              <a:prstGeom prst="rect">
                <a:avLst/>
              </a:prstGeom>
              <a:noFill/>
            </p:spPr>
            <p:txBody>
              <a:bodyPr wrap="none" rtlCol="0">
                <a:spAutoFit/>
              </a:bodyPr>
              <a:lstStyle/>
              <a:p>
                <a:r>
                  <a:rPr lang="en-US" dirty="0">
                    <a:solidFill>
                      <a:schemeClr val="bg1"/>
                    </a:solidFill>
                  </a:rPr>
                  <a:t>Method</a:t>
                </a:r>
              </a:p>
            </p:txBody>
          </p:sp>
          <p:sp>
            <p:nvSpPr>
              <p:cNvPr id="23" name="TextBox 8"/>
              <p:cNvSpPr txBox="1"/>
              <p:nvPr/>
            </p:nvSpPr>
            <p:spPr>
              <a:xfrm>
                <a:off x="3666530" y="-13006"/>
                <a:ext cx="1569660" cy="369332"/>
              </a:xfrm>
              <a:prstGeom prst="rect">
                <a:avLst/>
              </a:prstGeom>
              <a:noFill/>
            </p:spPr>
            <p:txBody>
              <a:bodyPr wrap="none" rtlCol="0">
                <a:spAutoFit/>
              </a:bodyPr>
              <a:lstStyle/>
              <a:p>
                <a:r>
                  <a:rPr lang="en-US" b="1" dirty="0">
                    <a:solidFill>
                      <a:srgbClr val="FFC000"/>
                    </a:solidFill>
                  </a:rPr>
                  <a:t>Experiments</a:t>
                </a:r>
              </a:p>
            </p:txBody>
          </p:sp>
          <p:sp>
            <p:nvSpPr>
              <p:cNvPr id="24"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20"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 name="标题 1"/>
          <p:cNvSpPr>
            <a:spLocks noGrp="1"/>
          </p:cNvSpPr>
          <p:nvPr>
            <p:ph type="title"/>
          </p:nvPr>
        </p:nvSpPr>
        <p:spPr>
          <a:xfrm>
            <a:off x="609600" y="533400"/>
            <a:ext cx="10972800" cy="990600"/>
          </a:xfrm>
        </p:spPr>
        <p:txBody>
          <a:bodyPr>
            <a:noAutofit/>
          </a:bodyPr>
          <a:lstStyle/>
          <a:p>
            <a:pPr algn="ctr"/>
            <a:r>
              <a:rPr lang="en-US" sz="4800" b="1" dirty="0"/>
              <a:t>Experiments – </a:t>
            </a:r>
            <a:r>
              <a:rPr lang="en-US" sz="4800" b="1" dirty="0" smtClean="0"/>
              <a:t>1</a:t>
            </a:r>
            <a:r>
              <a:rPr lang="en-US" sz="4800" b="1" dirty="0"/>
              <a:t>. Fitting Accuracy</a:t>
            </a:r>
          </a:p>
        </p:txBody>
      </p:sp>
      <p:pic>
        <p:nvPicPr>
          <p:cNvPr id="25" name="图片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73261" y="4281016"/>
            <a:ext cx="2909139" cy="2195984"/>
          </a:xfrm>
          <a:prstGeom prst="rect">
            <a:avLst/>
          </a:prstGeom>
        </p:spPr>
      </p:pic>
    </p:spTree>
    <p:extLst>
      <p:ext uri="{BB962C8B-B14F-4D97-AF65-F5344CB8AC3E}">
        <p14:creationId xmlns:p14="http://schemas.microsoft.com/office/powerpoint/2010/main" val="382043080"/>
      </p:ext>
    </p:extLst>
  </p:cSld>
  <p:clrMapOvr>
    <a:masterClrMapping/>
  </p:clrMapOvr>
  <mc:AlternateContent xmlns:mc="http://schemas.openxmlformats.org/markup-compatibility/2006" xmlns:p14="http://schemas.microsoft.com/office/powerpoint/2010/main">
    <mc:Choice Requires="p14">
      <p:transition spd="slow" p14:dur="2000" advTm="185"/>
    </mc:Choice>
    <mc:Fallback xmlns="">
      <p:transition spd="slow" advTm="185"/>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sz="2800" b="1" dirty="0" smtClean="0"/>
                  <a:t>Check point 3: IETs’ correlation-joint distribution </a:t>
                </a:r>
                <a14:m>
                  <m:oMath xmlns:m="http://schemas.openxmlformats.org/officeDocument/2006/math">
                    <m:r>
                      <a:rPr lang="en-US" altLang="zh-CN" sz="2800" i="1">
                        <a:latin typeface="Cambria Math" panose="02040503050406030204" pitchFamily="18" charset="0"/>
                      </a:rPr>
                      <m:t>𝑃</m:t>
                    </m:r>
                    <m:r>
                      <a:rPr lang="en-US" altLang="zh-CN" sz="2800" i="1">
                        <a:latin typeface="Cambria Math" panose="02040503050406030204" pitchFamily="18" charset="0"/>
                      </a:rPr>
                      <m:t>(</m:t>
                    </m:r>
                    <m:sSub>
                      <m:sSubPr>
                        <m:ctrlPr>
                          <a:rPr lang="en-US" altLang="zh-CN" sz="2800" i="1">
                            <a:latin typeface="Cambria Math" panose="02040503050406030204" pitchFamily="18" charset="0"/>
                            <a:ea typeface="Cambria Math" panose="02040503050406030204" pitchFamily="18" charset="0"/>
                          </a:rPr>
                        </m:ctrlPr>
                      </m:sSubPr>
                      <m:e>
                        <m:r>
                          <a:rPr lang="en-US" altLang="zh-CN" sz="2800" i="1">
                            <a:latin typeface="Cambria Math" panose="02040503050406030204" pitchFamily="18" charset="0"/>
                            <a:ea typeface="Cambria Math" panose="02040503050406030204" pitchFamily="18" charset="0"/>
                          </a:rPr>
                          <m:t>𝜏</m:t>
                        </m:r>
                      </m:e>
                      <m:sub>
                        <m:r>
                          <a:rPr lang="en-US" altLang="zh-CN" sz="2800" i="1">
                            <a:latin typeface="Cambria Math" panose="02040503050406030204" pitchFamily="18" charset="0"/>
                            <a:ea typeface="Cambria Math" panose="02040503050406030204" pitchFamily="18" charset="0"/>
                          </a:rPr>
                          <m:t>𝑖</m:t>
                        </m:r>
                      </m:sub>
                    </m:sSub>
                    <m:r>
                      <a:rPr lang="en-US" altLang="zh-CN" sz="2800" i="1">
                        <a:latin typeface="Cambria Math" panose="02040503050406030204" pitchFamily="18" charset="0"/>
                        <a:ea typeface="Cambria Math" panose="02040503050406030204" pitchFamily="18" charset="0"/>
                      </a:rPr>
                      <m:t>, </m:t>
                    </m:r>
                    <m:sSub>
                      <m:sSubPr>
                        <m:ctrlPr>
                          <a:rPr lang="en-US" altLang="zh-CN" sz="2800" i="1">
                            <a:latin typeface="Cambria Math" panose="02040503050406030204" pitchFamily="18" charset="0"/>
                            <a:ea typeface="Cambria Math" panose="02040503050406030204" pitchFamily="18" charset="0"/>
                          </a:rPr>
                        </m:ctrlPr>
                      </m:sSubPr>
                      <m:e>
                        <m:r>
                          <a:rPr lang="en-US" altLang="zh-CN" sz="2800" i="1">
                            <a:latin typeface="Cambria Math" panose="02040503050406030204" pitchFamily="18" charset="0"/>
                            <a:ea typeface="Cambria Math" panose="02040503050406030204" pitchFamily="18" charset="0"/>
                          </a:rPr>
                          <m:t>𝜏</m:t>
                        </m:r>
                      </m:e>
                      <m:sub>
                        <m:r>
                          <a:rPr lang="en-US" altLang="zh-CN" sz="2800" i="1">
                            <a:latin typeface="Cambria Math" panose="02040503050406030204" pitchFamily="18" charset="0"/>
                            <a:ea typeface="Cambria Math" panose="02040503050406030204" pitchFamily="18" charset="0"/>
                          </a:rPr>
                          <m:t>𝑖</m:t>
                        </m:r>
                        <m:r>
                          <a:rPr lang="en-US" altLang="zh-CN" sz="2800" i="1">
                            <a:latin typeface="Cambria Math" panose="02040503050406030204" pitchFamily="18" charset="0"/>
                            <a:ea typeface="Cambria Math" panose="02040503050406030204" pitchFamily="18" charset="0"/>
                          </a:rPr>
                          <m:t>+1</m:t>
                        </m:r>
                      </m:sub>
                    </m:sSub>
                    <m:r>
                      <a:rPr lang="en-US" altLang="zh-CN" sz="2800" i="1">
                        <a:latin typeface="Cambria Math" panose="02040503050406030204" pitchFamily="18" charset="0"/>
                      </a:rPr>
                      <m:t>)</m:t>
                    </m:r>
                  </m:oMath>
                </a14:m>
                <a:r>
                  <a:rPr lang="en-US" altLang="zh-CN" sz="2800" dirty="0"/>
                  <a:t> </a:t>
                </a:r>
                <a:endParaRPr lang="en-US" sz="2800" b="1" dirty="0"/>
              </a:p>
              <a:p>
                <a:pPr lvl="1"/>
                <a:r>
                  <a:rPr lang="en-US" altLang="zh-CN" sz="2400" dirty="0"/>
                  <a:t>Hypothesis test </a:t>
                </a:r>
                <a14:m>
                  <m:oMath xmlns:m="http://schemas.openxmlformats.org/officeDocument/2006/math">
                    <m:sSub>
                      <m:sSubPr>
                        <m:ctrlPr>
                          <a:rPr lang="en-US" altLang="zh-CN" sz="2400" i="1">
                            <a:latin typeface="Cambria Math" panose="02040503050406030204" pitchFamily="18" charset="0"/>
                          </a:rPr>
                        </m:ctrlPr>
                      </m:sSubPr>
                      <m:e>
                        <m:r>
                          <m:rPr>
                            <m:sty m:val="p"/>
                          </m:rPr>
                          <a:rPr lang="en-US" altLang="zh-CN" sz="2400">
                            <a:latin typeface="Cambria Math" panose="02040503050406030204" pitchFamily="18" charset="0"/>
                          </a:rPr>
                          <m:t>H</m:t>
                        </m:r>
                      </m:e>
                      <m:sub>
                        <m:r>
                          <a:rPr lang="en-US" altLang="zh-CN" sz="2400">
                            <a:latin typeface="Cambria Math" panose="02040503050406030204" pitchFamily="18" charset="0"/>
                          </a:rPr>
                          <m:t>0</m:t>
                        </m:r>
                      </m:sub>
                    </m:sSub>
                    <m:r>
                      <a:rPr lang="en-US" altLang="zh-CN" sz="2400">
                        <a:latin typeface="Cambria Math" panose="02040503050406030204" pitchFamily="18" charset="0"/>
                      </a:rPr>
                      <m:t>: </m:t>
                    </m:r>
                    <m:r>
                      <a:rPr lang="en-US" altLang="zh-CN" sz="2400" i="1">
                        <a:latin typeface="Cambria Math" panose="02040503050406030204" pitchFamily="18" charset="0"/>
                      </a:rPr>
                      <m:t>𝑃</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𝜏</m:t>
                            </m:r>
                          </m:e>
                          <m:sub>
                            <m:r>
                              <a:rPr lang="en-US" altLang="zh-CN" sz="2400" i="1">
                                <a:latin typeface="Cambria Math" panose="02040503050406030204" pitchFamily="18" charset="0"/>
                                <a:ea typeface="Cambria Math" panose="02040503050406030204" pitchFamily="18" charset="0"/>
                              </a:rPr>
                              <m:t>𝑖</m:t>
                            </m:r>
                          </m:sub>
                        </m:sSub>
                        <m:r>
                          <a:rPr lang="en-US" altLang="zh-CN" sz="2400" i="1">
                            <a:latin typeface="Cambria Math" panose="02040503050406030204" pitchFamily="18" charset="0"/>
                            <a:ea typeface="Cambria Math" panose="02040503050406030204" pitchFamily="18" charset="0"/>
                          </a:rPr>
                          <m:t>, </m:t>
                        </m:r>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𝜏</m:t>
                            </m:r>
                          </m:e>
                          <m:sub>
                            <m:r>
                              <a:rPr lang="en-US" altLang="zh-CN" sz="2400" i="1">
                                <a:latin typeface="Cambria Math" panose="02040503050406030204" pitchFamily="18" charset="0"/>
                                <a:ea typeface="Cambria Math" panose="02040503050406030204" pitchFamily="18" charset="0"/>
                              </a:rPr>
                              <m:t>𝑖</m:t>
                            </m:r>
                            <m:r>
                              <a:rPr lang="en-US" altLang="zh-CN" sz="2400" i="1">
                                <a:latin typeface="Cambria Math" panose="02040503050406030204" pitchFamily="18" charset="0"/>
                                <a:ea typeface="Cambria Math" panose="02040503050406030204" pitchFamily="18" charset="0"/>
                              </a:rPr>
                              <m:t>+1</m:t>
                            </m:r>
                          </m:sub>
                        </m:sSub>
                      </m:e>
                    </m:d>
                    <m:r>
                      <a:rPr lang="en-US" altLang="zh-CN" sz="2400" b="0" i="1" smtClean="0">
                        <a:latin typeface="Cambria Math" panose="02040503050406030204" pitchFamily="18" charset="0"/>
                      </a:rPr>
                      <m:t>==</m:t>
                    </m:r>
                    <m:r>
                      <a:rPr lang="en-US" altLang="zh-CN" sz="2400" i="1">
                        <a:latin typeface="Cambria Math" panose="02040503050406030204" pitchFamily="18" charset="0"/>
                      </a:rPr>
                      <m:t>𝑃</m:t>
                    </m:r>
                    <m:r>
                      <a:rPr lang="en-US" altLang="zh-CN" sz="2400" i="1">
                        <a:latin typeface="Cambria Math" panose="02040503050406030204" pitchFamily="18" charset="0"/>
                      </a:rPr>
                      <m:t>(</m:t>
                    </m:r>
                    <m:acc>
                      <m:accPr>
                        <m:chr m:val="̂"/>
                        <m:ctrlPr>
                          <a:rPr lang="en-US" altLang="zh-CN" sz="2400" i="1" smtClean="0">
                            <a:latin typeface="Cambria Math" panose="02040503050406030204" pitchFamily="18" charset="0"/>
                          </a:rPr>
                        </m:ctrlPr>
                      </m:accPr>
                      <m:e>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𝜏</m:t>
                            </m:r>
                          </m:e>
                          <m:sub>
                            <m:r>
                              <a:rPr lang="en-US" altLang="zh-CN" sz="2400" i="1">
                                <a:latin typeface="Cambria Math" panose="02040503050406030204" pitchFamily="18" charset="0"/>
                                <a:ea typeface="Cambria Math" panose="02040503050406030204" pitchFamily="18" charset="0"/>
                              </a:rPr>
                              <m:t>𝑖</m:t>
                            </m:r>
                          </m:sub>
                        </m:sSub>
                      </m:e>
                    </m:acc>
                    <m:r>
                      <a:rPr lang="en-US" altLang="zh-CN" sz="2400" i="1">
                        <a:latin typeface="Cambria Math" panose="02040503050406030204" pitchFamily="18" charset="0"/>
                        <a:ea typeface="Cambria Math" panose="02040503050406030204" pitchFamily="18" charset="0"/>
                      </a:rPr>
                      <m:t>,</m:t>
                    </m:r>
                    <m:acc>
                      <m:accPr>
                        <m:chr m:val="̂"/>
                        <m:ctrlPr>
                          <a:rPr lang="en-US" altLang="zh-CN" sz="2400" i="1" smtClean="0">
                            <a:latin typeface="Cambria Math" panose="02040503050406030204" pitchFamily="18" charset="0"/>
                            <a:ea typeface="Cambria Math" panose="02040503050406030204" pitchFamily="18" charset="0"/>
                          </a:rPr>
                        </m:ctrlPr>
                      </m:accPr>
                      <m:e>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𝜏</m:t>
                            </m:r>
                          </m:e>
                          <m:sub>
                            <m:r>
                              <a:rPr lang="en-US" altLang="zh-CN" sz="2400" i="1">
                                <a:latin typeface="Cambria Math" panose="02040503050406030204" pitchFamily="18" charset="0"/>
                                <a:ea typeface="Cambria Math" panose="02040503050406030204" pitchFamily="18" charset="0"/>
                              </a:rPr>
                              <m:t>𝑖</m:t>
                            </m:r>
                            <m:r>
                              <a:rPr lang="en-US" altLang="zh-CN" sz="2400" i="1">
                                <a:latin typeface="Cambria Math" panose="02040503050406030204" pitchFamily="18" charset="0"/>
                                <a:ea typeface="Cambria Math" panose="02040503050406030204" pitchFamily="18" charset="0"/>
                              </a:rPr>
                              <m:t>+1</m:t>
                            </m:r>
                          </m:sub>
                        </m:sSub>
                      </m:e>
                    </m:acc>
                    <m:r>
                      <a:rPr lang="en-US" altLang="zh-CN" sz="2400" i="1">
                        <a:latin typeface="Cambria Math" panose="02040503050406030204" pitchFamily="18" charset="0"/>
                      </a:rPr>
                      <m:t>)</m:t>
                    </m:r>
                  </m:oMath>
                </a14:m>
                <a:endParaRPr lang="en-US" altLang="zh-CN" sz="2400" dirty="0"/>
              </a:p>
              <a:p>
                <a:pPr marL="274320" lvl="1" indent="0">
                  <a:buNone/>
                </a:pPr>
                <a:r>
                  <a:rPr lang="en-US" sz="2400" dirty="0"/>
                  <a:t> </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722" t="-1375"/>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0CFEC368-1D7A-4F81-ABF6-AE0E36BAF64C}" type="slidenum">
              <a:rPr lang="en-US" smtClean="0"/>
              <a:pPr/>
              <a:t>21</a:t>
            </a:fld>
            <a:endParaRPr lang="en-US"/>
          </a:p>
        </p:txBody>
      </p:sp>
      <p:grpSp>
        <p:nvGrpSpPr>
          <p:cNvPr id="5" name="组合 4"/>
          <p:cNvGrpSpPr/>
          <p:nvPr/>
        </p:nvGrpSpPr>
        <p:grpSpPr>
          <a:xfrm>
            <a:off x="2783632" y="2564904"/>
            <a:ext cx="6926292" cy="4293096"/>
            <a:chOff x="2914124" y="2724150"/>
            <a:chExt cx="6572250" cy="4133850"/>
          </a:xfrm>
        </p:grpSpPr>
        <p:pic>
          <p:nvPicPr>
            <p:cNvPr id="6" name="图片 5"/>
            <p:cNvPicPr>
              <a:picLocks noChangeAspect="1"/>
            </p:cNvPicPr>
            <p:nvPr/>
          </p:nvPicPr>
          <p:blipFill>
            <a:blip r:embed="rId4"/>
            <a:stretch>
              <a:fillRect/>
            </a:stretch>
          </p:blipFill>
          <p:spPr>
            <a:xfrm>
              <a:off x="2914124" y="2724150"/>
              <a:ext cx="6572250" cy="4133850"/>
            </a:xfrm>
            <a:prstGeom prst="rect">
              <a:avLst/>
            </a:prstGeom>
          </p:spPr>
        </p:pic>
        <p:sp>
          <p:nvSpPr>
            <p:cNvPr id="15" name="矩形 14"/>
            <p:cNvSpPr/>
            <p:nvPr/>
          </p:nvSpPr>
          <p:spPr>
            <a:xfrm>
              <a:off x="4799856" y="4005064"/>
              <a:ext cx="720080" cy="25202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6" name="内容占位符 24"/>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grpSp>
        <p:nvGrpSpPr>
          <p:cNvPr id="17" name="组合 16"/>
          <p:cNvGrpSpPr/>
          <p:nvPr/>
        </p:nvGrpSpPr>
        <p:grpSpPr>
          <a:xfrm>
            <a:off x="132766" y="-14910"/>
            <a:ext cx="6971346" cy="372188"/>
            <a:chOff x="0" y="-14910"/>
            <a:chExt cx="6971346" cy="372188"/>
          </a:xfrm>
        </p:grpSpPr>
        <p:grpSp>
          <p:nvGrpSpPr>
            <p:cNvPr id="18" name="组合 17"/>
            <p:cNvGrpSpPr/>
            <p:nvPr/>
          </p:nvGrpSpPr>
          <p:grpSpPr>
            <a:xfrm>
              <a:off x="0" y="-14910"/>
              <a:ext cx="6971346" cy="372188"/>
              <a:chOff x="0" y="-14910"/>
              <a:chExt cx="6971346" cy="372188"/>
            </a:xfrm>
          </p:grpSpPr>
          <p:sp>
            <p:nvSpPr>
              <p:cNvPr id="20" name="TextBox 6"/>
              <p:cNvSpPr txBox="1"/>
              <p:nvPr/>
            </p:nvSpPr>
            <p:spPr>
              <a:xfrm>
                <a:off x="0" y="-14910"/>
                <a:ext cx="1390124" cy="369332"/>
              </a:xfrm>
              <a:prstGeom prst="rect">
                <a:avLst/>
              </a:prstGeom>
              <a:noFill/>
            </p:spPr>
            <p:txBody>
              <a:bodyPr wrap="none" rtlCol="0">
                <a:spAutoFit/>
              </a:bodyPr>
              <a:lstStyle/>
              <a:p>
                <a:r>
                  <a:rPr lang="en-US" dirty="0">
                    <a:solidFill>
                      <a:schemeClr val="bg1"/>
                    </a:solidFill>
                  </a:rPr>
                  <a:t>Introduction</a:t>
                </a:r>
              </a:p>
            </p:txBody>
          </p:sp>
          <p:sp>
            <p:nvSpPr>
              <p:cNvPr id="21" name="TextBox 7"/>
              <p:cNvSpPr txBox="1"/>
              <p:nvPr/>
            </p:nvSpPr>
            <p:spPr>
              <a:xfrm>
                <a:off x="2096471" y="-13958"/>
                <a:ext cx="954107" cy="369332"/>
              </a:xfrm>
              <a:prstGeom prst="rect">
                <a:avLst/>
              </a:prstGeom>
              <a:noFill/>
            </p:spPr>
            <p:txBody>
              <a:bodyPr wrap="none" rtlCol="0">
                <a:spAutoFit/>
              </a:bodyPr>
              <a:lstStyle/>
              <a:p>
                <a:r>
                  <a:rPr lang="en-US" dirty="0">
                    <a:solidFill>
                      <a:schemeClr val="bg1"/>
                    </a:solidFill>
                  </a:rPr>
                  <a:t>Method</a:t>
                </a:r>
              </a:p>
            </p:txBody>
          </p:sp>
          <p:sp>
            <p:nvSpPr>
              <p:cNvPr id="22" name="TextBox 8"/>
              <p:cNvSpPr txBox="1"/>
              <p:nvPr/>
            </p:nvSpPr>
            <p:spPr>
              <a:xfrm>
                <a:off x="3666530" y="-13006"/>
                <a:ext cx="1569660" cy="369332"/>
              </a:xfrm>
              <a:prstGeom prst="rect">
                <a:avLst/>
              </a:prstGeom>
              <a:noFill/>
            </p:spPr>
            <p:txBody>
              <a:bodyPr wrap="none" rtlCol="0">
                <a:spAutoFit/>
              </a:bodyPr>
              <a:lstStyle/>
              <a:p>
                <a:r>
                  <a:rPr lang="en-US" b="1" dirty="0">
                    <a:solidFill>
                      <a:srgbClr val="FFC000"/>
                    </a:solidFill>
                  </a:rPr>
                  <a:t>Experiments</a:t>
                </a:r>
              </a:p>
            </p:txBody>
          </p:sp>
          <p:sp>
            <p:nvSpPr>
              <p:cNvPr id="23"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19"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 name="标题 1"/>
          <p:cNvSpPr>
            <a:spLocks noGrp="1"/>
          </p:cNvSpPr>
          <p:nvPr>
            <p:ph type="title"/>
          </p:nvPr>
        </p:nvSpPr>
        <p:spPr>
          <a:xfrm>
            <a:off x="609600" y="533400"/>
            <a:ext cx="10972800" cy="990600"/>
          </a:xfrm>
        </p:spPr>
        <p:txBody>
          <a:bodyPr>
            <a:noAutofit/>
          </a:bodyPr>
          <a:lstStyle/>
          <a:p>
            <a:pPr algn="ctr"/>
            <a:r>
              <a:rPr lang="en-US" sz="4800" b="1" dirty="0"/>
              <a:t>Experiments – </a:t>
            </a:r>
            <a:r>
              <a:rPr lang="en-US" sz="4800" b="1" dirty="0" smtClean="0"/>
              <a:t>1</a:t>
            </a:r>
            <a:r>
              <a:rPr lang="en-US" sz="4800" b="1" dirty="0"/>
              <a:t>. Fitting Accuracy</a:t>
            </a:r>
          </a:p>
        </p:txBody>
      </p:sp>
    </p:spTree>
    <p:extLst>
      <p:ext uri="{BB962C8B-B14F-4D97-AF65-F5344CB8AC3E}">
        <p14:creationId xmlns:p14="http://schemas.microsoft.com/office/powerpoint/2010/main" val="579233405"/>
      </p:ext>
    </p:extLst>
  </p:cSld>
  <p:clrMapOvr>
    <a:masterClrMapping/>
  </p:clrMapOvr>
  <mc:AlternateContent xmlns:mc="http://schemas.openxmlformats.org/markup-compatibility/2006" xmlns:p14="http://schemas.microsoft.com/office/powerpoint/2010/main">
    <mc:Choice Requires="p14">
      <p:transition spd="slow" p14:dur="2000" advTm="181"/>
    </mc:Choice>
    <mc:Fallback xmlns="">
      <p:transition spd="slow" advTm="18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en-US" sz="4800" b="1" dirty="0"/>
              <a:t>Experiments </a:t>
            </a:r>
            <a:r>
              <a:rPr lang="en-US" sz="4800" b="1" dirty="0" smtClean="0"/>
              <a:t>– 2</a:t>
            </a:r>
            <a:r>
              <a:rPr lang="en-US" sz="4800" b="1" dirty="0"/>
              <a:t>. Statistical Regularity</a:t>
            </a:r>
          </a:p>
        </p:txBody>
      </p:sp>
      <p:sp>
        <p:nvSpPr>
          <p:cNvPr id="4" name="灯片编号占位符 3"/>
          <p:cNvSpPr>
            <a:spLocks noGrp="1"/>
          </p:cNvSpPr>
          <p:nvPr>
            <p:ph type="sldNum" sz="quarter" idx="12"/>
          </p:nvPr>
        </p:nvSpPr>
        <p:spPr/>
        <p:txBody>
          <a:bodyPr/>
          <a:lstStyle/>
          <a:p>
            <a:fld id="{0CFEC368-1D7A-4F81-ABF6-AE0E36BAF64C}" type="slidenum">
              <a:rPr lang="en-US" smtClean="0"/>
              <a:pPr/>
              <a:t>22</a:t>
            </a:fld>
            <a:endParaRPr lang="en-US"/>
          </a:p>
        </p:txBody>
      </p:sp>
      <p:pic>
        <p:nvPicPr>
          <p:cNvPr id="18" name="图片 17"/>
          <p:cNvPicPr>
            <a:picLocks noChangeAspect="1"/>
          </p:cNvPicPr>
          <p:nvPr/>
        </p:nvPicPr>
        <p:blipFill>
          <a:blip r:embed="rId3"/>
          <a:stretch>
            <a:fillRect/>
          </a:stretch>
        </p:blipFill>
        <p:spPr>
          <a:xfrm>
            <a:off x="1847528" y="4485146"/>
            <a:ext cx="8685846" cy="2388608"/>
          </a:xfrm>
          <a:prstGeom prst="rect">
            <a:avLst/>
          </a:prstGeom>
        </p:spPr>
      </p:pic>
      <mc:AlternateContent xmlns:mc="http://schemas.openxmlformats.org/markup-compatibility/2006" xmlns:a14="http://schemas.microsoft.com/office/drawing/2010/main">
        <mc:Choice Requires="a14">
          <p:sp>
            <p:nvSpPr>
              <p:cNvPr id="5" name="矩形 4"/>
              <p:cNvSpPr/>
              <p:nvPr/>
            </p:nvSpPr>
            <p:spPr>
              <a:xfrm>
                <a:off x="7866422" y="2420888"/>
                <a:ext cx="2153444" cy="81990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a:latin typeface="Cambria Math" panose="02040503050406030204" pitchFamily="18" charset="0"/>
                            </a:rPr>
                          </m:ctrlPr>
                        </m:sSubPr>
                        <m:e>
                          <m:r>
                            <a:rPr lang="zh-CN" altLang="en-US" sz="2400" i="1">
                              <a:latin typeface="Cambria Math" panose="02040503050406030204" pitchFamily="18" charset="0"/>
                            </a:rPr>
                            <m:t>𝜆</m:t>
                          </m:r>
                        </m:e>
                        <m:sub>
                          <m:r>
                            <a:rPr lang="en-US" altLang="zh-CN" sz="2400" i="1">
                              <a:latin typeface="Cambria Math" panose="02040503050406030204" pitchFamily="18" charset="0"/>
                              <a:ea typeface="Cambria Math" panose="02040503050406030204" pitchFamily="18" charset="0"/>
                            </a:rPr>
                            <m:t>∞</m:t>
                          </m:r>
                        </m:sub>
                      </m:sSub>
                      <m:r>
                        <a:rPr lang="en-US" altLang="zh-CN" sz="2400" i="1">
                          <a:latin typeface="Cambria Math" panose="02040503050406030204" pitchFamily="18" charset="0"/>
                        </a:rPr>
                        <m:t>𝑎</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𝑡</m:t>
                              </m:r>
                            </m:num>
                            <m:den>
                              <m:sSub>
                                <m:sSubPr>
                                  <m:ctrlPr>
                                    <a:rPr lang="en-US" altLang="zh-CN" sz="2400" i="1">
                                      <a:latin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m:t>
                                  </m:r>
                                </m:e>
                                <m:sub>
                                  <m:r>
                                    <a:rPr lang="en-US" altLang="zh-CN" sz="2400" i="1">
                                      <a:latin typeface="Cambria Math" panose="02040503050406030204" pitchFamily="18" charset="0"/>
                                      <a:ea typeface="Cambria Math" panose="02040503050406030204" pitchFamily="18" charset="0"/>
                                    </a:rPr>
                                    <m:t>∞</m:t>
                                  </m:r>
                                </m:sub>
                              </m:sSub>
                            </m:den>
                          </m:f>
                          <m:r>
                            <a:rPr lang="en-US" altLang="zh-CN" sz="2400" i="1">
                              <a:latin typeface="Cambria Math" panose="02040503050406030204" pitchFamily="18" charset="0"/>
                            </a:rPr>
                            <m:t>+1)</m:t>
                          </m:r>
                        </m:e>
                        <m:sup>
                          <m:r>
                            <a:rPr lang="en-US" altLang="zh-CN" sz="2400" i="1">
                              <a:latin typeface="Cambria Math" panose="02040503050406030204" pitchFamily="18" charset="0"/>
                            </a:rPr>
                            <m:t>𝑎</m:t>
                          </m:r>
                          <m:r>
                            <a:rPr lang="en-US" altLang="zh-CN" sz="2400" i="1">
                              <a:latin typeface="Cambria Math" panose="02040503050406030204" pitchFamily="18" charset="0"/>
                            </a:rPr>
                            <m:t>−1</m:t>
                          </m:r>
                        </m:sup>
                      </m:sSup>
                    </m:oMath>
                  </m:oMathPara>
                </a14:m>
                <a:endParaRPr lang="zh-CN" altLang="en-US" sz="2400" dirty="0"/>
              </a:p>
            </p:txBody>
          </p:sp>
        </mc:Choice>
        <mc:Fallback xmlns="">
          <p:sp>
            <p:nvSpPr>
              <p:cNvPr id="5" name="矩形 4"/>
              <p:cNvSpPr>
                <a:spLocks noRot="1" noChangeAspect="1" noMove="1" noResize="1" noEditPoints="1" noAdjustHandles="1" noChangeArrowheads="1" noChangeShapeType="1" noTextEdit="1"/>
              </p:cNvSpPr>
              <p:nvPr/>
            </p:nvSpPr>
            <p:spPr>
              <a:xfrm>
                <a:off x="7866422" y="2420888"/>
                <a:ext cx="2153444" cy="819904"/>
              </a:xfrm>
              <a:prstGeom prst="rect">
                <a:avLst/>
              </a:prstGeom>
              <a:blipFill>
                <a:blip r:embed="rId4"/>
                <a:stretch>
                  <a:fillRect r="-4520"/>
                </a:stretch>
              </a:blipFill>
            </p:spPr>
            <p:txBody>
              <a:bodyPr/>
              <a:lstStyle/>
              <a:p>
                <a:r>
                  <a:rPr lang="zh-CN" altLang="en-US">
                    <a:noFill/>
                  </a:rPr>
                  <a:t> </a:t>
                </a:r>
              </a:p>
            </p:txBody>
          </p:sp>
        </mc:Fallback>
      </mc:AlternateContent>
      <p:sp>
        <p:nvSpPr>
          <p:cNvPr id="17" name="内容占位符 2"/>
          <p:cNvSpPr txBox="1">
            <a:spLocks/>
          </p:cNvSpPr>
          <p:nvPr/>
        </p:nvSpPr>
        <p:spPr>
          <a:xfrm>
            <a:off x="609600" y="1700122"/>
            <a:ext cx="8222704" cy="348426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2800" b="1" dirty="0" smtClean="0"/>
              <a:t>Long-term </a:t>
            </a:r>
            <a:r>
              <a:rPr lang="en-US" sz="2800" b="1" dirty="0"/>
              <a:t>memory part</a:t>
            </a:r>
          </a:p>
          <a:p>
            <a:pPr lvl="1"/>
            <a:r>
              <a:rPr lang="en-US" sz="2400" dirty="0"/>
              <a:t>Rich heterogeneity in PL growth</a:t>
            </a:r>
          </a:p>
          <a:p>
            <a:pPr lvl="2"/>
            <a:r>
              <a:rPr lang="en-US" altLang="zh-CN" dirty="0"/>
              <a:t>a &lt; 1:  Decelerating power-law growth</a:t>
            </a:r>
          </a:p>
          <a:p>
            <a:pPr lvl="2"/>
            <a:r>
              <a:rPr lang="en-US" altLang="zh-CN" dirty="0"/>
              <a:t>a = 1:  Linear growth</a:t>
            </a:r>
          </a:p>
          <a:p>
            <a:pPr lvl="2"/>
            <a:r>
              <a:rPr lang="en-US" altLang="zh-CN" dirty="0"/>
              <a:t>a &gt; 1:  Accelerating power-law growth</a:t>
            </a:r>
            <a:endParaRPr lang="en-US" dirty="0"/>
          </a:p>
          <a:p>
            <a:pPr lvl="1"/>
            <a:r>
              <a:rPr lang="en-US" sz="2400" dirty="0"/>
              <a:t>Multimodal rate (1 week)</a:t>
            </a:r>
          </a:p>
          <a:p>
            <a:pPr lvl="1"/>
            <a:r>
              <a:rPr lang="en-US" sz="2400" dirty="0"/>
              <a:t>Scale 4 days (</a:t>
            </a:r>
            <a:r>
              <a:rPr lang="en-US" altLang="zh-CN" sz="2400" dirty="0">
                <a:ea typeface="Arial"/>
                <a:cs typeface="Arial"/>
                <a:sym typeface="Arial"/>
              </a:rPr>
              <a:t>Monday + 4 = Friday)</a:t>
            </a:r>
          </a:p>
        </p:txBody>
      </p:sp>
      <p:pic>
        <p:nvPicPr>
          <p:cNvPr id="16" name="内容占位符 24"/>
          <p:cNvPicPr>
            <a:picLocks noGrp="1" noChangeAspect="1"/>
          </p:cNvPicPr>
          <p:nvPr>
            <p:ph idx="1"/>
          </p:nvPr>
        </p:nvPicPr>
        <p:blipFill>
          <a:blip r:embed="rId5" cstate="print">
            <a:biLevel thresh="25000"/>
            <a:extLst>
              <a:ext uri="{28A0092B-C50C-407E-A947-70E740481C1C}">
                <a14:useLocalDpi xmlns:a14="http://schemas.microsoft.com/office/drawing/2010/main" val="0"/>
              </a:ext>
            </a:extLst>
          </a:blip>
          <a:stretch>
            <a:fillRect/>
          </a:stretch>
        </p:blipFill>
        <p:spPr>
          <a:xfrm>
            <a:off x="10871200" y="8090"/>
            <a:ext cx="806547" cy="324566"/>
          </a:xfrm>
        </p:spPr>
      </p:pic>
      <p:grpSp>
        <p:nvGrpSpPr>
          <p:cNvPr id="19" name="组合 18"/>
          <p:cNvGrpSpPr/>
          <p:nvPr/>
        </p:nvGrpSpPr>
        <p:grpSpPr>
          <a:xfrm>
            <a:off x="132766" y="-14910"/>
            <a:ext cx="6971346" cy="372188"/>
            <a:chOff x="0" y="-14910"/>
            <a:chExt cx="6971346" cy="372188"/>
          </a:xfrm>
        </p:grpSpPr>
        <p:grpSp>
          <p:nvGrpSpPr>
            <p:cNvPr id="20" name="组合 19"/>
            <p:cNvGrpSpPr/>
            <p:nvPr/>
          </p:nvGrpSpPr>
          <p:grpSpPr>
            <a:xfrm>
              <a:off x="0" y="-14910"/>
              <a:ext cx="6971346" cy="372188"/>
              <a:chOff x="0" y="-14910"/>
              <a:chExt cx="6971346" cy="372188"/>
            </a:xfrm>
          </p:grpSpPr>
          <p:sp>
            <p:nvSpPr>
              <p:cNvPr id="22" name="TextBox 6"/>
              <p:cNvSpPr txBox="1"/>
              <p:nvPr/>
            </p:nvSpPr>
            <p:spPr>
              <a:xfrm>
                <a:off x="0" y="-14910"/>
                <a:ext cx="1390124" cy="369332"/>
              </a:xfrm>
              <a:prstGeom prst="rect">
                <a:avLst/>
              </a:prstGeom>
              <a:noFill/>
            </p:spPr>
            <p:txBody>
              <a:bodyPr wrap="none" rtlCol="0">
                <a:spAutoFit/>
              </a:bodyPr>
              <a:lstStyle/>
              <a:p>
                <a:r>
                  <a:rPr lang="en-US" dirty="0">
                    <a:solidFill>
                      <a:schemeClr val="bg1"/>
                    </a:solidFill>
                  </a:rPr>
                  <a:t>Introduction</a:t>
                </a:r>
              </a:p>
            </p:txBody>
          </p:sp>
          <p:sp>
            <p:nvSpPr>
              <p:cNvPr id="23" name="TextBox 7"/>
              <p:cNvSpPr txBox="1"/>
              <p:nvPr/>
            </p:nvSpPr>
            <p:spPr>
              <a:xfrm>
                <a:off x="2096471" y="-13958"/>
                <a:ext cx="954107" cy="369332"/>
              </a:xfrm>
              <a:prstGeom prst="rect">
                <a:avLst/>
              </a:prstGeom>
              <a:noFill/>
            </p:spPr>
            <p:txBody>
              <a:bodyPr wrap="none" rtlCol="0">
                <a:spAutoFit/>
              </a:bodyPr>
              <a:lstStyle/>
              <a:p>
                <a:r>
                  <a:rPr lang="en-US" dirty="0">
                    <a:solidFill>
                      <a:schemeClr val="bg1"/>
                    </a:solidFill>
                  </a:rPr>
                  <a:t>Method</a:t>
                </a:r>
              </a:p>
            </p:txBody>
          </p:sp>
          <p:sp>
            <p:nvSpPr>
              <p:cNvPr id="24" name="TextBox 8"/>
              <p:cNvSpPr txBox="1"/>
              <p:nvPr/>
            </p:nvSpPr>
            <p:spPr>
              <a:xfrm>
                <a:off x="3666530" y="-13006"/>
                <a:ext cx="1569660" cy="369332"/>
              </a:xfrm>
              <a:prstGeom prst="rect">
                <a:avLst/>
              </a:prstGeom>
              <a:noFill/>
            </p:spPr>
            <p:txBody>
              <a:bodyPr wrap="none" rtlCol="0">
                <a:spAutoFit/>
              </a:bodyPr>
              <a:lstStyle/>
              <a:p>
                <a:r>
                  <a:rPr lang="en-US" b="1" dirty="0">
                    <a:solidFill>
                      <a:srgbClr val="FFC000"/>
                    </a:solidFill>
                  </a:rPr>
                  <a:t>Experiments</a:t>
                </a:r>
              </a:p>
            </p:txBody>
          </p:sp>
          <p:sp>
            <p:nvSpPr>
              <p:cNvPr id="25"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21"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92910185"/>
      </p:ext>
    </p:extLst>
  </p:cSld>
  <p:clrMapOvr>
    <a:masterClrMapping/>
  </p:clrMapOvr>
  <mc:AlternateContent xmlns:mc="http://schemas.openxmlformats.org/markup-compatibility/2006" xmlns:p14="http://schemas.microsoft.com/office/powerpoint/2010/main">
    <mc:Choice Requires="p14">
      <p:transition spd="slow" p14:dur="2000" advTm="211"/>
    </mc:Choice>
    <mc:Fallback xmlns="">
      <p:transition spd="slow" advTm="211"/>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en-US" sz="4800" b="1" dirty="0"/>
              <a:t>Experiments </a:t>
            </a:r>
            <a:r>
              <a:rPr lang="en-US" sz="4800" b="1" dirty="0" smtClean="0"/>
              <a:t>– 2</a:t>
            </a:r>
            <a:r>
              <a:rPr lang="en-US" sz="4800" b="1" dirty="0"/>
              <a:t>. Statistical Regularity</a:t>
            </a:r>
          </a:p>
        </p:txBody>
      </p:sp>
      <p:sp>
        <p:nvSpPr>
          <p:cNvPr id="4" name="灯片编号占位符 3"/>
          <p:cNvSpPr>
            <a:spLocks noGrp="1"/>
          </p:cNvSpPr>
          <p:nvPr>
            <p:ph type="sldNum" sz="quarter" idx="12"/>
          </p:nvPr>
        </p:nvSpPr>
        <p:spPr/>
        <p:txBody>
          <a:bodyPr/>
          <a:lstStyle/>
          <a:p>
            <a:fld id="{0CFEC368-1D7A-4F81-ABF6-AE0E36BAF64C}" type="slidenum">
              <a:rPr lang="en-US" smtClean="0"/>
              <a:pPr/>
              <a:t>23</a:t>
            </a:fld>
            <a:endParaRPr lang="en-US"/>
          </a:p>
        </p:txBody>
      </p:sp>
      <mc:AlternateContent xmlns:mc="http://schemas.openxmlformats.org/markup-compatibility/2006" xmlns:a14="http://schemas.microsoft.com/office/drawing/2010/main">
        <mc:Choice Requires="a14">
          <p:sp>
            <p:nvSpPr>
              <p:cNvPr id="17" name="内容占位符 2"/>
              <p:cNvSpPr txBox="1">
                <a:spLocks/>
              </p:cNvSpPr>
              <p:nvPr/>
            </p:nvSpPr>
            <p:spPr>
              <a:xfrm>
                <a:off x="609600" y="1772816"/>
                <a:ext cx="8150696" cy="348426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2800" b="1" dirty="0" smtClean="0"/>
                  <a:t>Short-term </a:t>
                </a:r>
                <a:r>
                  <a:rPr lang="en-US" sz="2800" b="1" dirty="0"/>
                  <a:t>memory part</a:t>
                </a:r>
              </a:p>
              <a:p>
                <a:pPr lvl="1"/>
                <a:r>
                  <a:rPr lang="en-US" altLang="zh-CN" sz="2400" dirty="0">
                    <a:cs typeface="Arial"/>
                    <a:sym typeface="Arial"/>
                  </a:rPr>
                  <a:t>Gaussian mixture fizzling exponent</a:t>
                </a:r>
              </a:p>
              <a:p>
                <a:pPr lvl="2"/>
                <a14:m>
                  <m:oMath xmlns:m="http://schemas.openxmlformats.org/officeDocument/2006/math">
                    <m:r>
                      <a:rPr lang="zh-CN" altLang="en-US" sz="2000" i="1">
                        <a:latin typeface="Cambria Math" panose="02040503050406030204" pitchFamily="18" charset="0"/>
                      </a:rPr>
                      <m:t>𝜃</m:t>
                    </m:r>
                    <m:r>
                      <a:rPr lang="en-US" altLang="zh-CN" sz="2000">
                        <a:latin typeface="Cambria Math" panose="02040503050406030204" pitchFamily="18" charset="0"/>
                      </a:rPr>
                      <m:t>=1</m:t>
                    </m:r>
                  </m:oMath>
                </a14:m>
                <a:r>
                  <a:rPr lang="en-US" altLang="zh-CN" sz="2200" dirty="0"/>
                  <a:t>: power-law decay</a:t>
                </a:r>
              </a:p>
              <a:p>
                <a:pPr lvl="2"/>
                <a14:m>
                  <m:oMath xmlns:m="http://schemas.openxmlformats.org/officeDocument/2006/math">
                    <m:r>
                      <a:rPr lang="zh-CN" altLang="en-US" sz="2000" i="1">
                        <a:latin typeface="Cambria Math" panose="02040503050406030204" pitchFamily="18" charset="0"/>
                      </a:rPr>
                      <m:t>𝜃</m:t>
                    </m:r>
                    <m:r>
                      <a:rPr lang="zh-CN" altLang="en-US" sz="2000" i="1">
                        <a:latin typeface="Cambria Math" panose="02040503050406030204" pitchFamily="18" charset="0"/>
                      </a:rPr>
                      <m:t>≠1:</m:t>
                    </m:r>
                  </m:oMath>
                </a14:m>
                <a:r>
                  <a:rPr lang="en-US" altLang="zh-CN" sz="2200" dirty="0"/>
                  <a:t> stretched exponential decay.</a:t>
                </a:r>
              </a:p>
              <a:p>
                <a:pPr lvl="1"/>
                <a:r>
                  <a:rPr lang="en-US" altLang="zh-CN" sz="2400" dirty="0">
                    <a:cs typeface="Arial"/>
                    <a:sym typeface="Arial"/>
                  </a:rPr>
                  <a:t>Bimodal for rate and scale.</a:t>
                </a:r>
                <a:endParaRPr lang="en-US" altLang="zh-CN" sz="2400" dirty="0"/>
              </a:p>
            </p:txBody>
          </p:sp>
        </mc:Choice>
        <mc:Fallback xmlns="">
          <p:sp>
            <p:nvSpPr>
              <p:cNvPr id="17" name="内容占位符 2"/>
              <p:cNvSpPr txBox="1">
                <a:spLocks noRot="1" noChangeAspect="1" noMove="1" noResize="1" noEditPoints="1" noAdjustHandles="1" noChangeArrowheads="1" noChangeShapeType="1" noTextEdit="1"/>
              </p:cNvSpPr>
              <p:nvPr/>
            </p:nvSpPr>
            <p:spPr>
              <a:xfrm>
                <a:off x="609600" y="1772816"/>
                <a:ext cx="8150696" cy="3484266"/>
              </a:xfrm>
              <a:prstGeom prst="rect">
                <a:avLst/>
              </a:prstGeom>
              <a:blipFill>
                <a:blip r:embed="rId3"/>
                <a:stretch>
                  <a:fillRect l="-972" t="-19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7322368" y="2292395"/>
                <a:ext cx="3211007" cy="10045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ctrlPr>
                            <a:rPr lang="en-US" altLang="zh-CN" sz="2000" i="1">
                              <a:latin typeface="Cambria Math" panose="02040503050406030204" pitchFamily="18" charset="0"/>
                            </a:rPr>
                          </m:ctrlPr>
                        </m:naryPr>
                        <m:sub>
                          <m:r>
                            <m:rPr>
                              <m:brk m:alnAt="23"/>
                            </m:rPr>
                            <a:rPr lang="en-US" altLang="zh-CN" sz="2000" i="1">
                              <a:latin typeface="Cambria Math" panose="02040503050406030204" pitchFamily="18" charset="0"/>
                            </a:rPr>
                            <m:t>𝑖</m:t>
                          </m:r>
                          <m:r>
                            <a:rPr lang="en-US" altLang="zh-CN" sz="2000" i="1">
                              <a:latin typeface="Cambria Math" panose="02040503050406030204" pitchFamily="18" charset="0"/>
                            </a:rPr>
                            <m:t>=</m:t>
                          </m:r>
                          <m:r>
                            <a:rPr lang="en-US" altLang="zh-CN" sz="2000" i="1">
                              <a:latin typeface="Cambria Math" panose="02040503050406030204" pitchFamily="18" charset="0"/>
                            </a:rPr>
                            <m:t>𝑛</m:t>
                          </m:r>
                          <m:d>
                            <m:dPr>
                              <m:ctrlPr>
                                <a:rPr lang="en-US" altLang="zh-CN" sz="2000" i="1">
                                  <a:latin typeface="Cambria Math" panose="02040503050406030204" pitchFamily="18" charset="0"/>
                                </a:rPr>
                              </m:ctrlPr>
                            </m:dPr>
                            <m:e>
                              <m:r>
                                <m:rPr>
                                  <m:brk m:alnAt="23"/>
                                </m:rPr>
                                <a:rPr lang="en-US" altLang="zh-CN" sz="2000" i="1">
                                  <a:latin typeface="Cambria Math" panose="02040503050406030204" pitchFamily="18" charset="0"/>
                                </a:rPr>
                                <m:t>𝑡</m:t>
                              </m:r>
                            </m:e>
                          </m:d>
                          <m:r>
                            <m:rPr>
                              <m:brk m:alnAt="23"/>
                            </m:rPr>
                            <a:rPr lang="en-US" altLang="zh-CN" sz="2000" i="1">
                              <a:latin typeface="Cambria Math" panose="02040503050406030204" pitchFamily="18" charset="0"/>
                            </a:rPr>
                            <m:t>−</m:t>
                          </m:r>
                          <m:r>
                            <a:rPr lang="en-US" altLang="zh-CN" sz="2000" i="1">
                              <a:latin typeface="Cambria Math" panose="02040503050406030204" pitchFamily="18" charset="0"/>
                            </a:rPr>
                            <m:t>𝑚</m:t>
                          </m:r>
                          <m:r>
                            <a:rPr lang="en-US" altLang="zh-CN" sz="2000" i="1">
                              <a:latin typeface="Cambria Math" panose="02040503050406030204" pitchFamily="18" charset="0"/>
                            </a:rPr>
                            <m:t>+1</m:t>
                          </m:r>
                        </m:sub>
                        <m:sup>
                          <m:r>
                            <a:rPr lang="en-US" altLang="zh-CN" sz="2000" i="1">
                              <a:latin typeface="Cambria Math" panose="02040503050406030204" pitchFamily="18" charset="0"/>
                            </a:rPr>
                            <m:t>𝑛</m:t>
                          </m:r>
                          <m:r>
                            <a:rPr lang="en-US" altLang="zh-CN" sz="2000" i="1">
                              <a:latin typeface="Cambria Math" panose="02040503050406030204" pitchFamily="18" charset="0"/>
                            </a:rPr>
                            <m:t>(</m:t>
                          </m:r>
                          <m:r>
                            <a:rPr lang="en-US" altLang="zh-CN" sz="2000" i="1">
                              <a:latin typeface="Cambria Math" panose="02040503050406030204" pitchFamily="18" charset="0"/>
                            </a:rPr>
                            <m:t>𝑡</m:t>
                          </m:r>
                          <m:r>
                            <a:rPr lang="en-US" altLang="zh-CN" sz="2000" i="1">
                              <a:latin typeface="Cambria Math" panose="02040503050406030204" pitchFamily="18" charset="0"/>
                            </a:rPr>
                            <m:t>)</m:t>
                          </m:r>
                        </m:sup>
                        <m:e>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𝜆</m:t>
                              </m:r>
                            </m:e>
                            <m:sub>
                              <m:r>
                                <a:rPr lang="en-US" altLang="zh-CN" sz="2000" i="1">
                                  <a:latin typeface="Cambria Math" panose="02040503050406030204" pitchFamily="18" charset="0"/>
                                </a:rPr>
                                <m:t>0</m:t>
                              </m:r>
                            </m:sub>
                          </m:sSub>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m:t>
                              </m:r>
                              <m:f>
                                <m:fPr>
                                  <m:ctrlPr>
                                    <a:rPr lang="en-US" altLang="zh-CN" sz="2000" i="1">
                                      <a:latin typeface="Cambria Math" panose="02040503050406030204" pitchFamily="18" charset="0"/>
                                    </a:rPr>
                                  </m:ctrlPr>
                                </m:fPr>
                                <m:num>
                                  <m:r>
                                    <a:rPr lang="en-US" altLang="zh-CN" sz="2000" i="1">
                                      <a:latin typeface="Cambria Math" panose="02040503050406030204" pitchFamily="18" charset="0"/>
                                    </a:rPr>
                                    <m:t>𝑡</m:t>
                                  </m:r>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𝑡</m:t>
                                      </m:r>
                                    </m:e>
                                    <m:sub>
                                      <m:r>
                                        <a:rPr lang="en-US" altLang="zh-CN" sz="2000" i="1">
                                          <a:latin typeface="Cambria Math" panose="02040503050406030204" pitchFamily="18" charset="0"/>
                                        </a:rPr>
                                        <m:t>𝑖</m:t>
                                      </m:r>
                                    </m:sub>
                                  </m:sSub>
                                </m:num>
                                <m:den>
                                  <m:sSub>
                                    <m:sSubPr>
                                      <m:ctrlPr>
                                        <a:rPr lang="en-US" altLang="zh-CN" sz="2000" i="1">
                                          <a:latin typeface="Cambria Math" panose="02040503050406030204" pitchFamily="18" charset="0"/>
                                        </a:rPr>
                                      </m:ctrlPr>
                                    </m:sSubPr>
                                    <m:e>
                                      <m:r>
                                        <m:rPr>
                                          <m:sty m:val="p"/>
                                        </m:rPr>
                                        <a:rPr lang="el-GR" altLang="zh-CN" sz="2000" i="1">
                                          <a:latin typeface="Cambria Math" panose="02040503050406030204" pitchFamily="18" charset="0"/>
                                          <a:ea typeface="Cambria Math" panose="02040503050406030204" pitchFamily="18" charset="0"/>
                                        </a:rPr>
                                        <m:t>Δ</m:t>
                                      </m:r>
                                    </m:e>
                                    <m:sub>
                                      <m:r>
                                        <a:rPr lang="en-US" altLang="zh-CN" sz="2000" i="1">
                                          <a:latin typeface="Cambria Math" panose="02040503050406030204" pitchFamily="18" charset="0"/>
                                        </a:rPr>
                                        <m:t>0</m:t>
                                      </m:r>
                                    </m:sub>
                                  </m:sSub>
                                </m:den>
                              </m:f>
                              <m:r>
                                <a:rPr lang="en-US" altLang="zh-CN" sz="2000" i="1">
                                  <a:latin typeface="Cambria Math" panose="02040503050406030204" pitchFamily="18" charset="0"/>
                                </a:rPr>
                                <m:t>+1)</m:t>
                              </m:r>
                            </m:e>
                            <m:sup>
                              <m:r>
                                <a:rPr lang="en-US" altLang="zh-CN" sz="2000" i="1">
                                  <a:latin typeface="Cambria Math" panose="02040503050406030204" pitchFamily="18" charset="0"/>
                                </a:rPr>
                                <m:t>−</m:t>
                              </m:r>
                              <m:r>
                                <a:rPr lang="zh-CN" altLang="en-US" sz="2000" i="1">
                                  <a:latin typeface="Cambria Math" panose="02040503050406030204" pitchFamily="18" charset="0"/>
                                </a:rPr>
                                <m:t>𝜃</m:t>
                              </m:r>
                            </m:sup>
                          </m:sSup>
                        </m:e>
                      </m:nary>
                    </m:oMath>
                  </m:oMathPara>
                </a14:m>
                <a:endParaRPr lang="zh-CN" altLang="en-US" sz="2000" dirty="0"/>
              </a:p>
            </p:txBody>
          </p:sp>
        </mc:Choice>
        <mc:Fallback xmlns="">
          <p:sp>
            <p:nvSpPr>
              <p:cNvPr id="3" name="矩形 2"/>
              <p:cNvSpPr>
                <a:spLocks noRot="1" noChangeAspect="1" noMove="1" noResize="1" noEditPoints="1" noAdjustHandles="1" noChangeArrowheads="1" noChangeShapeType="1" noTextEdit="1"/>
              </p:cNvSpPr>
              <p:nvPr/>
            </p:nvSpPr>
            <p:spPr>
              <a:xfrm>
                <a:off x="7322368" y="2292395"/>
                <a:ext cx="3211007" cy="1004506"/>
              </a:xfrm>
              <a:prstGeom prst="rect">
                <a:avLst/>
              </a:prstGeom>
              <a:blipFill>
                <a:blip r:embed="rId4"/>
                <a:stretch>
                  <a:fillRect/>
                </a:stretch>
              </a:blipFill>
            </p:spPr>
            <p:txBody>
              <a:bodyPr/>
              <a:lstStyle/>
              <a:p>
                <a:r>
                  <a:rPr lang="zh-CN" altLang="en-US">
                    <a:noFill/>
                  </a:rPr>
                  <a:t> </a:t>
                </a:r>
              </a:p>
            </p:txBody>
          </p:sp>
        </mc:Fallback>
      </mc:AlternateContent>
      <p:pic>
        <p:nvPicPr>
          <p:cNvPr id="6" name="图片 5"/>
          <p:cNvPicPr>
            <a:picLocks noChangeAspect="1"/>
          </p:cNvPicPr>
          <p:nvPr/>
        </p:nvPicPr>
        <p:blipFill>
          <a:blip r:embed="rId5"/>
          <a:stretch>
            <a:fillRect/>
          </a:stretch>
        </p:blipFill>
        <p:spPr>
          <a:xfrm>
            <a:off x="1772842" y="4245300"/>
            <a:ext cx="8895159" cy="2521196"/>
          </a:xfrm>
          <a:prstGeom prst="rect">
            <a:avLst/>
          </a:prstGeom>
        </p:spPr>
      </p:pic>
      <p:pic>
        <p:nvPicPr>
          <p:cNvPr id="16" name="内容占位符 24"/>
          <p:cNvPicPr>
            <a:picLocks noGrp="1" noChangeAspect="1"/>
          </p:cNvPicPr>
          <p:nvPr>
            <p:ph idx="1"/>
          </p:nvPr>
        </p:nvPicPr>
        <p:blipFill>
          <a:blip r:embed="rId6" cstate="print">
            <a:biLevel thresh="25000"/>
            <a:extLst>
              <a:ext uri="{28A0092B-C50C-407E-A947-70E740481C1C}">
                <a14:useLocalDpi xmlns:a14="http://schemas.microsoft.com/office/drawing/2010/main" val="0"/>
              </a:ext>
            </a:extLst>
          </a:blip>
          <a:stretch>
            <a:fillRect/>
          </a:stretch>
        </p:blipFill>
        <p:spPr>
          <a:xfrm>
            <a:off x="10871200" y="8090"/>
            <a:ext cx="806547" cy="324566"/>
          </a:xfrm>
        </p:spPr>
      </p:pic>
      <p:grpSp>
        <p:nvGrpSpPr>
          <p:cNvPr id="18" name="组合 17"/>
          <p:cNvGrpSpPr/>
          <p:nvPr/>
        </p:nvGrpSpPr>
        <p:grpSpPr>
          <a:xfrm>
            <a:off x="132766" y="-14910"/>
            <a:ext cx="6971346" cy="372188"/>
            <a:chOff x="0" y="-14910"/>
            <a:chExt cx="6971346" cy="372188"/>
          </a:xfrm>
        </p:grpSpPr>
        <p:grpSp>
          <p:nvGrpSpPr>
            <p:cNvPr id="19" name="组合 18"/>
            <p:cNvGrpSpPr/>
            <p:nvPr/>
          </p:nvGrpSpPr>
          <p:grpSpPr>
            <a:xfrm>
              <a:off x="0" y="-14910"/>
              <a:ext cx="6971346" cy="372188"/>
              <a:chOff x="0" y="-14910"/>
              <a:chExt cx="6971346" cy="372188"/>
            </a:xfrm>
          </p:grpSpPr>
          <p:sp>
            <p:nvSpPr>
              <p:cNvPr id="21" name="TextBox 6"/>
              <p:cNvSpPr txBox="1"/>
              <p:nvPr/>
            </p:nvSpPr>
            <p:spPr>
              <a:xfrm>
                <a:off x="0" y="-14910"/>
                <a:ext cx="1390124" cy="369332"/>
              </a:xfrm>
              <a:prstGeom prst="rect">
                <a:avLst/>
              </a:prstGeom>
              <a:noFill/>
            </p:spPr>
            <p:txBody>
              <a:bodyPr wrap="none" rtlCol="0">
                <a:spAutoFit/>
              </a:bodyPr>
              <a:lstStyle/>
              <a:p>
                <a:r>
                  <a:rPr lang="en-US" dirty="0">
                    <a:solidFill>
                      <a:schemeClr val="bg1"/>
                    </a:solidFill>
                  </a:rPr>
                  <a:t>Introduction</a:t>
                </a:r>
              </a:p>
            </p:txBody>
          </p:sp>
          <p:sp>
            <p:nvSpPr>
              <p:cNvPr id="22" name="TextBox 7"/>
              <p:cNvSpPr txBox="1"/>
              <p:nvPr/>
            </p:nvSpPr>
            <p:spPr>
              <a:xfrm>
                <a:off x="2096471" y="-13958"/>
                <a:ext cx="954107" cy="369332"/>
              </a:xfrm>
              <a:prstGeom prst="rect">
                <a:avLst/>
              </a:prstGeom>
              <a:noFill/>
            </p:spPr>
            <p:txBody>
              <a:bodyPr wrap="none" rtlCol="0">
                <a:spAutoFit/>
              </a:bodyPr>
              <a:lstStyle/>
              <a:p>
                <a:r>
                  <a:rPr lang="en-US" dirty="0">
                    <a:solidFill>
                      <a:schemeClr val="bg1"/>
                    </a:solidFill>
                  </a:rPr>
                  <a:t>Method</a:t>
                </a:r>
              </a:p>
            </p:txBody>
          </p:sp>
          <p:sp>
            <p:nvSpPr>
              <p:cNvPr id="23" name="TextBox 8"/>
              <p:cNvSpPr txBox="1"/>
              <p:nvPr/>
            </p:nvSpPr>
            <p:spPr>
              <a:xfrm>
                <a:off x="3666530" y="-13006"/>
                <a:ext cx="1569660" cy="369332"/>
              </a:xfrm>
              <a:prstGeom prst="rect">
                <a:avLst/>
              </a:prstGeom>
              <a:noFill/>
            </p:spPr>
            <p:txBody>
              <a:bodyPr wrap="none" rtlCol="0">
                <a:spAutoFit/>
              </a:bodyPr>
              <a:lstStyle/>
              <a:p>
                <a:r>
                  <a:rPr lang="en-US" b="1" dirty="0">
                    <a:solidFill>
                      <a:srgbClr val="FFC000"/>
                    </a:solidFill>
                  </a:rPr>
                  <a:t>Experiments</a:t>
                </a:r>
              </a:p>
            </p:txBody>
          </p:sp>
          <p:sp>
            <p:nvSpPr>
              <p:cNvPr id="24"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20"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71454401"/>
      </p:ext>
    </p:extLst>
  </p:cSld>
  <p:clrMapOvr>
    <a:masterClrMapping/>
  </p:clrMapOvr>
  <mc:AlternateContent xmlns:mc="http://schemas.openxmlformats.org/markup-compatibility/2006" xmlns:p14="http://schemas.microsoft.com/office/powerpoint/2010/main">
    <mc:Choice Requires="p14">
      <p:transition spd="slow" p14:dur="2000" advTm="541"/>
    </mc:Choice>
    <mc:Fallback xmlns="">
      <p:transition spd="slow" advTm="54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en-US" sz="4800" b="1" dirty="0"/>
              <a:t>Experiments – </a:t>
            </a:r>
            <a:r>
              <a:rPr lang="en-US" sz="4800" b="1" dirty="0" smtClean="0"/>
              <a:t>3</a:t>
            </a:r>
            <a:r>
              <a:rPr lang="en-US" sz="4800" b="1" dirty="0"/>
              <a:t>. Clustering &amp; Outliers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09600" y="1772816"/>
                <a:ext cx="9601200" cy="4876800"/>
              </a:xfrm>
            </p:spPr>
            <p:txBody>
              <a:bodyPr>
                <a:normAutofit/>
              </a:bodyPr>
              <a:lstStyle/>
              <a:p>
                <a:r>
                  <a:rPr lang="en-US" altLang="zh-CN" sz="2800" b="1" dirty="0"/>
                  <a:t>Long-term memory part</a:t>
                </a:r>
              </a:p>
              <a:p>
                <a:pPr lvl="1"/>
                <a14:m>
                  <m:oMath xmlns:m="http://schemas.openxmlformats.org/officeDocument/2006/math">
                    <m:sSub>
                      <m:sSubPr>
                        <m:ctrlPr>
                          <a:rPr lang="en-US" altLang="zh-CN" sz="2400" i="1">
                            <a:latin typeface="Cambria Math" panose="02040503050406030204" pitchFamily="18" charset="0"/>
                          </a:rPr>
                        </m:ctrlPr>
                      </m:sSubPr>
                      <m:e>
                        <m:r>
                          <a:rPr lang="zh-CN" altLang="en-US" sz="2400" i="1">
                            <a:latin typeface="Cambria Math" panose="02040503050406030204" pitchFamily="18" charset="0"/>
                          </a:rPr>
                          <m:t>𝜆</m:t>
                        </m:r>
                      </m:e>
                      <m:sub>
                        <m:r>
                          <a:rPr lang="en-US" altLang="zh-CN" sz="2400" i="1">
                            <a:latin typeface="Cambria Math" panose="02040503050406030204" pitchFamily="18" charset="0"/>
                            <a:ea typeface="Cambria Math" panose="02040503050406030204" pitchFamily="18" charset="0"/>
                          </a:rPr>
                          <m:t>∞</m:t>
                        </m:r>
                      </m:sub>
                    </m:sSub>
                    <m:r>
                      <a:rPr lang="en-US" altLang="zh-CN" sz="2400" i="1">
                        <a:latin typeface="Cambria Math" panose="02040503050406030204" pitchFamily="18" charset="0"/>
                        <a:ea typeface="Cambria Math" panose="02040503050406030204" pitchFamily="18" charset="0"/>
                      </a:rPr>
                      <m:t>, </m:t>
                    </m:r>
                    <m:r>
                      <a:rPr lang="en-US" altLang="zh-CN" sz="2400" i="1">
                        <a:latin typeface="Cambria Math" panose="02040503050406030204" pitchFamily="18" charset="0"/>
                      </a:rPr>
                      <m:t>𝑎</m:t>
                    </m:r>
                  </m:oMath>
                </a14:m>
                <a:r>
                  <a:rPr lang="en-US" altLang="zh-CN" sz="2400" dirty="0"/>
                  <a:t> space</a:t>
                </a:r>
              </a:p>
              <a:p>
                <a:pPr lvl="1"/>
                <a:r>
                  <a:rPr lang="en-US" altLang="zh-CN" sz="2400" dirty="0"/>
                  <a:t>Clusters</a:t>
                </a:r>
              </a:p>
              <a:p>
                <a:pPr lvl="1"/>
                <a:r>
                  <a:rPr lang="en-US" altLang="zh-CN" sz="2400" dirty="0"/>
                  <a:t>Outliers</a:t>
                </a:r>
              </a:p>
              <a:p>
                <a:pPr marL="274320" lvl="1" indent="0">
                  <a:buNone/>
                </a:pPr>
                <a:endParaRPr lang="en-US" altLang="zh-CN" sz="2400" dirty="0"/>
              </a:p>
              <a:p>
                <a:endParaRPr lang="en-US" sz="28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09600" y="1772816"/>
                <a:ext cx="9601200" cy="4876800"/>
              </a:xfrm>
              <a:blipFill>
                <a:blip r:embed="rId3"/>
                <a:stretch>
                  <a:fillRect l="-825" t="-1375"/>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0CFEC368-1D7A-4F81-ABF6-AE0E36BAF64C}" type="slidenum">
              <a:rPr lang="en-US" smtClean="0"/>
              <a:pPr/>
              <a:t>24</a:t>
            </a:fld>
            <a:endParaRPr lang="en-US"/>
          </a:p>
        </p:txBody>
      </p:sp>
      <p:pic>
        <p:nvPicPr>
          <p:cNvPr id="5" name="图片 4"/>
          <p:cNvPicPr>
            <a:picLocks noChangeAspect="1"/>
          </p:cNvPicPr>
          <p:nvPr/>
        </p:nvPicPr>
        <p:blipFill>
          <a:blip r:embed="rId4"/>
          <a:stretch>
            <a:fillRect/>
          </a:stretch>
        </p:blipFill>
        <p:spPr>
          <a:xfrm>
            <a:off x="6312024" y="1384056"/>
            <a:ext cx="4725027" cy="5441152"/>
          </a:xfrm>
          <a:prstGeom prst="rect">
            <a:avLst/>
          </a:prstGeom>
        </p:spPr>
      </p:pic>
      <mc:AlternateContent xmlns:mc="http://schemas.openxmlformats.org/markup-compatibility/2006" xmlns:a14="http://schemas.microsoft.com/office/drawing/2010/main">
        <mc:Choice Requires="a14">
          <p:sp>
            <p:nvSpPr>
              <p:cNvPr id="17" name="矩形 16"/>
              <p:cNvSpPr/>
              <p:nvPr/>
            </p:nvSpPr>
            <p:spPr>
              <a:xfrm>
                <a:off x="911424" y="3933056"/>
                <a:ext cx="2153444" cy="81990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a:solidFill>
                                <a:srgbClr val="FF0000"/>
                              </a:solidFill>
                              <a:latin typeface="Cambria Math" panose="02040503050406030204" pitchFamily="18" charset="0"/>
                            </a:rPr>
                          </m:ctrlPr>
                        </m:sSubPr>
                        <m:e>
                          <m:r>
                            <a:rPr lang="zh-CN" altLang="en-US" sz="2400" i="1">
                              <a:solidFill>
                                <a:srgbClr val="FF0000"/>
                              </a:solidFill>
                              <a:latin typeface="Cambria Math" panose="02040503050406030204" pitchFamily="18" charset="0"/>
                            </a:rPr>
                            <m:t>𝜆</m:t>
                          </m:r>
                        </m:e>
                        <m:sub>
                          <m:r>
                            <a:rPr lang="en-US" altLang="zh-CN" sz="2400" i="1">
                              <a:solidFill>
                                <a:srgbClr val="FF0000"/>
                              </a:solidFill>
                              <a:latin typeface="Cambria Math" panose="02040503050406030204" pitchFamily="18" charset="0"/>
                              <a:ea typeface="Cambria Math" panose="02040503050406030204" pitchFamily="18" charset="0"/>
                            </a:rPr>
                            <m:t>∞</m:t>
                          </m:r>
                        </m:sub>
                      </m:sSub>
                      <m:r>
                        <a:rPr lang="en-US" altLang="zh-CN" sz="2400" i="1">
                          <a:solidFill>
                            <a:srgbClr val="FF0000"/>
                          </a:solidFill>
                          <a:latin typeface="Cambria Math" panose="02040503050406030204" pitchFamily="18" charset="0"/>
                        </a:rPr>
                        <m:t>𝑎</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𝑡</m:t>
                              </m:r>
                            </m:num>
                            <m:den>
                              <m:sSub>
                                <m:sSubPr>
                                  <m:ctrlPr>
                                    <a:rPr lang="en-US" altLang="zh-CN" sz="2400" i="1">
                                      <a:latin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m:t>
                                  </m:r>
                                </m:e>
                                <m:sub>
                                  <m:r>
                                    <a:rPr lang="en-US" altLang="zh-CN" sz="2400" i="1">
                                      <a:latin typeface="Cambria Math" panose="02040503050406030204" pitchFamily="18" charset="0"/>
                                      <a:ea typeface="Cambria Math" panose="02040503050406030204" pitchFamily="18" charset="0"/>
                                    </a:rPr>
                                    <m:t>∞</m:t>
                                  </m:r>
                                </m:sub>
                              </m:sSub>
                            </m:den>
                          </m:f>
                          <m:r>
                            <a:rPr lang="en-US" altLang="zh-CN" sz="2400" i="1">
                              <a:latin typeface="Cambria Math" panose="02040503050406030204" pitchFamily="18" charset="0"/>
                            </a:rPr>
                            <m:t>+1)</m:t>
                          </m:r>
                        </m:e>
                        <m:sup>
                          <m:r>
                            <a:rPr lang="en-US" altLang="zh-CN" sz="2400" i="1">
                              <a:latin typeface="Cambria Math" panose="02040503050406030204" pitchFamily="18" charset="0"/>
                            </a:rPr>
                            <m:t>𝑎</m:t>
                          </m:r>
                          <m:r>
                            <a:rPr lang="en-US" altLang="zh-CN" sz="2400" i="1">
                              <a:latin typeface="Cambria Math" panose="02040503050406030204" pitchFamily="18" charset="0"/>
                            </a:rPr>
                            <m:t>−1</m:t>
                          </m:r>
                        </m:sup>
                      </m:sSup>
                    </m:oMath>
                  </m:oMathPara>
                </a14:m>
                <a:endParaRPr lang="zh-CN" altLang="en-US" sz="2400" dirty="0"/>
              </a:p>
            </p:txBody>
          </p:sp>
        </mc:Choice>
        <mc:Fallback xmlns="">
          <p:sp>
            <p:nvSpPr>
              <p:cNvPr id="17" name="矩形 16"/>
              <p:cNvSpPr>
                <a:spLocks noRot="1" noChangeAspect="1" noMove="1" noResize="1" noEditPoints="1" noAdjustHandles="1" noChangeArrowheads="1" noChangeShapeType="1" noTextEdit="1"/>
              </p:cNvSpPr>
              <p:nvPr/>
            </p:nvSpPr>
            <p:spPr>
              <a:xfrm>
                <a:off x="911424" y="3933056"/>
                <a:ext cx="2153444" cy="819904"/>
              </a:xfrm>
              <a:prstGeom prst="rect">
                <a:avLst/>
              </a:prstGeom>
              <a:blipFill>
                <a:blip r:embed="rId5"/>
                <a:stretch>
                  <a:fillRect r="-4533"/>
                </a:stretch>
              </a:blipFill>
            </p:spPr>
            <p:txBody>
              <a:bodyPr/>
              <a:lstStyle/>
              <a:p>
                <a:r>
                  <a:rPr lang="zh-CN" altLang="en-US">
                    <a:noFill/>
                  </a:rPr>
                  <a:t> </a:t>
                </a:r>
              </a:p>
            </p:txBody>
          </p:sp>
        </mc:Fallback>
      </mc:AlternateContent>
      <p:pic>
        <p:nvPicPr>
          <p:cNvPr id="18" name="内容占位符 24"/>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grpSp>
        <p:nvGrpSpPr>
          <p:cNvPr id="19" name="组合 18"/>
          <p:cNvGrpSpPr/>
          <p:nvPr/>
        </p:nvGrpSpPr>
        <p:grpSpPr>
          <a:xfrm>
            <a:off x="132766" y="-14910"/>
            <a:ext cx="6971346" cy="372188"/>
            <a:chOff x="0" y="-14910"/>
            <a:chExt cx="6971346" cy="372188"/>
          </a:xfrm>
        </p:grpSpPr>
        <p:grpSp>
          <p:nvGrpSpPr>
            <p:cNvPr id="20" name="组合 19"/>
            <p:cNvGrpSpPr/>
            <p:nvPr/>
          </p:nvGrpSpPr>
          <p:grpSpPr>
            <a:xfrm>
              <a:off x="0" y="-14910"/>
              <a:ext cx="6971346" cy="372188"/>
              <a:chOff x="0" y="-14910"/>
              <a:chExt cx="6971346" cy="372188"/>
            </a:xfrm>
          </p:grpSpPr>
          <p:sp>
            <p:nvSpPr>
              <p:cNvPr id="22" name="TextBox 6"/>
              <p:cNvSpPr txBox="1"/>
              <p:nvPr/>
            </p:nvSpPr>
            <p:spPr>
              <a:xfrm>
                <a:off x="0" y="-14910"/>
                <a:ext cx="1390124" cy="369332"/>
              </a:xfrm>
              <a:prstGeom prst="rect">
                <a:avLst/>
              </a:prstGeom>
              <a:noFill/>
            </p:spPr>
            <p:txBody>
              <a:bodyPr wrap="none" rtlCol="0">
                <a:spAutoFit/>
              </a:bodyPr>
              <a:lstStyle/>
              <a:p>
                <a:r>
                  <a:rPr lang="en-US" dirty="0">
                    <a:solidFill>
                      <a:schemeClr val="bg1"/>
                    </a:solidFill>
                  </a:rPr>
                  <a:t>Introduction</a:t>
                </a:r>
              </a:p>
            </p:txBody>
          </p:sp>
          <p:sp>
            <p:nvSpPr>
              <p:cNvPr id="23" name="TextBox 7"/>
              <p:cNvSpPr txBox="1"/>
              <p:nvPr/>
            </p:nvSpPr>
            <p:spPr>
              <a:xfrm>
                <a:off x="2096471" y="-13958"/>
                <a:ext cx="954107" cy="369332"/>
              </a:xfrm>
              <a:prstGeom prst="rect">
                <a:avLst/>
              </a:prstGeom>
              <a:noFill/>
            </p:spPr>
            <p:txBody>
              <a:bodyPr wrap="none" rtlCol="0">
                <a:spAutoFit/>
              </a:bodyPr>
              <a:lstStyle/>
              <a:p>
                <a:r>
                  <a:rPr lang="en-US" dirty="0">
                    <a:solidFill>
                      <a:schemeClr val="bg1"/>
                    </a:solidFill>
                  </a:rPr>
                  <a:t>Method</a:t>
                </a:r>
              </a:p>
            </p:txBody>
          </p:sp>
          <p:sp>
            <p:nvSpPr>
              <p:cNvPr id="24" name="TextBox 8"/>
              <p:cNvSpPr txBox="1"/>
              <p:nvPr/>
            </p:nvSpPr>
            <p:spPr>
              <a:xfrm>
                <a:off x="3666530" y="-13006"/>
                <a:ext cx="1569660" cy="369332"/>
              </a:xfrm>
              <a:prstGeom prst="rect">
                <a:avLst/>
              </a:prstGeom>
              <a:noFill/>
            </p:spPr>
            <p:txBody>
              <a:bodyPr wrap="none" rtlCol="0">
                <a:spAutoFit/>
              </a:bodyPr>
              <a:lstStyle/>
              <a:p>
                <a:r>
                  <a:rPr lang="en-US" b="1" dirty="0">
                    <a:solidFill>
                      <a:srgbClr val="FFC000"/>
                    </a:solidFill>
                  </a:rPr>
                  <a:t>Experiments</a:t>
                </a:r>
              </a:p>
            </p:txBody>
          </p:sp>
          <p:sp>
            <p:nvSpPr>
              <p:cNvPr id="25"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21"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01039" y="2187037"/>
            <a:ext cx="2559586" cy="4550375"/>
          </a:xfrm>
          <a:prstGeom prst="rect">
            <a:avLst/>
          </a:prstGeom>
        </p:spPr>
      </p:pic>
    </p:spTree>
    <p:extLst>
      <p:ext uri="{BB962C8B-B14F-4D97-AF65-F5344CB8AC3E}">
        <p14:creationId xmlns:p14="http://schemas.microsoft.com/office/powerpoint/2010/main" val="1869915608"/>
      </p:ext>
    </p:extLst>
  </p:cSld>
  <p:clrMapOvr>
    <a:masterClrMapping/>
  </p:clrMapOvr>
  <mc:AlternateContent xmlns:mc="http://schemas.openxmlformats.org/markup-compatibility/2006" xmlns:p14="http://schemas.microsoft.com/office/powerpoint/2010/main">
    <mc:Choice Requires="p14">
      <p:transition spd="slow" p14:dur="2000" advTm="211"/>
    </mc:Choice>
    <mc:Fallback xmlns="">
      <p:transition spd="slow" advTm="2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3248026" y="3713695"/>
            <a:ext cx="7419975" cy="3171825"/>
          </a:xfrm>
          <a:prstGeom prst="rect">
            <a:avLst/>
          </a:prstGeom>
        </p:spPr>
      </p:pic>
      <p:sp>
        <p:nvSpPr>
          <p:cNvPr id="2" name="标题 1"/>
          <p:cNvSpPr>
            <a:spLocks noGrp="1"/>
          </p:cNvSpPr>
          <p:nvPr>
            <p:ph type="title"/>
          </p:nvPr>
        </p:nvSpPr>
        <p:spPr/>
        <p:txBody>
          <a:bodyPr>
            <a:noAutofit/>
          </a:bodyPr>
          <a:lstStyle/>
          <a:p>
            <a:pPr algn="ctr"/>
            <a:r>
              <a:rPr lang="en-US" sz="4800" b="1" dirty="0"/>
              <a:t>Experiments – </a:t>
            </a:r>
            <a:r>
              <a:rPr lang="en-US" sz="4800" b="1" dirty="0" smtClean="0"/>
              <a:t>3</a:t>
            </a:r>
            <a:r>
              <a:rPr lang="en-US" sz="4800" b="1" dirty="0"/>
              <a:t>. Clustering &amp; Outliers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09600" y="1720552"/>
                <a:ext cx="9601200" cy="4876800"/>
              </a:xfrm>
            </p:spPr>
            <p:txBody>
              <a:bodyPr>
                <a:normAutofit/>
              </a:bodyPr>
              <a:lstStyle/>
              <a:p>
                <a:r>
                  <a:rPr lang="en-US" altLang="zh-CN" sz="2800" b="1" dirty="0"/>
                  <a:t>Short-term memory part</a:t>
                </a:r>
              </a:p>
              <a:p>
                <a:pPr lvl="1"/>
                <a:r>
                  <a:rPr lang="en-US" altLang="zh-CN" sz="2400" dirty="0"/>
                  <a:t>Clusters and Outliers in </a:t>
                </a:r>
                <a14:m>
                  <m:oMath xmlns:m="http://schemas.openxmlformats.org/officeDocument/2006/math">
                    <m:r>
                      <a:rPr lang="zh-CN" altLang="en-US" sz="2400" i="1">
                        <a:latin typeface="Cambria Math" panose="02040503050406030204" pitchFamily="18" charset="0"/>
                      </a:rPr>
                      <m:t>𝜃</m:t>
                    </m:r>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rPr>
                        </m:ctrlPr>
                      </m:sSubPr>
                      <m:e>
                        <m:r>
                          <m:rPr>
                            <m:sty m:val="p"/>
                          </m:rPr>
                          <a:rPr lang="el-GR" altLang="zh-CN" sz="2400" i="1">
                            <a:latin typeface="Cambria Math" panose="02040503050406030204" pitchFamily="18" charset="0"/>
                            <a:ea typeface="Cambria Math" panose="02040503050406030204" pitchFamily="18" charset="0"/>
                          </a:rPr>
                          <m:t>Δ</m:t>
                        </m:r>
                      </m:e>
                      <m:sub>
                        <m:r>
                          <a:rPr lang="en-US" altLang="zh-CN" sz="2400" i="1">
                            <a:latin typeface="Cambria Math" panose="02040503050406030204" pitchFamily="18" charset="0"/>
                          </a:rPr>
                          <m:t>0</m:t>
                        </m:r>
                      </m:sub>
                    </m:sSub>
                  </m:oMath>
                </a14:m>
                <a:r>
                  <a:rPr lang="en-US" altLang="zh-CN" sz="2400" dirty="0"/>
                  <a:t>space.</a:t>
                </a:r>
              </a:p>
              <a:p>
                <a:r>
                  <a:rPr lang="en-US" altLang="zh-CN" sz="2800" b="1" dirty="0"/>
                  <a:t>Dependency between long-term and short-term</a:t>
                </a:r>
              </a:p>
              <a:p>
                <a:pPr lvl="1"/>
                <a:r>
                  <a:rPr lang="en-US" altLang="zh-CN" sz="2400" dirty="0"/>
                  <a:t>Growth exponent </a:t>
                </a:r>
                <a14:m>
                  <m:oMath xmlns:m="http://schemas.openxmlformats.org/officeDocument/2006/math">
                    <m:r>
                      <a:rPr lang="en-US" altLang="zh-CN" sz="2400" i="1" dirty="0">
                        <a:latin typeface="Cambria Math" panose="02040503050406030204" pitchFamily="18" charset="0"/>
                      </a:rPr>
                      <m:t>𝑣</m:t>
                    </m:r>
                    <m:r>
                      <a:rPr lang="en-US" altLang="zh-CN" sz="2400" i="1" dirty="0">
                        <a:latin typeface="Cambria Math" panose="02040503050406030204" pitchFamily="18" charset="0"/>
                      </a:rPr>
                      <m:t>.</m:t>
                    </m:r>
                    <m:r>
                      <a:rPr lang="en-US" altLang="zh-CN" sz="2400" i="1" dirty="0">
                        <a:latin typeface="Cambria Math" panose="02040503050406030204" pitchFamily="18" charset="0"/>
                      </a:rPr>
                      <m:t>𝑠</m:t>
                    </m:r>
                    <m:r>
                      <a:rPr lang="en-US" altLang="zh-CN" sz="2400" i="1" dirty="0">
                        <a:latin typeface="Cambria Math" panose="02040503050406030204" pitchFamily="18" charset="0"/>
                      </a:rPr>
                      <m:t>. </m:t>
                    </m:r>
                  </m:oMath>
                </a14:m>
                <a:r>
                  <a:rPr lang="en-US" altLang="zh-CN" sz="2400" dirty="0"/>
                  <a:t>Fizzling term</a:t>
                </a:r>
              </a:p>
              <a:p>
                <a:pPr lvl="1"/>
                <a:r>
                  <a:rPr lang="en-US" altLang="zh-CN" sz="2400" dirty="0"/>
                  <a:t>Small</a:t>
                </a:r>
              </a:p>
              <a:p>
                <a:endParaRPr lang="en-US" sz="28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09600" y="1720552"/>
                <a:ext cx="9601200" cy="4876800"/>
              </a:xfrm>
              <a:blipFill>
                <a:blip r:embed="rId4"/>
                <a:stretch>
                  <a:fillRect l="-825" t="-1250"/>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0CFEC368-1D7A-4F81-ABF6-AE0E36BAF64C}" type="slidenum">
              <a:rPr lang="en-US" smtClean="0"/>
              <a:pPr/>
              <a:t>25</a:t>
            </a:fld>
            <a:endParaRPr lang="en-US"/>
          </a:p>
        </p:txBody>
      </p:sp>
      <mc:AlternateContent xmlns:mc="http://schemas.openxmlformats.org/markup-compatibility/2006" xmlns:a14="http://schemas.microsoft.com/office/drawing/2010/main">
        <mc:Choice Requires="a14">
          <p:sp>
            <p:nvSpPr>
              <p:cNvPr id="18" name="矩形 17"/>
              <p:cNvSpPr/>
              <p:nvPr/>
            </p:nvSpPr>
            <p:spPr>
              <a:xfrm>
                <a:off x="7320137" y="1619470"/>
                <a:ext cx="3211007" cy="10045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ctrlPr>
                            <a:rPr lang="en-US" altLang="zh-CN" sz="2000" i="1">
                              <a:latin typeface="Cambria Math" panose="02040503050406030204" pitchFamily="18" charset="0"/>
                            </a:rPr>
                          </m:ctrlPr>
                        </m:naryPr>
                        <m:sub>
                          <m:r>
                            <m:rPr>
                              <m:brk m:alnAt="23"/>
                            </m:rPr>
                            <a:rPr lang="en-US" altLang="zh-CN" sz="2000" i="1">
                              <a:latin typeface="Cambria Math" panose="02040503050406030204" pitchFamily="18" charset="0"/>
                            </a:rPr>
                            <m:t>𝑖</m:t>
                          </m:r>
                          <m:r>
                            <a:rPr lang="en-US" altLang="zh-CN" sz="2000" i="1">
                              <a:latin typeface="Cambria Math" panose="02040503050406030204" pitchFamily="18" charset="0"/>
                            </a:rPr>
                            <m:t>=</m:t>
                          </m:r>
                          <m:r>
                            <a:rPr lang="en-US" altLang="zh-CN" sz="2000" i="1">
                              <a:latin typeface="Cambria Math" panose="02040503050406030204" pitchFamily="18" charset="0"/>
                            </a:rPr>
                            <m:t>𝑛</m:t>
                          </m:r>
                          <m:d>
                            <m:dPr>
                              <m:ctrlPr>
                                <a:rPr lang="en-US" altLang="zh-CN" sz="2000" i="1">
                                  <a:latin typeface="Cambria Math" panose="02040503050406030204" pitchFamily="18" charset="0"/>
                                </a:rPr>
                              </m:ctrlPr>
                            </m:dPr>
                            <m:e>
                              <m:r>
                                <m:rPr>
                                  <m:brk m:alnAt="23"/>
                                </m:rPr>
                                <a:rPr lang="en-US" altLang="zh-CN" sz="2000" i="1">
                                  <a:latin typeface="Cambria Math" panose="02040503050406030204" pitchFamily="18" charset="0"/>
                                </a:rPr>
                                <m:t>𝑡</m:t>
                              </m:r>
                            </m:e>
                          </m:d>
                          <m:r>
                            <m:rPr>
                              <m:brk m:alnAt="23"/>
                            </m:rPr>
                            <a:rPr lang="en-US" altLang="zh-CN" sz="2000" i="1">
                              <a:latin typeface="Cambria Math" panose="02040503050406030204" pitchFamily="18" charset="0"/>
                            </a:rPr>
                            <m:t>−</m:t>
                          </m:r>
                          <m:r>
                            <a:rPr lang="en-US" altLang="zh-CN" sz="2000" i="1">
                              <a:latin typeface="Cambria Math" panose="02040503050406030204" pitchFamily="18" charset="0"/>
                            </a:rPr>
                            <m:t>𝑚</m:t>
                          </m:r>
                          <m:r>
                            <a:rPr lang="en-US" altLang="zh-CN" sz="2000" i="1">
                              <a:latin typeface="Cambria Math" panose="02040503050406030204" pitchFamily="18" charset="0"/>
                            </a:rPr>
                            <m:t>+1</m:t>
                          </m:r>
                        </m:sub>
                        <m:sup>
                          <m:r>
                            <a:rPr lang="en-US" altLang="zh-CN" sz="2000" i="1">
                              <a:latin typeface="Cambria Math" panose="02040503050406030204" pitchFamily="18" charset="0"/>
                            </a:rPr>
                            <m:t>𝑛</m:t>
                          </m:r>
                          <m:r>
                            <a:rPr lang="en-US" altLang="zh-CN" sz="2000" i="1">
                              <a:latin typeface="Cambria Math" panose="02040503050406030204" pitchFamily="18" charset="0"/>
                            </a:rPr>
                            <m:t>(</m:t>
                          </m:r>
                          <m:r>
                            <a:rPr lang="en-US" altLang="zh-CN" sz="2000" i="1">
                              <a:latin typeface="Cambria Math" panose="02040503050406030204" pitchFamily="18" charset="0"/>
                            </a:rPr>
                            <m:t>𝑡</m:t>
                          </m:r>
                          <m:r>
                            <a:rPr lang="en-US" altLang="zh-CN" sz="2000" i="1">
                              <a:latin typeface="Cambria Math" panose="02040503050406030204" pitchFamily="18" charset="0"/>
                            </a:rPr>
                            <m:t>)</m:t>
                          </m:r>
                        </m:sup>
                        <m:e>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𝜆</m:t>
                              </m:r>
                            </m:e>
                            <m:sub>
                              <m:r>
                                <a:rPr lang="en-US" altLang="zh-CN" sz="2000" i="1">
                                  <a:latin typeface="Cambria Math" panose="02040503050406030204" pitchFamily="18" charset="0"/>
                                </a:rPr>
                                <m:t>0</m:t>
                              </m:r>
                            </m:sub>
                          </m:sSub>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m:t>
                              </m:r>
                              <m:f>
                                <m:fPr>
                                  <m:ctrlPr>
                                    <a:rPr lang="en-US" altLang="zh-CN" sz="2000" i="1">
                                      <a:latin typeface="Cambria Math" panose="02040503050406030204" pitchFamily="18" charset="0"/>
                                    </a:rPr>
                                  </m:ctrlPr>
                                </m:fPr>
                                <m:num>
                                  <m:r>
                                    <a:rPr lang="en-US" altLang="zh-CN" sz="2000" i="1">
                                      <a:latin typeface="Cambria Math" panose="02040503050406030204" pitchFamily="18" charset="0"/>
                                    </a:rPr>
                                    <m:t>𝑡</m:t>
                                  </m:r>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𝑡</m:t>
                                      </m:r>
                                    </m:e>
                                    <m:sub>
                                      <m:r>
                                        <a:rPr lang="en-US" altLang="zh-CN" sz="2000" i="1">
                                          <a:latin typeface="Cambria Math" panose="02040503050406030204" pitchFamily="18" charset="0"/>
                                        </a:rPr>
                                        <m:t>𝑖</m:t>
                                      </m:r>
                                    </m:sub>
                                  </m:sSub>
                                </m:num>
                                <m:den>
                                  <m:sSub>
                                    <m:sSubPr>
                                      <m:ctrlPr>
                                        <a:rPr lang="en-US" altLang="zh-CN" sz="2000" i="1">
                                          <a:solidFill>
                                            <a:srgbClr val="FF0000"/>
                                          </a:solidFill>
                                          <a:latin typeface="Cambria Math" panose="02040503050406030204" pitchFamily="18" charset="0"/>
                                        </a:rPr>
                                      </m:ctrlPr>
                                    </m:sSubPr>
                                    <m:e>
                                      <m:r>
                                        <m:rPr>
                                          <m:sty m:val="p"/>
                                        </m:rPr>
                                        <a:rPr lang="el-GR" altLang="zh-CN" sz="2000" i="1">
                                          <a:solidFill>
                                            <a:srgbClr val="FF0000"/>
                                          </a:solidFill>
                                          <a:latin typeface="Cambria Math" panose="02040503050406030204" pitchFamily="18" charset="0"/>
                                          <a:ea typeface="Cambria Math" panose="02040503050406030204" pitchFamily="18" charset="0"/>
                                        </a:rPr>
                                        <m:t>Δ</m:t>
                                      </m:r>
                                    </m:e>
                                    <m:sub>
                                      <m:r>
                                        <a:rPr lang="en-US" altLang="zh-CN" sz="2000" i="1">
                                          <a:solidFill>
                                            <a:srgbClr val="FF0000"/>
                                          </a:solidFill>
                                          <a:latin typeface="Cambria Math" panose="02040503050406030204" pitchFamily="18" charset="0"/>
                                        </a:rPr>
                                        <m:t>0</m:t>
                                      </m:r>
                                    </m:sub>
                                  </m:sSub>
                                </m:den>
                              </m:f>
                              <m:r>
                                <a:rPr lang="en-US" altLang="zh-CN" sz="2000" i="1">
                                  <a:latin typeface="Cambria Math" panose="02040503050406030204" pitchFamily="18" charset="0"/>
                                </a:rPr>
                                <m:t>+1)</m:t>
                              </m:r>
                            </m:e>
                            <m:sup>
                              <m:r>
                                <a:rPr lang="en-US" altLang="zh-CN" sz="2000" i="1">
                                  <a:latin typeface="Cambria Math" panose="02040503050406030204" pitchFamily="18" charset="0"/>
                                </a:rPr>
                                <m:t>−</m:t>
                              </m:r>
                              <m:r>
                                <a:rPr lang="zh-CN" altLang="en-US" sz="2000" i="1">
                                  <a:solidFill>
                                    <a:srgbClr val="FF0000"/>
                                  </a:solidFill>
                                  <a:latin typeface="Cambria Math" panose="02040503050406030204" pitchFamily="18" charset="0"/>
                                </a:rPr>
                                <m:t>𝜃</m:t>
                              </m:r>
                            </m:sup>
                          </m:sSup>
                        </m:e>
                      </m:nary>
                    </m:oMath>
                  </m:oMathPara>
                </a14:m>
                <a:endParaRPr lang="zh-CN" altLang="en-US" sz="2000" dirty="0"/>
              </a:p>
            </p:txBody>
          </p:sp>
        </mc:Choice>
        <mc:Fallback xmlns="">
          <p:sp>
            <p:nvSpPr>
              <p:cNvPr id="18" name="矩形 17"/>
              <p:cNvSpPr>
                <a:spLocks noRot="1" noChangeAspect="1" noMove="1" noResize="1" noEditPoints="1" noAdjustHandles="1" noChangeArrowheads="1" noChangeShapeType="1" noTextEdit="1"/>
              </p:cNvSpPr>
              <p:nvPr/>
            </p:nvSpPr>
            <p:spPr>
              <a:xfrm>
                <a:off x="7320137" y="1619470"/>
                <a:ext cx="3211007" cy="1004506"/>
              </a:xfrm>
              <a:prstGeom prst="rect">
                <a:avLst/>
              </a:prstGeom>
              <a:blipFill>
                <a:blip r:embed="rId5"/>
                <a:stretch>
                  <a:fillRect/>
                </a:stretch>
              </a:blipFill>
            </p:spPr>
            <p:txBody>
              <a:bodyPr/>
              <a:lstStyle/>
              <a:p>
                <a:r>
                  <a:rPr lang="zh-CN" altLang="en-US">
                    <a:noFill/>
                  </a:rPr>
                  <a:t> </a:t>
                </a:r>
              </a:p>
            </p:txBody>
          </p:sp>
        </mc:Fallback>
      </mc:AlternateContent>
      <p:pic>
        <p:nvPicPr>
          <p:cNvPr id="17" name="内容占位符 24"/>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grpSp>
        <p:nvGrpSpPr>
          <p:cNvPr id="19" name="组合 18"/>
          <p:cNvGrpSpPr/>
          <p:nvPr/>
        </p:nvGrpSpPr>
        <p:grpSpPr>
          <a:xfrm>
            <a:off x="132766" y="-14910"/>
            <a:ext cx="6971346" cy="372188"/>
            <a:chOff x="0" y="-14910"/>
            <a:chExt cx="6971346" cy="372188"/>
          </a:xfrm>
        </p:grpSpPr>
        <p:grpSp>
          <p:nvGrpSpPr>
            <p:cNvPr id="20" name="组合 19"/>
            <p:cNvGrpSpPr/>
            <p:nvPr/>
          </p:nvGrpSpPr>
          <p:grpSpPr>
            <a:xfrm>
              <a:off x="0" y="-14910"/>
              <a:ext cx="6971346" cy="372188"/>
              <a:chOff x="0" y="-14910"/>
              <a:chExt cx="6971346" cy="372188"/>
            </a:xfrm>
          </p:grpSpPr>
          <p:sp>
            <p:nvSpPr>
              <p:cNvPr id="22" name="TextBox 6"/>
              <p:cNvSpPr txBox="1"/>
              <p:nvPr/>
            </p:nvSpPr>
            <p:spPr>
              <a:xfrm>
                <a:off x="0" y="-14910"/>
                <a:ext cx="1390124" cy="369332"/>
              </a:xfrm>
              <a:prstGeom prst="rect">
                <a:avLst/>
              </a:prstGeom>
              <a:noFill/>
            </p:spPr>
            <p:txBody>
              <a:bodyPr wrap="none" rtlCol="0">
                <a:spAutoFit/>
              </a:bodyPr>
              <a:lstStyle/>
              <a:p>
                <a:r>
                  <a:rPr lang="en-US" dirty="0">
                    <a:solidFill>
                      <a:schemeClr val="bg1"/>
                    </a:solidFill>
                  </a:rPr>
                  <a:t>Introduction</a:t>
                </a:r>
              </a:p>
            </p:txBody>
          </p:sp>
          <p:sp>
            <p:nvSpPr>
              <p:cNvPr id="23" name="TextBox 7"/>
              <p:cNvSpPr txBox="1"/>
              <p:nvPr/>
            </p:nvSpPr>
            <p:spPr>
              <a:xfrm>
                <a:off x="2096471" y="-13958"/>
                <a:ext cx="954107" cy="369332"/>
              </a:xfrm>
              <a:prstGeom prst="rect">
                <a:avLst/>
              </a:prstGeom>
              <a:noFill/>
            </p:spPr>
            <p:txBody>
              <a:bodyPr wrap="none" rtlCol="0">
                <a:spAutoFit/>
              </a:bodyPr>
              <a:lstStyle/>
              <a:p>
                <a:r>
                  <a:rPr lang="en-US" dirty="0">
                    <a:solidFill>
                      <a:schemeClr val="bg1"/>
                    </a:solidFill>
                  </a:rPr>
                  <a:t>Method</a:t>
                </a:r>
              </a:p>
            </p:txBody>
          </p:sp>
          <p:sp>
            <p:nvSpPr>
              <p:cNvPr id="24" name="TextBox 8"/>
              <p:cNvSpPr txBox="1"/>
              <p:nvPr/>
            </p:nvSpPr>
            <p:spPr>
              <a:xfrm>
                <a:off x="3666530" y="-13006"/>
                <a:ext cx="1569660" cy="369332"/>
              </a:xfrm>
              <a:prstGeom prst="rect">
                <a:avLst/>
              </a:prstGeom>
              <a:noFill/>
            </p:spPr>
            <p:txBody>
              <a:bodyPr wrap="none" rtlCol="0">
                <a:spAutoFit/>
              </a:bodyPr>
              <a:lstStyle/>
              <a:p>
                <a:r>
                  <a:rPr lang="en-US" b="1" dirty="0">
                    <a:solidFill>
                      <a:srgbClr val="FFC000"/>
                    </a:solidFill>
                  </a:rPr>
                  <a:t>Experiments</a:t>
                </a:r>
              </a:p>
            </p:txBody>
          </p:sp>
          <p:sp>
            <p:nvSpPr>
              <p:cNvPr id="25"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21"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251821"/>
      </p:ext>
    </p:extLst>
  </p:cSld>
  <p:clrMapOvr>
    <a:masterClrMapping/>
  </p:clrMapOvr>
  <mc:AlternateContent xmlns:mc="http://schemas.openxmlformats.org/markup-compatibility/2006" xmlns:p14="http://schemas.microsoft.com/office/powerpoint/2010/main">
    <mc:Choice Requires="p14">
      <p:transition spd="slow" p14:dur="2000" advTm="245"/>
    </mc:Choice>
    <mc:Fallback xmlns="">
      <p:transition spd="slow" advTm="245"/>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en-US" sz="4800" b="1" dirty="0"/>
              <a:t>Conclusion</a:t>
            </a:r>
          </a:p>
        </p:txBody>
      </p:sp>
      <p:sp>
        <p:nvSpPr>
          <p:cNvPr id="3" name="内容占位符 2"/>
          <p:cNvSpPr>
            <a:spLocks noGrp="1"/>
          </p:cNvSpPr>
          <p:nvPr>
            <p:ph idx="1"/>
          </p:nvPr>
        </p:nvSpPr>
        <p:spPr>
          <a:xfrm>
            <a:off x="551384" y="1340768"/>
            <a:ext cx="11469168" cy="5334000"/>
          </a:xfrm>
        </p:spPr>
        <p:txBody>
          <a:bodyPr>
            <a:normAutofit lnSpcReduction="10000"/>
          </a:bodyPr>
          <a:lstStyle/>
          <a:p>
            <a:r>
              <a:rPr lang="en-US" altLang="zh-CN" sz="2800" b="1" dirty="0"/>
              <a:t>Novel </a:t>
            </a:r>
            <a:r>
              <a:rPr lang="en-US" altLang="zh-CN" sz="2800" b="1" dirty="0" smtClean="0"/>
              <a:t>findings</a:t>
            </a:r>
            <a:endParaRPr lang="en-US" altLang="zh-CN" sz="2800" b="1" dirty="0"/>
          </a:p>
          <a:p>
            <a:pPr lvl="1"/>
            <a:r>
              <a:rPr lang="en-US" altLang="zh-CN" sz="2400" dirty="0" smtClean="0"/>
              <a:t>2 Growth patterns: Long-term </a:t>
            </a:r>
            <a:r>
              <a:rPr lang="en-US" altLang="zh-CN" sz="2400" dirty="0"/>
              <a:t>power-law growth &amp; Short-term </a:t>
            </a:r>
            <a:r>
              <a:rPr lang="en-US" altLang="zh-CN" sz="2400" dirty="0" err="1"/>
              <a:t>bursty</a:t>
            </a:r>
            <a:r>
              <a:rPr lang="en-US" altLang="zh-CN" sz="2400" dirty="0"/>
              <a:t> growth</a:t>
            </a:r>
          </a:p>
          <a:p>
            <a:pPr lvl="1"/>
            <a:r>
              <a:rPr lang="en-US" altLang="zh-CN" sz="2400" dirty="0" smtClean="0"/>
              <a:t>3 Memory </a:t>
            </a:r>
            <a:r>
              <a:rPr lang="en-US" altLang="zh-CN" sz="2400" dirty="0"/>
              <a:t>effects: </a:t>
            </a:r>
            <a:r>
              <a:rPr lang="en-US" altLang="zh-CN" sz="2400" dirty="0" smtClean="0"/>
              <a:t>Average-memory-effect</a:t>
            </a:r>
            <a:r>
              <a:rPr lang="en-US" altLang="zh-CN" sz="2400" dirty="0"/>
              <a:t>, </a:t>
            </a:r>
            <a:r>
              <a:rPr lang="en-US" altLang="zh-CN" sz="2400" dirty="0" smtClean="0"/>
              <a:t>Multiscale-memory-effect</a:t>
            </a:r>
            <a:r>
              <a:rPr lang="en-US" altLang="zh-CN" sz="2400" dirty="0"/>
              <a:t>, </a:t>
            </a:r>
            <a:r>
              <a:rPr lang="en-US" altLang="zh-CN" sz="2400" dirty="0" smtClean="0"/>
              <a:t>Correlated-memory-effect</a:t>
            </a:r>
            <a:endParaRPr lang="en-US" altLang="zh-CN" sz="2400" dirty="0"/>
          </a:p>
          <a:p>
            <a:r>
              <a:rPr lang="en-US" altLang="zh-CN" sz="2800" b="1" dirty="0"/>
              <a:t>Novel </a:t>
            </a:r>
            <a:r>
              <a:rPr lang="en-US" altLang="zh-CN" sz="2800" b="1" dirty="0" smtClean="0"/>
              <a:t>Long Short memory Process (</a:t>
            </a:r>
            <a:r>
              <a:rPr lang="en-US" altLang="zh-CN" sz="2800" b="1" dirty="0" err="1" smtClean="0"/>
              <a:t>LSmP</a:t>
            </a:r>
            <a:r>
              <a:rPr lang="en-US" altLang="zh-CN" sz="2800" b="1" dirty="0" smtClean="0"/>
              <a:t>) model.</a:t>
            </a:r>
            <a:endParaRPr lang="en-US" altLang="zh-CN" sz="2800" b="1" dirty="0"/>
          </a:p>
          <a:p>
            <a:pPr lvl="1"/>
            <a:r>
              <a:rPr lang="en-US" altLang="zh-CN" sz="2400" dirty="0"/>
              <a:t>Parsimonious &amp; Clear physical </a:t>
            </a:r>
            <a:r>
              <a:rPr lang="en-US" altLang="zh-CN" sz="2400" dirty="0" smtClean="0"/>
              <a:t>meaning &amp; Closed-form gradients</a:t>
            </a:r>
            <a:endParaRPr lang="en-US" altLang="zh-CN" sz="2400" dirty="0"/>
          </a:p>
          <a:p>
            <a:r>
              <a:rPr lang="en-US" altLang="zh-CN" sz="2800" b="1" dirty="0"/>
              <a:t>Accuracy</a:t>
            </a:r>
          </a:p>
          <a:p>
            <a:r>
              <a:rPr lang="en-US" altLang="zh-CN" sz="2800" b="1" dirty="0"/>
              <a:t>Usefulness</a:t>
            </a:r>
          </a:p>
          <a:p>
            <a:pPr lvl="1"/>
            <a:r>
              <a:rPr lang="en-US" altLang="zh-CN" sz="2400" dirty="0"/>
              <a:t>Mining human dynamics (growth &amp; </a:t>
            </a:r>
            <a:r>
              <a:rPr lang="en-US" altLang="zh-CN" sz="2400" dirty="0" smtClean="0"/>
              <a:t>fizzling), </a:t>
            </a:r>
            <a:r>
              <a:rPr lang="en-US" altLang="zh-CN" sz="2400" dirty="0"/>
              <a:t>Clustering, Pattern mining, Outlier detection, Prediction, etc</a:t>
            </a:r>
            <a:r>
              <a:rPr lang="en-US" altLang="zh-CN" sz="2400" dirty="0" smtClean="0"/>
              <a:t>.</a:t>
            </a:r>
            <a:endParaRPr lang="en-US" altLang="zh-CN" sz="2800" dirty="0"/>
          </a:p>
          <a:p>
            <a:r>
              <a:rPr lang="en-US" sz="2800" b="1" dirty="0" smtClean="0"/>
              <a:t>Reproducibility</a:t>
            </a:r>
            <a:endParaRPr lang="en-US" sz="2800" b="1" dirty="0"/>
          </a:p>
          <a:p>
            <a:pPr lvl="1"/>
            <a:r>
              <a:rPr lang="en-US" altLang="zh-CN" sz="2400" dirty="0"/>
              <a:t>Code @ </a:t>
            </a:r>
            <a:r>
              <a:rPr lang="en-US" altLang="zh-CN" sz="2400" dirty="0">
                <a:hlinkClick r:id="rId3"/>
              </a:rPr>
              <a:t>https://github.com/calvin-zcx/LSMP</a:t>
            </a:r>
            <a:r>
              <a:rPr lang="en-US" altLang="zh-CN" sz="2400" dirty="0"/>
              <a:t> </a:t>
            </a:r>
            <a:endParaRPr lang="en-US" altLang="zh-CN" sz="2400" dirty="0" smtClean="0"/>
          </a:p>
        </p:txBody>
      </p:sp>
      <p:sp>
        <p:nvSpPr>
          <p:cNvPr id="4" name="灯片编号占位符 3"/>
          <p:cNvSpPr>
            <a:spLocks noGrp="1"/>
          </p:cNvSpPr>
          <p:nvPr>
            <p:ph type="sldNum" sz="quarter" idx="12"/>
          </p:nvPr>
        </p:nvSpPr>
        <p:spPr/>
        <p:txBody>
          <a:bodyPr/>
          <a:lstStyle/>
          <a:p>
            <a:fld id="{0CFEC368-1D7A-4F81-ABF6-AE0E36BAF64C}" type="slidenum">
              <a:rPr lang="en-US" smtClean="0"/>
              <a:pPr/>
              <a:t>26</a:t>
            </a:fld>
            <a:endParaRPr lang="en-US"/>
          </a:p>
        </p:txBody>
      </p:sp>
      <p:pic>
        <p:nvPicPr>
          <p:cNvPr id="17" name="内容占位符 24"/>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grpSp>
        <p:nvGrpSpPr>
          <p:cNvPr id="18" name="组合 17"/>
          <p:cNvGrpSpPr/>
          <p:nvPr/>
        </p:nvGrpSpPr>
        <p:grpSpPr>
          <a:xfrm>
            <a:off x="132766" y="-14910"/>
            <a:ext cx="7086762" cy="372188"/>
            <a:chOff x="0" y="-14910"/>
            <a:chExt cx="7086762" cy="372188"/>
          </a:xfrm>
        </p:grpSpPr>
        <p:grpSp>
          <p:nvGrpSpPr>
            <p:cNvPr id="19" name="组合 18"/>
            <p:cNvGrpSpPr/>
            <p:nvPr/>
          </p:nvGrpSpPr>
          <p:grpSpPr>
            <a:xfrm>
              <a:off x="0" y="-14910"/>
              <a:ext cx="7086762" cy="372188"/>
              <a:chOff x="0" y="-14910"/>
              <a:chExt cx="7086762" cy="372188"/>
            </a:xfrm>
          </p:grpSpPr>
          <p:sp>
            <p:nvSpPr>
              <p:cNvPr id="21" name="TextBox 6"/>
              <p:cNvSpPr txBox="1"/>
              <p:nvPr/>
            </p:nvSpPr>
            <p:spPr>
              <a:xfrm>
                <a:off x="0" y="-14910"/>
                <a:ext cx="1390124" cy="369332"/>
              </a:xfrm>
              <a:prstGeom prst="rect">
                <a:avLst/>
              </a:prstGeom>
              <a:noFill/>
            </p:spPr>
            <p:txBody>
              <a:bodyPr wrap="none" rtlCol="0">
                <a:spAutoFit/>
              </a:bodyPr>
              <a:lstStyle/>
              <a:p>
                <a:r>
                  <a:rPr lang="en-US" dirty="0">
                    <a:solidFill>
                      <a:schemeClr val="bg1"/>
                    </a:solidFill>
                  </a:rPr>
                  <a:t>Introduction</a:t>
                </a:r>
              </a:p>
            </p:txBody>
          </p:sp>
          <p:sp>
            <p:nvSpPr>
              <p:cNvPr id="22" name="TextBox 7"/>
              <p:cNvSpPr txBox="1"/>
              <p:nvPr/>
            </p:nvSpPr>
            <p:spPr>
              <a:xfrm>
                <a:off x="2096471" y="-13958"/>
                <a:ext cx="954107" cy="369332"/>
              </a:xfrm>
              <a:prstGeom prst="rect">
                <a:avLst/>
              </a:prstGeom>
              <a:noFill/>
            </p:spPr>
            <p:txBody>
              <a:bodyPr wrap="none" rtlCol="0">
                <a:spAutoFit/>
              </a:bodyPr>
              <a:lstStyle/>
              <a:p>
                <a:r>
                  <a:rPr lang="en-US" dirty="0">
                    <a:solidFill>
                      <a:schemeClr val="bg1"/>
                    </a:solidFill>
                  </a:rPr>
                  <a:t>Method</a:t>
                </a:r>
              </a:p>
            </p:txBody>
          </p:sp>
          <p:sp>
            <p:nvSpPr>
              <p:cNvPr id="23"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24" name="TextBox 9"/>
              <p:cNvSpPr txBox="1"/>
              <p:nvPr/>
            </p:nvSpPr>
            <p:spPr>
              <a:xfrm>
                <a:off x="5645342" y="-12054"/>
                <a:ext cx="1441420" cy="369332"/>
              </a:xfrm>
              <a:prstGeom prst="rect">
                <a:avLst/>
              </a:prstGeom>
              <a:noFill/>
            </p:spPr>
            <p:txBody>
              <a:bodyPr wrap="none" rtlCol="0">
                <a:spAutoFit/>
              </a:bodyPr>
              <a:lstStyle/>
              <a:p>
                <a:r>
                  <a:rPr lang="en-US" b="1" dirty="0">
                    <a:solidFill>
                      <a:srgbClr val="FFC000"/>
                    </a:solidFill>
                  </a:rPr>
                  <a:t>Conclusion</a:t>
                </a:r>
              </a:p>
            </p:txBody>
          </p:sp>
        </p:grpSp>
        <p:cxnSp>
          <p:nvCxnSpPr>
            <p:cNvPr id="20"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95873945"/>
      </p:ext>
    </p:extLst>
  </p:cSld>
  <p:clrMapOvr>
    <a:masterClrMapping/>
  </p:clrMapOvr>
  <mc:AlternateContent xmlns:mc="http://schemas.openxmlformats.org/markup-compatibility/2006" xmlns:p14="http://schemas.microsoft.com/office/powerpoint/2010/main">
    <mc:Choice Requires="p14">
      <p:transition spd="slow" p14:dur="2000" advTm="314"/>
    </mc:Choice>
    <mc:Fallback xmlns="">
      <p:transition spd="slow" advTm="3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72858" y="6007058"/>
            <a:ext cx="6433965" cy="10568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2200" dirty="0" err="1" smtClean="0">
                <a:solidFill>
                  <a:schemeClr val="tx1"/>
                </a:solidFill>
              </a:rPr>
              <a:t>Chengxi</a:t>
            </a:r>
            <a:r>
              <a:rPr lang="en-US" sz="2200" dirty="0" smtClean="0">
                <a:solidFill>
                  <a:schemeClr val="tx1"/>
                </a:solidFill>
              </a:rPr>
              <a:t> Zang </a:t>
            </a:r>
            <a:r>
              <a:rPr lang="en-US" sz="2200" dirty="0" smtClean="0">
                <a:solidFill>
                  <a:srgbClr val="FFC000"/>
                </a:solidFill>
                <a:hlinkClick r:id="rId3"/>
              </a:rPr>
              <a:t>calvin-zcx@qq.com</a:t>
            </a:r>
            <a:r>
              <a:rPr lang="en-US" sz="2200" dirty="0" smtClean="0">
                <a:solidFill>
                  <a:srgbClr val="FFC000"/>
                </a:solidFill>
              </a:rPr>
              <a:t> </a:t>
            </a:r>
            <a:endParaRPr lang="en-US" sz="2200" dirty="0">
              <a:solidFill>
                <a:srgbClr val="FFC000"/>
              </a:solidFill>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pPr/>
              <a:t>27</a:t>
            </a:fld>
            <a:endParaRPr lang="en-US"/>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4473" y="6453336"/>
            <a:ext cx="864096" cy="284626"/>
          </a:xfrm>
          <a:prstGeom prst="rect">
            <a:avLst/>
          </a:prstGeom>
        </p:spPr>
      </p:pic>
      <p:pic>
        <p:nvPicPr>
          <p:cNvPr id="10" name="image19.jpeg"/>
          <p:cNvPicPr>
            <a:picLocks noChangeAspect="1"/>
          </p:cNvPicPr>
          <p:nvPr/>
        </p:nvPicPr>
        <p:blipFill>
          <a:blip r:embed="rId5">
            <a:extLst/>
          </a:blip>
          <a:stretch>
            <a:fillRect/>
          </a:stretch>
        </p:blipFill>
        <p:spPr>
          <a:xfrm>
            <a:off x="1612164" y="4838527"/>
            <a:ext cx="1763141" cy="1254769"/>
          </a:xfrm>
          <a:prstGeom prst="rect">
            <a:avLst/>
          </a:prstGeom>
          <a:ln w="12700" cap="flat">
            <a:solidFill>
              <a:srgbClr val="DDDDDD"/>
            </a:solidFill>
            <a:prstDash val="solid"/>
            <a:miter lim="400000"/>
          </a:ln>
          <a:effectLst/>
        </p:spPr>
      </p:pic>
      <p:pic>
        <p:nvPicPr>
          <p:cNvPr id="11" name="image31.jpeg"/>
          <p:cNvPicPr>
            <a:picLocks noChangeAspect="1"/>
          </p:cNvPicPr>
          <p:nvPr/>
        </p:nvPicPr>
        <p:blipFill>
          <a:blip r:embed="rId6">
            <a:extLst/>
          </a:blip>
          <a:stretch>
            <a:fillRect/>
          </a:stretch>
        </p:blipFill>
        <p:spPr>
          <a:xfrm>
            <a:off x="3462324" y="4820926"/>
            <a:ext cx="1770447" cy="1254769"/>
          </a:xfrm>
          <a:prstGeom prst="rect">
            <a:avLst/>
          </a:prstGeom>
          <a:ln w="12700" cap="flat">
            <a:solidFill>
              <a:srgbClr val="DDDDDD"/>
            </a:solidFill>
            <a:prstDash val="solid"/>
            <a:miter lim="400000"/>
          </a:ln>
          <a:effectLst/>
        </p:spPr>
      </p:pic>
      <p:pic>
        <p:nvPicPr>
          <p:cNvPr id="6" name="图片 5"/>
          <p:cNvPicPr>
            <a:picLocks noChangeAspect="1"/>
          </p:cNvPicPr>
          <p:nvPr/>
        </p:nvPicPr>
        <p:blipFill>
          <a:blip r:embed="rId7"/>
          <a:stretch>
            <a:fillRect/>
          </a:stretch>
        </p:blipFill>
        <p:spPr>
          <a:xfrm>
            <a:off x="5332963" y="4810793"/>
            <a:ext cx="1707664" cy="1257462"/>
          </a:xfrm>
          <a:prstGeom prst="rect">
            <a:avLst/>
          </a:prstGeom>
        </p:spPr>
      </p:pic>
      <p:pic>
        <p:nvPicPr>
          <p:cNvPr id="7" name="图片 6"/>
          <p:cNvPicPr>
            <a:picLocks noChangeAspect="1"/>
          </p:cNvPicPr>
          <p:nvPr/>
        </p:nvPicPr>
        <p:blipFill>
          <a:blip r:embed="rId8"/>
          <a:stretch>
            <a:fillRect/>
          </a:stretch>
        </p:blipFill>
        <p:spPr>
          <a:xfrm>
            <a:off x="7094835" y="4804463"/>
            <a:ext cx="1647828" cy="1240032"/>
          </a:xfrm>
          <a:prstGeom prst="rect">
            <a:avLst/>
          </a:prstGeom>
        </p:spPr>
      </p:pic>
      <p:pic>
        <p:nvPicPr>
          <p:cNvPr id="15" name="图片 14"/>
          <p:cNvPicPr>
            <a:picLocks noChangeAspect="1"/>
          </p:cNvPicPr>
          <p:nvPr/>
        </p:nvPicPr>
        <p:blipFill>
          <a:blip r:embed="rId9"/>
          <a:stretch>
            <a:fillRect/>
          </a:stretch>
        </p:blipFill>
        <p:spPr>
          <a:xfrm>
            <a:off x="8901581" y="4828870"/>
            <a:ext cx="1747251" cy="1246825"/>
          </a:xfrm>
          <a:prstGeom prst="rect">
            <a:avLst/>
          </a:prstGeom>
        </p:spPr>
      </p:pic>
      <p:pic>
        <p:nvPicPr>
          <p:cNvPr id="17" name="内容占位符 24"/>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grpSp>
        <p:nvGrpSpPr>
          <p:cNvPr id="25" name="组合 24"/>
          <p:cNvGrpSpPr/>
          <p:nvPr/>
        </p:nvGrpSpPr>
        <p:grpSpPr>
          <a:xfrm>
            <a:off x="132766" y="-14910"/>
            <a:ext cx="7086762" cy="372188"/>
            <a:chOff x="0" y="-14910"/>
            <a:chExt cx="7086762" cy="372188"/>
          </a:xfrm>
        </p:grpSpPr>
        <p:grpSp>
          <p:nvGrpSpPr>
            <p:cNvPr id="26" name="组合 25"/>
            <p:cNvGrpSpPr/>
            <p:nvPr/>
          </p:nvGrpSpPr>
          <p:grpSpPr>
            <a:xfrm>
              <a:off x="0" y="-14910"/>
              <a:ext cx="7086762" cy="372188"/>
              <a:chOff x="0" y="-14910"/>
              <a:chExt cx="7086762" cy="372188"/>
            </a:xfrm>
          </p:grpSpPr>
          <p:sp>
            <p:nvSpPr>
              <p:cNvPr id="28" name="TextBox 6"/>
              <p:cNvSpPr txBox="1"/>
              <p:nvPr/>
            </p:nvSpPr>
            <p:spPr>
              <a:xfrm>
                <a:off x="0" y="-14910"/>
                <a:ext cx="1390124" cy="369332"/>
              </a:xfrm>
              <a:prstGeom prst="rect">
                <a:avLst/>
              </a:prstGeom>
              <a:noFill/>
            </p:spPr>
            <p:txBody>
              <a:bodyPr wrap="none" rtlCol="0">
                <a:spAutoFit/>
              </a:bodyPr>
              <a:lstStyle/>
              <a:p>
                <a:r>
                  <a:rPr lang="en-US" dirty="0"/>
                  <a:t>Introduction</a:t>
                </a:r>
              </a:p>
            </p:txBody>
          </p:sp>
          <p:sp>
            <p:nvSpPr>
              <p:cNvPr id="29" name="TextBox 7"/>
              <p:cNvSpPr txBox="1"/>
              <p:nvPr/>
            </p:nvSpPr>
            <p:spPr>
              <a:xfrm>
                <a:off x="2096471" y="-13958"/>
                <a:ext cx="954107" cy="369332"/>
              </a:xfrm>
              <a:prstGeom prst="rect">
                <a:avLst/>
              </a:prstGeom>
              <a:noFill/>
            </p:spPr>
            <p:txBody>
              <a:bodyPr wrap="none" rtlCol="0">
                <a:spAutoFit/>
              </a:bodyPr>
              <a:lstStyle/>
              <a:p>
                <a:r>
                  <a:rPr lang="en-US" dirty="0"/>
                  <a:t>Method</a:t>
                </a:r>
              </a:p>
            </p:txBody>
          </p:sp>
          <p:sp>
            <p:nvSpPr>
              <p:cNvPr id="30" name="TextBox 8"/>
              <p:cNvSpPr txBox="1"/>
              <p:nvPr/>
            </p:nvSpPr>
            <p:spPr>
              <a:xfrm>
                <a:off x="3666530" y="-13006"/>
                <a:ext cx="1467068" cy="369332"/>
              </a:xfrm>
              <a:prstGeom prst="rect">
                <a:avLst/>
              </a:prstGeom>
              <a:noFill/>
            </p:spPr>
            <p:txBody>
              <a:bodyPr wrap="none" rtlCol="0">
                <a:spAutoFit/>
              </a:bodyPr>
              <a:lstStyle/>
              <a:p>
                <a:r>
                  <a:rPr lang="en-US" dirty="0"/>
                  <a:t>Experiments</a:t>
                </a:r>
              </a:p>
            </p:txBody>
          </p:sp>
          <p:sp>
            <p:nvSpPr>
              <p:cNvPr id="31" name="TextBox 9"/>
              <p:cNvSpPr txBox="1"/>
              <p:nvPr/>
            </p:nvSpPr>
            <p:spPr>
              <a:xfrm>
                <a:off x="5645342" y="-12054"/>
                <a:ext cx="1441420" cy="369332"/>
              </a:xfrm>
              <a:prstGeom prst="rect">
                <a:avLst/>
              </a:prstGeom>
              <a:noFill/>
            </p:spPr>
            <p:txBody>
              <a:bodyPr wrap="none" rtlCol="0">
                <a:spAutoFit/>
              </a:bodyPr>
              <a:lstStyle/>
              <a:p>
                <a:r>
                  <a:rPr lang="en-US" b="1" dirty="0">
                    <a:solidFill>
                      <a:srgbClr val="FFC000"/>
                    </a:solidFill>
                  </a:rPr>
                  <a:t>Conclusion</a:t>
                </a:r>
              </a:p>
            </p:txBody>
          </p:sp>
        </p:grpSp>
        <p:cxnSp>
          <p:nvCxnSpPr>
            <p:cNvPr id="27" name="Straight Connector 10"/>
            <p:cNvCxnSpPr/>
            <p:nvPr/>
          </p:nvCxnSpPr>
          <p:spPr>
            <a:xfrm>
              <a:off x="0" y="317351"/>
              <a:ext cx="685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标题 1"/>
          <p:cNvSpPr txBox="1">
            <a:spLocks/>
          </p:cNvSpPr>
          <p:nvPr/>
        </p:nvSpPr>
        <p:spPr>
          <a:xfrm>
            <a:off x="4425759" y="1625887"/>
            <a:ext cx="3492990" cy="966469"/>
          </a:xfrm>
          <a:prstGeom prst="rect">
            <a:avLst/>
          </a:prstGeom>
        </p:spPr>
        <p:txBody>
          <a:bodyPr vert="horz" lIns="91440" tIns="45720" rIns="91440" bIns="45720" rtlCol="0" anchor="b">
            <a:noAutofit/>
          </a:bodyPr>
          <a:lstStyle>
            <a:lvl1pPr algn="l" defTabSz="914400" rtl="0" eaLnBrk="1" latinLnBrk="0" hangingPunct="1">
              <a:spcBef>
                <a:spcPct val="0"/>
              </a:spcBef>
              <a:buNone/>
              <a:defRPr sz="4800" b="0" kern="1200" cap="all" spc="-100" baseline="0">
                <a:solidFill>
                  <a:srgbClr val="7030A0"/>
                </a:solidFill>
                <a:latin typeface="+mj-lt"/>
                <a:ea typeface="+mj-ea"/>
                <a:cs typeface="+mj-cs"/>
              </a:defRPr>
            </a:lvl1pPr>
          </a:lstStyle>
          <a:p>
            <a:pPr algn="ctr"/>
            <a:r>
              <a:rPr lang="en-US" b="1" i="1" dirty="0" smtClean="0">
                <a:solidFill>
                  <a:srgbClr val="FFC000"/>
                </a:solidFill>
                <a:latin typeface="+mn-lt"/>
              </a:rPr>
              <a:t>Thanks</a:t>
            </a:r>
            <a:endParaRPr lang="en-US" b="1" i="1" dirty="0">
              <a:solidFill>
                <a:srgbClr val="FFC000"/>
              </a:solidFill>
              <a:latin typeface="+mn-lt"/>
            </a:endParaRPr>
          </a:p>
        </p:txBody>
      </p:sp>
      <p:pic>
        <p:nvPicPr>
          <p:cNvPr id="35" name="图片 3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90809" y="2814262"/>
            <a:ext cx="1220615" cy="1440000"/>
          </a:xfrm>
          <a:prstGeom prst="rect">
            <a:avLst/>
          </a:prstGeom>
          <a:ln>
            <a:solidFill>
              <a:schemeClr val="accent1"/>
            </a:solidFill>
          </a:ln>
        </p:spPr>
      </p:pic>
      <p:pic>
        <p:nvPicPr>
          <p:cNvPr id="36" name="图片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69787" y="2814262"/>
            <a:ext cx="1141680" cy="1440000"/>
          </a:xfrm>
          <a:prstGeom prst="rect">
            <a:avLst/>
          </a:prstGeom>
        </p:spPr>
      </p:pic>
      <p:pic>
        <p:nvPicPr>
          <p:cNvPr id="37" name="图片 3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75120" y="2814262"/>
            <a:ext cx="1098141" cy="1440000"/>
          </a:xfrm>
          <a:prstGeom prst="rect">
            <a:avLst/>
          </a:prstGeom>
        </p:spPr>
      </p:pic>
      <p:pic>
        <p:nvPicPr>
          <p:cNvPr id="38" name="图片 3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29014" y="2814262"/>
            <a:ext cx="1178754" cy="1440000"/>
          </a:xfrm>
          <a:prstGeom prst="rect">
            <a:avLst/>
          </a:prstGeom>
        </p:spPr>
      </p:pic>
      <p:sp>
        <p:nvSpPr>
          <p:cNvPr id="24" name="文本框 23"/>
          <p:cNvSpPr txBox="1"/>
          <p:nvPr/>
        </p:nvSpPr>
        <p:spPr>
          <a:xfrm>
            <a:off x="498163" y="656143"/>
            <a:ext cx="11377263" cy="1077218"/>
          </a:xfrm>
          <a:prstGeom prst="rect">
            <a:avLst/>
          </a:prstGeom>
          <a:noFill/>
        </p:spPr>
        <p:txBody>
          <a:bodyPr wrap="square" rtlCol="0">
            <a:spAutoFit/>
          </a:bodyPr>
          <a:lstStyle/>
          <a:p>
            <a:pPr algn="ctr"/>
            <a:r>
              <a:rPr lang="en-US" sz="3200" b="1" dirty="0" smtClean="0">
                <a:solidFill>
                  <a:srgbClr val="FFC000"/>
                </a:solidFill>
              </a:rPr>
              <a:t>Long Short Memory Process: Modeling Growth Dynamics of Microscopic Social Connectivity</a:t>
            </a:r>
            <a:endParaRPr lang="en-US" altLang="zh-CN" sz="3200" b="1" dirty="0">
              <a:solidFill>
                <a:srgbClr val="FFC000"/>
              </a:solidFill>
            </a:endParaRPr>
          </a:p>
        </p:txBody>
      </p:sp>
    </p:spTree>
    <p:extLst>
      <p:ext uri="{BB962C8B-B14F-4D97-AF65-F5344CB8AC3E}">
        <p14:creationId xmlns:p14="http://schemas.microsoft.com/office/powerpoint/2010/main" val="2562514556"/>
      </p:ext>
    </p:extLst>
  </p:cSld>
  <p:clrMapOvr>
    <a:masterClrMapping/>
  </p:clrMapOvr>
  <mc:AlternateContent xmlns:mc="http://schemas.openxmlformats.org/markup-compatibility/2006" xmlns:p14="http://schemas.microsoft.com/office/powerpoint/2010/main">
    <mc:Choice Requires="p14">
      <p:transition spd="slow" p14:dur="2000" advTm="47977"/>
    </mc:Choice>
    <mc:Fallback xmlns="">
      <p:transition spd="slow" advTm="4797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360" y="1254372"/>
            <a:ext cx="3303897" cy="2302716"/>
          </a:xfrm>
          <a:prstGeom prst="rect">
            <a:avLst/>
          </a:prstGeom>
        </p:spPr>
      </p:pic>
      <p:sp>
        <p:nvSpPr>
          <p:cNvPr id="2" name="标题 1"/>
          <p:cNvSpPr>
            <a:spLocks noGrp="1"/>
          </p:cNvSpPr>
          <p:nvPr>
            <p:ph type="title"/>
          </p:nvPr>
        </p:nvSpPr>
        <p:spPr/>
        <p:txBody>
          <a:bodyPr>
            <a:noAutofit/>
          </a:bodyPr>
          <a:lstStyle/>
          <a:p>
            <a:pPr algn="ctr"/>
            <a:r>
              <a:rPr lang="en-US" altLang="zh-CN" sz="4800" b="1" dirty="0" smtClean="0"/>
              <a:t>Microscopic Social Connectivity </a:t>
            </a:r>
            <a:r>
              <a:rPr lang="en-US" altLang="zh-CN" sz="4800" b="1" dirty="0"/>
              <a:t>Growth </a:t>
            </a:r>
            <a:endParaRPr lang="en-US" sz="4800" b="1" dirty="0"/>
          </a:p>
        </p:txBody>
      </p:sp>
      <p:sp>
        <p:nvSpPr>
          <p:cNvPr id="4" name="灯片编号占位符 3"/>
          <p:cNvSpPr>
            <a:spLocks noGrp="1"/>
          </p:cNvSpPr>
          <p:nvPr>
            <p:ph type="sldNum" sz="quarter" idx="12"/>
          </p:nvPr>
        </p:nvSpPr>
        <p:spPr/>
        <p:txBody>
          <a:bodyPr/>
          <a:lstStyle/>
          <a:p>
            <a:fld id="{0CFEC368-1D7A-4F81-ABF6-AE0E36BAF64C}" type="slidenum">
              <a:rPr lang="en-US" smtClean="0"/>
              <a:pPr/>
              <a:t>3</a:t>
            </a:fld>
            <a:endParaRPr lang="en-US"/>
          </a:p>
        </p:txBody>
      </p:sp>
      <p:sp>
        <p:nvSpPr>
          <p:cNvPr id="6" name="文本框 5"/>
          <p:cNvSpPr txBox="1"/>
          <p:nvPr/>
        </p:nvSpPr>
        <p:spPr>
          <a:xfrm>
            <a:off x="1695624" y="5194106"/>
            <a:ext cx="1620957" cy="369332"/>
          </a:xfrm>
          <a:prstGeom prst="rect">
            <a:avLst/>
          </a:prstGeom>
          <a:noFill/>
        </p:spPr>
        <p:txBody>
          <a:bodyPr wrap="none" rtlCol="0">
            <a:spAutoFit/>
          </a:bodyPr>
          <a:lstStyle/>
          <a:p>
            <a:r>
              <a:rPr lang="en-US" dirty="0">
                <a:solidFill>
                  <a:schemeClr val="bg1"/>
                </a:solidFill>
              </a:rPr>
              <a:t>Add Friend by</a:t>
            </a:r>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8689" y="4781701"/>
            <a:ext cx="2234826" cy="1728000"/>
          </a:xfrm>
          <a:prstGeom prst="rect">
            <a:avLst/>
          </a:prstGeom>
        </p:spPr>
      </p:pic>
      <p:sp>
        <p:nvSpPr>
          <p:cNvPr id="35" name="矩形 34"/>
          <p:cNvSpPr/>
          <p:nvPr/>
        </p:nvSpPr>
        <p:spPr>
          <a:xfrm>
            <a:off x="7104112" y="5080602"/>
            <a:ext cx="4573635" cy="1400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t>Micro</a:t>
            </a:r>
          </a:p>
          <a:p>
            <a:pPr algn="ctr"/>
            <a:r>
              <a:rPr lang="en-US" sz="2800" b="1" dirty="0" smtClean="0"/>
              <a:t>Social Connectivity</a:t>
            </a:r>
          </a:p>
          <a:p>
            <a:pPr algn="ctr"/>
            <a:r>
              <a:rPr lang="en-US" sz="2800" b="1" dirty="0"/>
              <a:t>G</a:t>
            </a:r>
            <a:r>
              <a:rPr lang="en-US" sz="2800" b="1" dirty="0" smtClean="0"/>
              <a:t>rowth</a:t>
            </a:r>
            <a:endParaRPr lang="en-US" sz="2800" b="1" dirty="0"/>
          </a:p>
        </p:txBody>
      </p:sp>
      <p:sp>
        <p:nvSpPr>
          <p:cNvPr id="37" name="下箭头 36"/>
          <p:cNvSpPr/>
          <p:nvPr/>
        </p:nvSpPr>
        <p:spPr>
          <a:xfrm rot="10800000">
            <a:off x="9011995" y="3557088"/>
            <a:ext cx="756413" cy="1295184"/>
          </a:xfrm>
          <a:prstGeom prst="downArrow">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矩形 35"/>
          <p:cNvSpPr/>
          <p:nvPr/>
        </p:nvSpPr>
        <p:spPr>
          <a:xfrm>
            <a:off x="7104112" y="1844146"/>
            <a:ext cx="4573635" cy="140164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t>Macro</a:t>
            </a:r>
          </a:p>
          <a:p>
            <a:pPr algn="ctr"/>
            <a:r>
              <a:rPr lang="en-US" sz="2800" b="1" dirty="0" smtClean="0"/>
              <a:t>Social Network growth</a:t>
            </a:r>
            <a:endParaRPr lang="en-US" sz="2800" b="1" dirty="0"/>
          </a:p>
        </p:txBody>
      </p:sp>
      <p:sp>
        <p:nvSpPr>
          <p:cNvPr id="38" name="文本框 37"/>
          <p:cNvSpPr txBox="1"/>
          <p:nvPr/>
        </p:nvSpPr>
        <p:spPr>
          <a:xfrm>
            <a:off x="3763472" y="3918378"/>
            <a:ext cx="3673378" cy="954107"/>
          </a:xfrm>
          <a:prstGeom prst="rect">
            <a:avLst/>
          </a:prstGeom>
          <a:noFill/>
        </p:spPr>
        <p:txBody>
          <a:bodyPr wrap="none" rtlCol="0">
            <a:spAutoFit/>
          </a:bodyPr>
          <a:lstStyle/>
          <a:p>
            <a:pPr algn="ctr"/>
            <a:r>
              <a:rPr lang="en-US" sz="2800" b="1" dirty="0" smtClean="0">
                <a:solidFill>
                  <a:srgbClr val="C00000"/>
                </a:solidFill>
              </a:rPr>
              <a:t>Spatially-Temporally</a:t>
            </a:r>
            <a:endParaRPr lang="en-US" sz="2800" b="1" dirty="0">
              <a:solidFill>
                <a:srgbClr val="C00000"/>
              </a:solidFill>
            </a:endParaRPr>
          </a:p>
          <a:p>
            <a:pPr algn="ctr"/>
            <a:r>
              <a:rPr lang="en-US" sz="2800" b="1" dirty="0" smtClean="0">
                <a:solidFill>
                  <a:srgbClr val="C00000"/>
                </a:solidFill>
              </a:rPr>
              <a:t>Aggregated</a:t>
            </a:r>
            <a:endParaRPr lang="en-US" sz="2800" b="1" dirty="0">
              <a:solidFill>
                <a:srgbClr val="C00000"/>
              </a:solidFill>
            </a:endParaRPr>
          </a:p>
        </p:txBody>
      </p:sp>
      <p:grpSp>
        <p:nvGrpSpPr>
          <p:cNvPr id="20" name="组合 19"/>
          <p:cNvGrpSpPr/>
          <p:nvPr/>
        </p:nvGrpSpPr>
        <p:grpSpPr>
          <a:xfrm>
            <a:off x="132766" y="-14910"/>
            <a:ext cx="6971346" cy="372188"/>
            <a:chOff x="0" y="-14910"/>
            <a:chExt cx="6971346" cy="372188"/>
          </a:xfrm>
        </p:grpSpPr>
        <p:grpSp>
          <p:nvGrpSpPr>
            <p:cNvPr id="21" name="组合 20"/>
            <p:cNvGrpSpPr/>
            <p:nvPr/>
          </p:nvGrpSpPr>
          <p:grpSpPr>
            <a:xfrm>
              <a:off x="0" y="-14910"/>
              <a:ext cx="6971346" cy="372188"/>
              <a:chOff x="0" y="-14910"/>
              <a:chExt cx="6971346" cy="372188"/>
            </a:xfrm>
          </p:grpSpPr>
          <p:sp>
            <p:nvSpPr>
              <p:cNvPr id="23" name="TextBox 6"/>
              <p:cNvSpPr txBox="1"/>
              <p:nvPr/>
            </p:nvSpPr>
            <p:spPr>
              <a:xfrm>
                <a:off x="0" y="-14910"/>
                <a:ext cx="1531188" cy="369332"/>
              </a:xfrm>
              <a:prstGeom prst="rect">
                <a:avLst/>
              </a:prstGeom>
              <a:noFill/>
            </p:spPr>
            <p:txBody>
              <a:bodyPr wrap="none" rtlCol="0">
                <a:spAutoFit/>
              </a:bodyPr>
              <a:lstStyle/>
              <a:p>
                <a:r>
                  <a:rPr lang="en-US" b="1" dirty="0">
                    <a:solidFill>
                      <a:srgbClr val="FFC000"/>
                    </a:solidFill>
                  </a:rPr>
                  <a:t>Introduction</a:t>
                </a:r>
              </a:p>
            </p:txBody>
          </p:sp>
          <p:sp>
            <p:nvSpPr>
              <p:cNvPr id="24" name="TextBox 7"/>
              <p:cNvSpPr txBox="1"/>
              <p:nvPr/>
            </p:nvSpPr>
            <p:spPr>
              <a:xfrm>
                <a:off x="2096471" y="-13958"/>
                <a:ext cx="954107" cy="369332"/>
              </a:xfrm>
              <a:prstGeom prst="rect">
                <a:avLst/>
              </a:prstGeom>
              <a:noFill/>
            </p:spPr>
            <p:txBody>
              <a:bodyPr wrap="none" rtlCol="0">
                <a:spAutoFit/>
              </a:bodyPr>
              <a:lstStyle/>
              <a:p>
                <a:r>
                  <a:rPr lang="en-US" dirty="0">
                    <a:solidFill>
                      <a:schemeClr val="bg1"/>
                    </a:solidFill>
                  </a:rPr>
                  <a:t>Method</a:t>
                </a:r>
              </a:p>
            </p:txBody>
          </p:sp>
          <p:sp>
            <p:nvSpPr>
              <p:cNvPr id="25"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26"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22"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9" name="内容占位符 24"/>
          <p:cNvPicPr>
            <a:picLocks noGrp="1" noChangeAspect="1"/>
          </p:cNvPicPr>
          <p:nvPr>
            <p:ph idx="1"/>
          </p:nvPr>
        </p:nvPicPr>
        <p:blipFill>
          <a:blip r:embed="rId6" cstate="print">
            <a:biLevel thresh="25000"/>
            <a:extLst>
              <a:ext uri="{28A0092B-C50C-407E-A947-70E740481C1C}">
                <a14:useLocalDpi xmlns:a14="http://schemas.microsoft.com/office/drawing/2010/main" val="0"/>
              </a:ext>
            </a:extLst>
          </a:blip>
          <a:stretch>
            <a:fillRect/>
          </a:stretch>
        </p:blipFill>
        <p:spPr>
          <a:xfrm>
            <a:off x="10871200" y="8090"/>
            <a:ext cx="806547" cy="324566"/>
          </a:xfrm>
        </p:spPr>
      </p:pic>
      <p:sp>
        <p:nvSpPr>
          <p:cNvPr id="28" name="下箭头 27"/>
          <p:cNvSpPr/>
          <p:nvPr/>
        </p:nvSpPr>
        <p:spPr>
          <a:xfrm rot="10800000">
            <a:off x="2135938" y="3557088"/>
            <a:ext cx="756413" cy="1295184"/>
          </a:xfrm>
          <a:prstGeom prst="downArrow">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73863999"/>
      </p:ext>
    </p:extLst>
  </p:cSld>
  <p:clrMapOvr>
    <a:masterClrMapping/>
  </p:clrMapOvr>
  <mc:AlternateContent xmlns:mc="http://schemas.openxmlformats.org/markup-compatibility/2006" xmlns:p14="http://schemas.microsoft.com/office/powerpoint/2010/main">
    <mc:Choice Requires="p14">
      <p:transition spd="slow" p14:dur="2000" advTm="15602"/>
    </mc:Choice>
    <mc:Fallback xmlns="">
      <p:transition spd="slow" advTm="156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8" grpId="0"/>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4800" b="1" dirty="0" smtClean="0"/>
              <a:t>Importance</a:t>
            </a:r>
            <a:endParaRPr lang="en-US" sz="4800" b="1" dirty="0"/>
          </a:p>
        </p:txBody>
      </p:sp>
      <p:sp>
        <p:nvSpPr>
          <p:cNvPr id="3" name="内容占位符 2"/>
          <p:cNvSpPr>
            <a:spLocks noGrp="1"/>
          </p:cNvSpPr>
          <p:nvPr>
            <p:ph idx="1"/>
          </p:nvPr>
        </p:nvSpPr>
        <p:spPr/>
        <p:txBody>
          <a:bodyPr>
            <a:normAutofit/>
          </a:bodyPr>
          <a:lstStyle/>
          <a:p>
            <a:r>
              <a:rPr lang="en-US" altLang="zh-CN" sz="3200" b="1" dirty="0" smtClean="0"/>
              <a:t>Universal human </a:t>
            </a:r>
            <a:r>
              <a:rPr lang="en-US" altLang="zh-CN" sz="3200" b="1" dirty="0"/>
              <a:t>dynamics </a:t>
            </a:r>
            <a:endParaRPr lang="en-US" sz="3200" b="1" dirty="0" smtClean="0"/>
          </a:p>
          <a:p>
            <a:r>
              <a:rPr lang="en-US" sz="3200" b="1" dirty="0"/>
              <a:t>M</a:t>
            </a:r>
            <a:r>
              <a:rPr lang="en-US" sz="3200" b="1" dirty="0" smtClean="0"/>
              <a:t>icroscopic mechanisms for network growth</a:t>
            </a:r>
            <a:endParaRPr lang="en-US" sz="3200" b="1" dirty="0"/>
          </a:p>
          <a:p>
            <a:r>
              <a:rPr lang="en-US" sz="3200" b="1" dirty="0" smtClean="0"/>
              <a:t>Broad applications: </a:t>
            </a:r>
            <a:r>
              <a:rPr lang="en-US" altLang="zh-CN" sz="3200" dirty="0" smtClean="0"/>
              <a:t>Clustering, Prediction, Outlier </a:t>
            </a:r>
            <a:r>
              <a:rPr lang="en-US" sz="3200" dirty="0" smtClean="0"/>
              <a:t>detection, etc.</a:t>
            </a:r>
            <a:endParaRPr lang="en-US" sz="3200" dirty="0"/>
          </a:p>
          <a:p>
            <a:pPr lvl="1"/>
            <a:endParaRPr lang="en-US" sz="3200" b="1" dirty="0">
              <a:latin typeface="Cambria Math" panose="02040503050406030204" pitchFamily="18" charset="0"/>
            </a:endParaRPr>
          </a:p>
          <a:p>
            <a:pPr marL="0" indent="0">
              <a:buNone/>
            </a:pPr>
            <a:endParaRPr lang="en-US" sz="3200" dirty="0"/>
          </a:p>
        </p:txBody>
      </p:sp>
      <p:sp>
        <p:nvSpPr>
          <p:cNvPr id="4" name="灯片编号占位符 3"/>
          <p:cNvSpPr>
            <a:spLocks noGrp="1"/>
          </p:cNvSpPr>
          <p:nvPr>
            <p:ph type="sldNum" sz="quarter" idx="12"/>
          </p:nvPr>
        </p:nvSpPr>
        <p:spPr/>
        <p:txBody>
          <a:bodyPr/>
          <a:lstStyle/>
          <a:p>
            <a:fld id="{0CFEC368-1D7A-4F81-ABF6-AE0E36BAF64C}" type="slidenum">
              <a:rPr lang="en-US" smtClean="0"/>
              <a:pPr/>
              <a:t>4</a:t>
            </a:fld>
            <a:endParaRPr lang="en-US"/>
          </a:p>
        </p:txBody>
      </p:sp>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608" y="4111650"/>
            <a:ext cx="2355258" cy="2329894"/>
          </a:xfrm>
          <a:prstGeom prst="rect">
            <a:avLst/>
          </a:prstGeom>
        </p:spPr>
      </p:pic>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6679" y="4285307"/>
            <a:ext cx="2674521" cy="2049962"/>
          </a:xfrm>
          <a:prstGeom prst="rect">
            <a:avLst/>
          </a:prstGeom>
        </p:spPr>
      </p:pic>
      <p:grpSp>
        <p:nvGrpSpPr>
          <p:cNvPr id="15" name="组合 14"/>
          <p:cNvGrpSpPr/>
          <p:nvPr/>
        </p:nvGrpSpPr>
        <p:grpSpPr>
          <a:xfrm>
            <a:off x="132766" y="-14910"/>
            <a:ext cx="6971346" cy="372188"/>
            <a:chOff x="0" y="-14910"/>
            <a:chExt cx="6971346" cy="372188"/>
          </a:xfrm>
        </p:grpSpPr>
        <p:grpSp>
          <p:nvGrpSpPr>
            <p:cNvPr id="16" name="组合 15"/>
            <p:cNvGrpSpPr/>
            <p:nvPr/>
          </p:nvGrpSpPr>
          <p:grpSpPr>
            <a:xfrm>
              <a:off x="0" y="-14910"/>
              <a:ext cx="6971346" cy="372188"/>
              <a:chOff x="0" y="-14910"/>
              <a:chExt cx="6971346" cy="372188"/>
            </a:xfrm>
          </p:grpSpPr>
          <p:sp>
            <p:nvSpPr>
              <p:cNvPr id="18" name="TextBox 6"/>
              <p:cNvSpPr txBox="1"/>
              <p:nvPr/>
            </p:nvSpPr>
            <p:spPr>
              <a:xfrm>
                <a:off x="0" y="-14910"/>
                <a:ext cx="1531188" cy="369332"/>
              </a:xfrm>
              <a:prstGeom prst="rect">
                <a:avLst/>
              </a:prstGeom>
              <a:noFill/>
            </p:spPr>
            <p:txBody>
              <a:bodyPr wrap="none" rtlCol="0">
                <a:spAutoFit/>
              </a:bodyPr>
              <a:lstStyle/>
              <a:p>
                <a:r>
                  <a:rPr lang="en-US" b="1" dirty="0">
                    <a:solidFill>
                      <a:srgbClr val="FFC000"/>
                    </a:solidFill>
                  </a:rPr>
                  <a:t>Introduction</a:t>
                </a:r>
              </a:p>
            </p:txBody>
          </p:sp>
          <p:sp>
            <p:nvSpPr>
              <p:cNvPr id="19" name="TextBox 7"/>
              <p:cNvSpPr txBox="1"/>
              <p:nvPr/>
            </p:nvSpPr>
            <p:spPr>
              <a:xfrm>
                <a:off x="2096471" y="-13958"/>
                <a:ext cx="954107" cy="369332"/>
              </a:xfrm>
              <a:prstGeom prst="rect">
                <a:avLst/>
              </a:prstGeom>
              <a:noFill/>
            </p:spPr>
            <p:txBody>
              <a:bodyPr wrap="none" rtlCol="0">
                <a:spAutoFit/>
              </a:bodyPr>
              <a:lstStyle/>
              <a:p>
                <a:r>
                  <a:rPr lang="en-US" dirty="0">
                    <a:solidFill>
                      <a:schemeClr val="bg1"/>
                    </a:solidFill>
                  </a:rPr>
                  <a:t>Method</a:t>
                </a:r>
              </a:p>
            </p:txBody>
          </p:sp>
          <p:sp>
            <p:nvSpPr>
              <p:cNvPr id="20"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21"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17"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2" name="内容占位符 24"/>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pic>
        <p:nvPicPr>
          <p:cNvPr id="24" name="图片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8420" y="4305776"/>
            <a:ext cx="2713294" cy="2029493"/>
          </a:xfrm>
          <a:prstGeom prst="rect">
            <a:avLst/>
          </a:prstGeom>
        </p:spPr>
      </p:pic>
    </p:spTree>
    <p:extLst>
      <p:ext uri="{BB962C8B-B14F-4D97-AF65-F5344CB8AC3E}">
        <p14:creationId xmlns:p14="http://schemas.microsoft.com/office/powerpoint/2010/main" val="992504812"/>
      </p:ext>
    </p:extLst>
  </p:cSld>
  <p:clrMapOvr>
    <a:masterClrMapping/>
  </p:clrMapOvr>
  <mc:AlternateContent xmlns:mc="http://schemas.openxmlformats.org/markup-compatibility/2006" xmlns:p14="http://schemas.microsoft.com/office/powerpoint/2010/main">
    <mc:Choice Requires="p14">
      <p:transition spd="slow" p14:dur="2000" advTm="862"/>
    </mc:Choice>
    <mc:Fallback xmlns="">
      <p:transition spd="slow" advTm="86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4800" b="1" dirty="0" smtClean="0"/>
              <a:t>The Problem</a:t>
            </a:r>
            <a:endParaRPr lang="en-US" sz="4800" b="1" dirty="0"/>
          </a:p>
        </p:txBody>
      </p:sp>
      <p:sp>
        <p:nvSpPr>
          <p:cNvPr id="3" name="内容占位符 2"/>
          <p:cNvSpPr>
            <a:spLocks noGrp="1"/>
          </p:cNvSpPr>
          <p:nvPr>
            <p:ph idx="1"/>
          </p:nvPr>
        </p:nvSpPr>
        <p:spPr>
          <a:xfrm>
            <a:off x="609600" y="1600200"/>
            <a:ext cx="11175032" cy="5257800"/>
          </a:xfrm>
        </p:spPr>
        <p:txBody>
          <a:bodyPr>
            <a:normAutofit fontScale="92500" lnSpcReduction="20000"/>
          </a:bodyPr>
          <a:lstStyle/>
          <a:p>
            <a:r>
              <a:rPr lang="en-US" altLang="zh-CN" sz="3500" b="1" dirty="0" smtClean="0"/>
              <a:t>Big-Data-Driven:  </a:t>
            </a:r>
          </a:p>
          <a:p>
            <a:pPr lvl="1"/>
            <a:r>
              <a:rPr lang="en-US" altLang="zh-CN" sz="3000" b="1" dirty="0" smtClean="0"/>
              <a:t>WeChat</a:t>
            </a:r>
            <a:endParaRPr lang="en-US" altLang="zh-CN" sz="3000" b="1" dirty="0"/>
          </a:p>
          <a:p>
            <a:pPr lvl="1"/>
            <a:r>
              <a:rPr lang="en-US" altLang="zh-CN" sz="3000" dirty="0" smtClean="0"/>
              <a:t>300M users </a:t>
            </a:r>
          </a:p>
          <a:p>
            <a:pPr lvl="1"/>
            <a:r>
              <a:rPr lang="en-US" altLang="zh-CN" sz="3000" dirty="0" smtClean="0"/>
              <a:t>4.75B links</a:t>
            </a:r>
          </a:p>
          <a:p>
            <a:pPr lvl="1"/>
            <a:r>
              <a:rPr lang="en-US" altLang="zh-CN" sz="3000" dirty="0" smtClean="0"/>
              <a:t>first </a:t>
            </a:r>
            <a:r>
              <a:rPr lang="en-US" altLang="zh-CN" sz="3000" dirty="0"/>
              <a:t>2 </a:t>
            </a:r>
            <a:r>
              <a:rPr lang="en-US" altLang="zh-CN" sz="3000" dirty="0" smtClean="0"/>
              <a:t>years</a:t>
            </a:r>
            <a:endParaRPr lang="en-US" altLang="zh-CN" sz="3000" dirty="0"/>
          </a:p>
          <a:p>
            <a:r>
              <a:rPr lang="en-US" altLang="zh-CN" sz="3500" b="1" dirty="0"/>
              <a:t>Problem: </a:t>
            </a:r>
          </a:p>
          <a:p>
            <a:pPr lvl="1"/>
            <a:r>
              <a:rPr lang="en-US" altLang="zh-CN" sz="3000" b="1" dirty="0" smtClean="0">
                <a:solidFill>
                  <a:srgbClr val="FF0000"/>
                </a:solidFill>
              </a:rPr>
              <a:t>How the number of your friends grows </a:t>
            </a:r>
            <a:r>
              <a:rPr lang="en-US" altLang="zh-CN" sz="3000" b="1" dirty="0">
                <a:solidFill>
                  <a:srgbClr val="FF0000"/>
                </a:solidFill>
              </a:rPr>
              <a:t>over time?</a:t>
            </a:r>
            <a:r>
              <a:rPr lang="en-US" altLang="zh-CN" sz="3000" b="1" dirty="0">
                <a:solidFill>
                  <a:srgbClr val="FF0000"/>
                </a:solidFill>
                <a:latin typeface="Cambria Math" panose="02040503050406030204" pitchFamily="18" charset="0"/>
              </a:rPr>
              <a:t> </a:t>
            </a:r>
          </a:p>
          <a:p>
            <a:pPr lvl="1"/>
            <a:r>
              <a:rPr lang="en-US" altLang="zh-CN" sz="3000" dirty="0"/>
              <a:t>Patterns?</a:t>
            </a:r>
          </a:p>
          <a:p>
            <a:pPr lvl="1"/>
            <a:r>
              <a:rPr lang="en-US" altLang="zh-CN" sz="3000" dirty="0"/>
              <a:t>Mechanisms?</a:t>
            </a:r>
          </a:p>
          <a:p>
            <a:pPr lvl="1"/>
            <a:r>
              <a:rPr lang="en-US" altLang="zh-CN" sz="3000" dirty="0"/>
              <a:t>A unified model?</a:t>
            </a:r>
          </a:p>
          <a:p>
            <a:pPr lvl="1"/>
            <a:endParaRPr lang="en-US" altLang="zh-CN" b="1" dirty="0">
              <a:latin typeface="Cambria Math" panose="02040503050406030204" pitchFamily="18" charset="0"/>
            </a:endParaRPr>
          </a:p>
          <a:p>
            <a:pPr marL="0" indent="0">
              <a:buNone/>
            </a:pPr>
            <a:r>
              <a:rPr lang="en-US" dirty="0" smtClean="0"/>
              <a:t>  </a:t>
            </a:r>
            <a:endParaRPr lang="en-US" dirty="0"/>
          </a:p>
        </p:txBody>
      </p:sp>
      <p:sp>
        <p:nvSpPr>
          <p:cNvPr id="4" name="灯片编号占位符 3"/>
          <p:cNvSpPr>
            <a:spLocks noGrp="1"/>
          </p:cNvSpPr>
          <p:nvPr>
            <p:ph type="sldNum" sz="quarter" idx="12"/>
          </p:nvPr>
        </p:nvSpPr>
        <p:spPr/>
        <p:txBody>
          <a:bodyPr/>
          <a:lstStyle/>
          <a:p>
            <a:fld id="{0CFEC368-1D7A-4F81-ABF6-AE0E36BAF64C}" type="slidenum">
              <a:rPr lang="en-US" smtClean="0"/>
              <a:pPr/>
              <a:t>5</a:t>
            </a:fld>
            <a:endParaRPr lang="en-US"/>
          </a:p>
        </p:txBody>
      </p:sp>
      <p:grpSp>
        <p:nvGrpSpPr>
          <p:cNvPr id="9" name="组合 8"/>
          <p:cNvGrpSpPr/>
          <p:nvPr/>
        </p:nvGrpSpPr>
        <p:grpSpPr>
          <a:xfrm>
            <a:off x="7990543" y="4079030"/>
            <a:ext cx="3283930" cy="2734002"/>
            <a:chOff x="2930721" y="3731812"/>
            <a:chExt cx="3283930" cy="2734002"/>
          </a:xfrm>
        </p:grpSpPr>
        <p:pic>
          <p:nvPicPr>
            <p:cNvPr id="39" name="内容占位符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9828" y="3731812"/>
              <a:ext cx="1224823" cy="918617"/>
            </a:xfrm>
            <a:prstGeom prst="rect">
              <a:avLst/>
            </a:prstGeom>
          </p:spPr>
        </p:pic>
        <p:grpSp>
          <p:nvGrpSpPr>
            <p:cNvPr id="40" name="组合 39"/>
            <p:cNvGrpSpPr/>
            <p:nvPr/>
          </p:nvGrpSpPr>
          <p:grpSpPr>
            <a:xfrm>
              <a:off x="2930721" y="4139299"/>
              <a:ext cx="2778137" cy="2326515"/>
              <a:chOff x="2969759" y="2684607"/>
              <a:chExt cx="2651002" cy="2246738"/>
            </a:xfrm>
          </p:grpSpPr>
          <p:cxnSp>
            <p:nvCxnSpPr>
              <p:cNvPr id="41" name="直接箭头连接符 40"/>
              <p:cNvCxnSpPr/>
              <p:nvPr/>
            </p:nvCxnSpPr>
            <p:spPr>
              <a:xfrm flipV="1">
                <a:off x="3579074" y="2965751"/>
                <a:ext cx="0" cy="167499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2" name="直接箭头连接符 41"/>
              <p:cNvCxnSpPr/>
              <p:nvPr/>
            </p:nvCxnSpPr>
            <p:spPr>
              <a:xfrm flipV="1">
                <a:off x="3415536" y="4527317"/>
                <a:ext cx="2205225"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3" name="文本框 42"/>
              <p:cNvSpPr txBox="1"/>
              <p:nvPr/>
            </p:nvSpPr>
            <p:spPr>
              <a:xfrm>
                <a:off x="4015048" y="4426066"/>
                <a:ext cx="970039" cy="505279"/>
              </a:xfrm>
              <a:prstGeom prst="rect">
                <a:avLst/>
              </a:prstGeom>
              <a:noFill/>
            </p:spPr>
            <p:txBody>
              <a:bodyPr wrap="none" rtlCol="0">
                <a:spAutoFit/>
              </a:bodyPr>
              <a:lstStyle/>
              <a:p>
                <a:r>
                  <a:rPr lang="en-US" sz="2800" b="1" dirty="0"/>
                  <a:t>Time</a:t>
                </a:r>
                <a:endParaRPr lang="en-US" b="1" dirty="0"/>
              </a:p>
            </p:txBody>
          </p:sp>
          <mc:AlternateContent xmlns:mc="http://schemas.openxmlformats.org/markup-compatibility/2006" xmlns:a14="http://schemas.microsoft.com/office/drawing/2010/main">
            <mc:Choice Requires="a14">
              <p:sp>
                <p:nvSpPr>
                  <p:cNvPr id="44" name="文本框 43"/>
                  <p:cNvSpPr txBox="1"/>
                  <p:nvPr/>
                </p:nvSpPr>
                <p:spPr>
                  <a:xfrm rot="16200000">
                    <a:off x="2198096" y="3456270"/>
                    <a:ext cx="2042602" cy="499276"/>
                  </a:xfrm>
                  <a:prstGeom prst="rect">
                    <a:avLst/>
                  </a:prstGeom>
                  <a:noFill/>
                </p:spPr>
                <p:txBody>
                  <a:bodyPr wrap="none" rtlCol="0">
                    <a:spAutoFit/>
                  </a:bodyPr>
                  <a:lstStyle/>
                  <a:p>
                    <a:r>
                      <a:rPr lang="en-US" sz="2800" b="1" dirty="0"/>
                      <a:t>#Friends </a:t>
                    </a:r>
                    <a14:m>
                      <m:oMath xmlns:m="http://schemas.openxmlformats.org/officeDocument/2006/math">
                        <m:sSub>
                          <m:sSubPr>
                            <m:ctrlPr>
                              <a:rPr lang="en-US" altLang="zh-CN" sz="2800" b="1" i="1">
                                <a:latin typeface="Cambria Math" panose="02040503050406030204" pitchFamily="18" charset="0"/>
                              </a:rPr>
                            </m:ctrlPr>
                          </m:sSubPr>
                          <m:e>
                            <m:r>
                              <a:rPr lang="en-US" altLang="zh-CN" sz="2800" b="1" i="1">
                                <a:latin typeface="Cambria Math" panose="02040503050406030204" pitchFamily="18" charset="0"/>
                              </a:rPr>
                              <m:t>𝒌</m:t>
                            </m:r>
                          </m:e>
                          <m:sub>
                            <m:r>
                              <a:rPr lang="en-US" altLang="zh-CN" sz="2800" b="1" i="1">
                                <a:latin typeface="Cambria Math" panose="02040503050406030204" pitchFamily="18" charset="0"/>
                              </a:rPr>
                              <m:t>𝒊</m:t>
                            </m:r>
                          </m:sub>
                        </m:sSub>
                      </m:oMath>
                    </a14:m>
                    <a:endParaRPr lang="en-US" sz="2800" b="1" dirty="0"/>
                  </a:p>
                </p:txBody>
              </p:sp>
            </mc:Choice>
            <mc:Fallback xmlns="">
              <p:sp>
                <p:nvSpPr>
                  <p:cNvPr id="44" name="文本框 43"/>
                  <p:cNvSpPr txBox="1">
                    <a:spLocks noRot="1" noChangeAspect="1" noMove="1" noResize="1" noEditPoints="1" noAdjustHandles="1" noChangeArrowheads="1" noChangeShapeType="1" noTextEdit="1"/>
                  </p:cNvSpPr>
                  <p:nvPr/>
                </p:nvSpPr>
                <p:spPr>
                  <a:xfrm rot="16200000">
                    <a:off x="2198096" y="3456270"/>
                    <a:ext cx="2042602" cy="499276"/>
                  </a:xfrm>
                  <a:prstGeom prst="rect">
                    <a:avLst/>
                  </a:prstGeom>
                  <a:blipFill>
                    <a:blip r:embed="rId6"/>
                    <a:stretch>
                      <a:fillRect l="-11628" r="-31395" b="-6069"/>
                    </a:stretch>
                  </a:blipFill>
                </p:spPr>
                <p:txBody>
                  <a:bodyPr/>
                  <a:lstStyle/>
                  <a:p>
                    <a:r>
                      <a:rPr lang="zh-CN" altLang="en-US">
                        <a:noFill/>
                      </a:rPr>
                      <a:t> </a:t>
                    </a:r>
                  </a:p>
                </p:txBody>
              </p:sp>
            </mc:Fallback>
          </mc:AlternateContent>
          <p:grpSp>
            <p:nvGrpSpPr>
              <p:cNvPr id="45" name="Group 11"/>
              <p:cNvGrpSpPr>
                <a:grpSpLocks/>
              </p:cNvGrpSpPr>
              <p:nvPr/>
            </p:nvGrpSpPr>
            <p:grpSpPr bwMode="auto">
              <a:xfrm rot="1597380">
                <a:off x="4018686" y="3009124"/>
                <a:ext cx="1085274" cy="1697929"/>
                <a:chOff x="2517" y="618"/>
                <a:chExt cx="1680" cy="2628"/>
              </a:xfrm>
            </p:grpSpPr>
            <p:pic>
              <p:nvPicPr>
                <p:cNvPr id="4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4" y="1495"/>
                  <a:ext cx="41"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Freeform 6"/>
                <p:cNvSpPr>
                  <a:spLocks/>
                </p:cNvSpPr>
                <p:nvPr/>
              </p:nvSpPr>
              <p:spPr bwMode="auto">
                <a:xfrm>
                  <a:off x="3692" y="1638"/>
                  <a:ext cx="505" cy="192"/>
                </a:xfrm>
                <a:custGeom>
                  <a:avLst/>
                  <a:gdLst>
                    <a:gd name="T0" fmla="*/ 202 w 226"/>
                    <a:gd name="T1" fmla="*/ 66 h 86"/>
                    <a:gd name="T2" fmla="*/ 202 w 226"/>
                    <a:gd name="T3" fmla="*/ 66 h 86"/>
                    <a:gd name="T4" fmla="*/ 176 w 226"/>
                    <a:gd name="T5" fmla="*/ 50 h 86"/>
                    <a:gd name="T6" fmla="*/ 176 w 226"/>
                    <a:gd name="T7" fmla="*/ 50 h 86"/>
                    <a:gd name="T8" fmla="*/ 152 w 226"/>
                    <a:gd name="T9" fmla="*/ 38 h 86"/>
                    <a:gd name="T10" fmla="*/ 152 w 226"/>
                    <a:gd name="T11" fmla="*/ 38 h 86"/>
                    <a:gd name="T12" fmla="*/ 130 w 226"/>
                    <a:gd name="T13" fmla="*/ 28 h 86"/>
                    <a:gd name="T14" fmla="*/ 130 w 226"/>
                    <a:gd name="T15" fmla="*/ 28 h 86"/>
                    <a:gd name="T16" fmla="*/ 100 w 226"/>
                    <a:gd name="T17" fmla="*/ 16 h 86"/>
                    <a:gd name="T18" fmla="*/ 100 w 226"/>
                    <a:gd name="T19" fmla="*/ 16 h 86"/>
                    <a:gd name="T20" fmla="*/ 78 w 226"/>
                    <a:gd name="T21" fmla="*/ 6 h 86"/>
                    <a:gd name="T22" fmla="*/ 78 w 226"/>
                    <a:gd name="T23" fmla="*/ 6 h 86"/>
                    <a:gd name="T24" fmla="*/ 62 w 226"/>
                    <a:gd name="T25" fmla="*/ 2 h 86"/>
                    <a:gd name="T26" fmla="*/ 62 w 226"/>
                    <a:gd name="T27" fmla="*/ 2 h 86"/>
                    <a:gd name="T28" fmla="*/ 56 w 226"/>
                    <a:gd name="T29" fmla="*/ 0 h 86"/>
                    <a:gd name="T30" fmla="*/ 0 w 226"/>
                    <a:gd name="T31" fmla="*/ 10 h 86"/>
                    <a:gd name="T32" fmla="*/ 0 w 226"/>
                    <a:gd name="T33" fmla="*/ 10 h 86"/>
                    <a:gd name="T34" fmla="*/ 6 w 226"/>
                    <a:gd name="T35" fmla="*/ 12 h 86"/>
                    <a:gd name="T36" fmla="*/ 6 w 226"/>
                    <a:gd name="T37" fmla="*/ 12 h 86"/>
                    <a:gd name="T38" fmla="*/ 20 w 226"/>
                    <a:gd name="T39" fmla="*/ 16 h 86"/>
                    <a:gd name="T40" fmla="*/ 20 w 226"/>
                    <a:gd name="T41" fmla="*/ 16 h 86"/>
                    <a:gd name="T42" fmla="*/ 42 w 226"/>
                    <a:gd name="T43" fmla="*/ 24 h 86"/>
                    <a:gd name="T44" fmla="*/ 42 w 226"/>
                    <a:gd name="T45" fmla="*/ 24 h 86"/>
                    <a:gd name="T46" fmla="*/ 70 w 226"/>
                    <a:gd name="T47" fmla="*/ 36 h 86"/>
                    <a:gd name="T48" fmla="*/ 70 w 226"/>
                    <a:gd name="T49" fmla="*/ 36 h 86"/>
                    <a:gd name="T50" fmla="*/ 92 w 226"/>
                    <a:gd name="T51" fmla="*/ 46 h 86"/>
                    <a:gd name="T52" fmla="*/ 92 w 226"/>
                    <a:gd name="T53" fmla="*/ 46 h 86"/>
                    <a:gd name="T54" fmla="*/ 114 w 226"/>
                    <a:gd name="T55" fmla="*/ 56 h 86"/>
                    <a:gd name="T56" fmla="*/ 114 w 226"/>
                    <a:gd name="T57" fmla="*/ 56 h 86"/>
                    <a:gd name="T58" fmla="*/ 136 w 226"/>
                    <a:gd name="T59" fmla="*/ 70 h 86"/>
                    <a:gd name="T60" fmla="*/ 136 w 226"/>
                    <a:gd name="T61" fmla="*/ 70 h 86"/>
                    <a:gd name="T62" fmla="*/ 160 w 226"/>
                    <a:gd name="T63" fmla="*/ 86 h 86"/>
                    <a:gd name="T64" fmla="*/ 226 w 226"/>
                    <a:gd name="T65" fmla="*/ 82 h 86"/>
                    <a:gd name="T66" fmla="*/ 226 w 226"/>
                    <a:gd name="T67" fmla="*/ 82 h 86"/>
                    <a:gd name="T68" fmla="*/ 202 w 226"/>
                    <a:gd name="T69" fmla="*/ 66 h 86"/>
                    <a:gd name="T70" fmla="*/ 202 w 226"/>
                    <a:gd name="T71" fmla="*/ 66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6"/>
                    <a:gd name="T109" fmla="*/ 0 h 86"/>
                    <a:gd name="T110" fmla="*/ 226 w 226"/>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6" h="86">
                      <a:moveTo>
                        <a:pt x="202" y="66"/>
                      </a:moveTo>
                      <a:lnTo>
                        <a:pt x="202" y="66"/>
                      </a:lnTo>
                      <a:lnTo>
                        <a:pt x="176" y="50"/>
                      </a:lnTo>
                      <a:lnTo>
                        <a:pt x="152" y="38"/>
                      </a:lnTo>
                      <a:lnTo>
                        <a:pt x="130" y="28"/>
                      </a:lnTo>
                      <a:lnTo>
                        <a:pt x="100" y="16"/>
                      </a:lnTo>
                      <a:lnTo>
                        <a:pt x="78" y="6"/>
                      </a:lnTo>
                      <a:lnTo>
                        <a:pt x="62" y="2"/>
                      </a:lnTo>
                      <a:lnTo>
                        <a:pt x="56" y="0"/>
                      </a:lnTo>
                      <a:lnTo>
                        <a:pt x="0" y="10"/>
                      </a:lnTo>
                      <a:lnTo>
                        <a:pt x="6" y="12"/>
                      </a:lnTo>
                      <a:lnTo>
                        <a:pt x="20" y="16"/>
                      </a:lnTo>
                      <a:lnTo>
                        <a:pt x="42" y="24"/>
                      </a:lnTo>
                      <a:lnTo>
                        <a:pt x="70" y="36"/>
                      </a:lnTo>
                      <a:lnTo>
                        <a:pt x="92" y="46"/>
                      </a:lnTo>
                      <a:lnTo>
                        <a:pt x="114" y="56"/>
                      </a:lnTo>
                      <a:lnTo>
                        <a:pt x="136" y="70"/>
                      </a:lnTo>
                      <a:lnTo>
                        <a:pt x="160" y="86"/>
                      </a:lnTo>
                      <a:lnTo>
                        <a:pt x="226" y="82"/>
                      </a:lnTo>
                      <a:lnTo>
                        <a:pt x="202" y="66"/>
                      </a:lnTo>
                      <a:close/>
                    </a:path>
                  </a:pathLst>
                </a:custGeom>
                <a:solidFill>
                  <a:srgbClr val="66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8" name="Freeform 7"/>
                <p:cNvSpPr>
                  <a:spLocks/>
                </p:cNvSpPr>
                <p:nvPr/>
              </p:nvSpPr>
              <p:spPr bwMode="auto">
                <a:xfrm>
                  <a:off x="2517" y="620"/>
                  <a:ext cx="1175" cy="2626"/>
                </a:xfrm>
                <a:custGeom>
                  <a:avLst/>
                  <a:gdLst>
                    <a:gd name="T0" fmla="*/ 474 w 526"/>
                    <a:gd name="T1" fmla="*/ 56 h 1176"/>
                    <a:gd name="T2" fmla="*/ 420 w 526"/>
                    <a:gd name="T3" fmla="*/ 116 h 1176"/>
                    <a:gd name="T4" fmla="*/ 242 w 526"/>
                    <a:gd name="T5" fmla="*/ 318 h 1176"/>
                    <a:gd name="T6" fmla="*/ 170 w 526"/>
                    <a:gd name="T7" fmla="*/ 402 h 1176"/>
                    <a:gd name="T8" fmla="*/ 268 w 526"/>
                    <a:gd name="T9" fmla="*/ 280 h 1176"/>
                    <a:gd name="T10" fmla="*/ 382 w 526"/>
                    <a:gd name="T11" fmla="*/ 152 h 1176"/>
                    <a:gd name="T12" fmla="*/ 518 w 526"/>
                    <a:gd name="T13" fmla="*/ 0 h 1176"/>
                    <a:gd name="T14" fmla="*/ 428 w 526"/>
                    <a:gd name="T15" fmla="*/ 88 h 1176"/>
                    <a:gd name="T16" fmla="*/ 340 w 526"/>
                    <a:gd name="T17" fmla="*/ 184 h 1176"/>
                    <a:gd name="T18" fmla="*/ 138 w 526"/>
                    <a:gd name="T19" fmla="*/ 416 h 1176"/>
                    <a:gd name="T20" fmla="*/ 144 w 526"/>
                    <a:gd name="T21" fmla="*/ 416 h 1176"/>
                    <a:gd name="T22" fmla="*/ 154 w 526"/>
                    <a:gd name="T23" fmla="*/ 416 h 1176"/>
                    <a:gd name="T24" fmla="*/ 158 w 526"/>
                    <a:gd name="T25" fmla="*/ 416 h 1176"/>
                    <a:gd name="T26" fmla="*/ 284 w 526"/>
                    <a:gd name="T27" fmla="*/ 414 h 1176"/>
                    <a:gd name="T28" fmla="*/ 322 w 526"/>
                    <a:gd name="T29" fmla="*/ 414 h 1176"/>
                    <a:gd name="T30" fmla="*/ 340 w 526"/>
                    <a:gd name="T31" fmla="*/ 416 h 1176"/>
                    <a:gd name="T32" fmla="*/ 336 w 526"/>
                    <a:gd name="T33" fmla="*/ 442 h 1176"/>
                    <a:gd name="T34" fmla="*/ 318 w 526"/>
                    <a:gd name="T35" fmla="*/ 536 h 1176"/>
                    <a:gd name="T36" fmla="*/ 278 w 526"/>
                    <a:gd name="T37" fmla="*/ 678 h 1176"/>
                    <a:gd name="T38" fmla="*/ 236 w 526"/>
                    <a:gd name="T39" fmla="*/ 790 h 1176"/>
                    <a:gd name="T40" fmla="*/ 178 w 526"/>
                    <a:gd name="T41" fmla="*/ 906 h 1176"/>
                    <a:gd name="T42" fmla="*/ 100 w 526"/>
                    <a:gd name="T43" fmla="*/ 1022 h 1176"/>
                    <a:gd name="T44" fmla="*/ 28 w 526"/>
                    <a:gd name="T45" fmla="*/ 1104 h 1176"/>
                    <a:gd name="T46" fmla="*/ 16 w 526"/>
                    <a:gd name="T47" fmla="*/ 1176 h 1176"/>
                    <a:gd name="T48" fmla="*/ 34 w 526"/>
                    <a:gd name="T49" fmla="*/ 1166 h 1176"/>
                    <a:gd name="T50" fmla="*/ 44 w 526"/>
                    <a:gd name="T51" fmla="*/ 1162 h 1176"/>
                    <a:gd name="T52" fmla="*/ 80 w 526"/>
                    <a:gd name="T53" fmla="*/ 1130 h 1176"/>
                    <a:gd name="T54" fmla="*/ 154 w 526"/>
                    <a:gd name="T55" fmla="*/ 1040 h 1176"/>
                    <a:gd name="T56" fmla="*/ 234 w 526"/>
                    <a:gd name="T57" fmla="*/ 916 h 1176"/>
                    <a:gd name="T58" fmla="*/ 294 w 526"/>
                    <a:gd name="T59" fmla="*/ 794 h 1176"/>
                    <a:gd name="T60" fmla="*/ 338 w 526"/>
                    <a:gd name="T61" fmla="*/ 678 h 1176"/>
                    <a:gd name="T62" fmla="*/ 378 w 526"/>
                    <a:gd name="T63" fmla="*/ 528 h 1176"/>
                    <a:gd name="T64" fmla="*/ 396 w 526"/>
                    <a:gd name="T65" fmla="*/ 430 h 1176"/>
                    <a:gd name="T66" fmla="*/ 398 w 526"/>
                    <a:gd name="T67" fmla="*/ 402 h 1176"/>
                    <a:gd name="T68" fmla="*/ 392 w 526"/>
                    <a:gd name="T69" fmla="*/ 402 h 1176"/>
                    <a:gd name="T70" fmla="*/ 372 w 526"/>
                    <a:gd name="T71" fmla="*/ 400 h 1176"/>
                    <a:gd name="T72" fmla="*/ 362 w 526"/>
                    <a:gd name="T73" fmla="*/ 400 h 1176"/>
                    <a:gd name="T74" fmla="*/ 300 w 526"/>
                    <a:gd name="T75" fmla="*/ 398 h 1176"/>
                    <a:gd name="T76" fmla="*/ 296 w 526"/>
                    <a:gd name="T77" fmla="*/ 398 h 1176"/>
                    <a:gd name="T78" fmla="*/ 280 w 526"/>
                    <a:gd name="T79" fmla="*/ 398 h 1176"/>
                    <a:gd name="T80" fmla="*/ 264 w 526"/>
                    <a:gd name="T81" fmla="*/ 398 h 1176"/>
                    <a:gd name="T82" fmla="*/ 208 w 526"/>
                    <a:gd name="T83" fmla="*/ 400 h 1176"/>
                    <a:gd name="T84" fmla="*/ 186 w 526"/>
                    <a:gd name="T85" fmla="*/ 400 h 1176"/>
                    <a:gd name="T86" fmla="*/ 378 w 526"/>
                    <a:gd name="T87" fmla="*/ 180 h 1176"/>
                    <a:gd name="T88" fmla="*/ 468 w 526"/>
                    <a:gd name="T89" fmla="*/ 78 h 1176"/>
                    <a:gd name="T90" fmla="*/ 496 w 526"/>
                    <a:gd name="T91" fmla="*/ 40 h 11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26"/>
                    <a:gd name="T139" fmla="*/ 0 h 1176"/>
                    <a:gd name="T140" fmla="*/ 526 w 526"/>
                    <a:gd name="T141" fmla="*/ 1176 h 11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26" h="1176">
                      <a:moveTo>
                        <a:pt x="496" y="40"/>
                      </a:moveTo>
                      <a:lnTo>
                        <a:pt x="494" y="40"/>
                      </a:lnTo>
                      <a:lnTo>
                        <a:pt x="474" y="56"/>
                      </a:lnTo>
                      <a:lnTo>
                        <a:pt x="420" y="116"/>
                      </a:lnTo>
                      <a:lnTo>
                        <a:pt x="336" y="210"/>
                      </a:lnTo>
                      <a:lnTo>
                        <a:pt x="242" y="318"/>
                      </a:lnTo>
                      <a:lnTo>
                        <a:pt x="170" y="402"/>
                      </a:lnTo>
                      <a:lnTo>
                        <a:pt x="166" y="402"/>
                      </a:lnTo>
                      <a:lnTo>
                        <a:pt x="268" y="280"/>
                      </a:lnTo>
                      <a:lnTo>
                        <a:pt x="382" y="152"/>
                      </a:lnTo>
                      <a:lnTo>
                        <a:pt x="476" y="48"/>
                      </a:lnTo>
                      <a:lnTo>
                        <a:pt x="518" y="0"/>
                      </a:lnTo>
                      <a:lnTo>
                        <a:pt x="468" y="44"/>
                      </a:lnTo>
                      <a:lnTo>
                        <a:pt x="428" y="88"/>
                      </a:lnTo>
                      <a:lnTo>
                        <a:pt x="340" y="184"/>
                      </a:lnTo>
                      <a:lnTo>
                        <a:pt x="234" y="304"/>
                      </a:lnTo>
                      <a:lnTo>
                        <a:pt x="138" y="416"/>
                      </a:lnTo>
                      <a:lnTo>
                        <a:pt x="144" y="416"/>
                      </a:lnTo>
                      <a:lnTo>
                        <a:pt x="148" y="416"/>
                      </a:lnTo>
                      <a:lnTo>
                        <a:pt x="154" y="416"/>
                      </a:lnTo>
                      <a:lnTo>
                        <a:pt x="158" y="416"/>
                      </a:lnTo>
                      <a:lnTo>
                        <a:pt x="230" y="412"/>
                      </a:lnTo>
                      <a:lnTo>
                        <a:pt x="284" y="414"/>
                      </a:lnTo>
                      <a:lnTo>
                        <a:pt x="322" y="414"/>
                      </a:lnTo>
                      <a:lnTo>
                        <a:pt x="338" y="416"/>
                      </a:lnTo>
                      <a:lnTo>
                        <a:pt x="340" y="416"/>
                      </a:lnTo>
                      <a:lnTo>
                        <a:pt x="336" y="442"/>
                      </a:lnTo>
                      <a:lnTo>
                        <a:pt x="326" y="498"/>
                      </a:lnTo>
                      <a:lnTo>
                        <a:pt x="318" y="536"/>
                      </a:lnTo>
                      <a:lnTo>
                        <a:pt x="308" y="580"/>
                      </a:lnTo>
                      <a:lnTo>
                        <a:pt x="294" y="628"/>
                      </a:lnTo>
                      <a:lnTo>
                        <a:pt x="278" y="678"/>
                      </a:lnTo>
                      <a:lnTo>
                        <a:pt x="260" y="734"/>
                      </a:lnTo>
                      <a:lnTo>
                        <a:pt x="236" y="790"/>
                      </a:lnTo>
                      <a:lnTo>
                        <a:pt x="208" y="848"/>
                      </a:lnTo>
                      <a:lnTo>
                        <a:pt x="178" y="906"/>
                      </a:lnTo>
                      <a:lnTo>
                        <a:pt x="142" y="964"/>
                      </a:lnTo>
                      <a:lnTo>
                        <a:pt x="122" y="992"/>
                      </a:lnTo>
                      <a:lnTo>
                        <a:pt x="100" y="1022"/>
                      </a:lnTo>
                      <a:lnTo>
                        <a:pt x="76" y="1050"/>
                      </a:lnTo>
                      <a:lnTo>
                        <a:pt x="52" y="1076"/>
                      </a:lnTo>
                      <a:lnTo>
                        <a:pt x="28" y="1104"/>
                      </a:lnTo>
                      <a:lnTo>
                        <a:pt x="0" y="1130"/>
                      </a:lnTo>
                      <a:lnTo>
                        <a:pt x="16" y="1176"/>
                      </a:lnTo>
                      <a:lnTo>
                        <a:pt x="24" y="1172"/>
                      </a:lnTo>
                      <a:lnTo>
                        <a:pt x="34" y="1166"/>
                      </a:lnTo>
                      <a:lnTo>
                        <a:pt x="44" y="1162"/>
                      </a:lnTo>
                      <a:lnTo>
                        <a:pt x="52" y="1158"/>
                      </a:lnTo>
                      <a:lnTo>
                        <a:pt x="80" y="1130"/>
                      </a:lnTo>
                      <a:lnTo>
                        <a:pt x="106" y="1100"/>
                      </a:lnTo>
                      <a:lnTo>
                        <a:pt x="130" y="1072"/>
                      </a:lnTo>
                      <a:lnTo>
                        <a:pt x="154" y="1040"/>
                      </a:lnTo>
                      <a:lnTo>
                        <a:pt x="176" y="1010"/>
                      </a:lnTo>
                      <a:lnTo>
                        <a:pt x="196" y="980"/>
                      </a:lnTo>
                      <a:lnTo>
                        <a:pt x="234" y="916"/>
                      </a:lnTo>
                      <a:lnTo>
                        <a:pt x="266" y="856"/>
                      </a:lnTo>
                      <a:lnTo>
                        <a:pt x="294" y="794"/>
                      </a:lnTo>
                      <a:lnTo>
                        <a:pt x="318" y="734"/>
                      </a:lnTo>
                      <a:lnTo>
                        <a:pt x="338" y="678"/>
                      </a:lnTo>
                      <a:lnTo>
                        <a:pt x="354" y="624"/>
                      </a:lnTo>
                      <a:lnTo>
                        <a:pt x="368" y="574"/>
                      </a:lnTo>
                      <a:lnTo>
                        <a:pt x="378" y="528"/>
                      </a:lnTo>
                      <a:lnTo>
                        <a:pt x="386" y="490"/>
                      </a:lnTo>
                      <a:lnTo>
                        <a:pt x="396" y="430"/>
                      </a:lnTo>
                      <a:lnTo>
                        <a:pt x="400" y="402"/>
                      </a:lnTo>
                      <a:lnTo>
                        <a:pt x="398" y="402"/>
                      </a:lnTo>
                      <a:lnTo>
                        <a:pt x="392" y="402"/>
                      </a:lnTo>
                      <a:lnTo>
                        <a:pt x="384" y="402"/>
                      </a:lnTo>
                      <a:lnTo>
                        <a:pt x="372" y="400"/>
                      </a:lnTo>
                      <a:lnTo>
                        <a:pt x="362" y="400"/>
                      </a:lnTo>
                      <a:lnTo>
                        <a:pt x="322" y="398"/>
                      </a:lnTo>
                      <a:lnTo>
                        <a:pt x="300" y="398"/>
                      </a:lnTo>
                      <a:lnTo>
                        <a:pt x="296" y="398"/>
                      </a:lnTo>
                      <a:lnTo>
                        <a:pt x="288" y="398"/>
                      </a:lnTo>
                      <a:lnTo>
                        <a:pt x="280" y="398"/>
                      </a:lnTo>
                      <a:lnTo>
                        <a:pt x="264" y="398"/>
                      </a:lnTo>
                      <a:lnTo>
                        <a:pt x="258" y="398"/>
                      </a:lnTo>
                      <a:lnTo>
                        <a:pt x="208" y="400"/>
                      </a:lnTo>
                      <a:lnTo>
                        <a:pt x="186" y="400"/>
                      </a:lnTo>
                      <a:lnTo>
                        <a:pt x="276" y="296"/>
                      </a:lnTo>
                      <a:lnTo>
                        <a:pt x="378" y="180"/>
                      </a:lnTo>
                      <a:lnTo>
                        <a:pt x="468" y="78"/>
                      </a:lnTo>
                      <a:lnTo>
                        <a:pt x="526" y="14"/>
                      </a:lnTo>
                      <a:lnTo>
                        <a:pt x="496" y="38"/>
                      </a:lnTo>
                      <a:lnTo>
                        <a:pt x="496" y="40"/>
                      </a:lnTo>
                      <a:close/>
                    </a:path>
                  </a:pathLst>
                </a:custGeom>
                <a:solidFill>
                  <a:srgbClr val="66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9" name="Freeform 8"/>
                <p:cNvSpPr>
                  <a:spLocks/>
                </p:cNvSpPr>
                <p:nvPr/>
              </p:nvSpPr>
              <p:spPr bwMode="auto">
                <a:xfrm>
                  <a:off x="2888" y="620"/>
                  <a:ext cx="804" cy="898"/>
                </a:xfrm>
                <a:custGeom>
                  <a:avLst/>
                  <a:gdLst>
                    <a:gd name="T0" fmla="*/ 356 w 360"/>
                    <a:gd name="T1" fmla="*/ 8 h 402"/>
                    <a:gd name="T2" fmla="*/ 356 w 360"/>
                    <a:gd name="T3" fmla="*/ 8 h 402"/>
                    <a:gd name="T4" fmla="*/ 354 w 360"/>
                    <a:gd name="T5" fmla="*/ 4 h 402"/>
                    <a:gd name="T6" fmla="*/ 354 w 360"/>
                    <a:gd name="T7" fmla="*/ 4 h 402"/>
                    <a:gd name="T8" fmla="*/ 354 w 360"/>
                    <a:gd name="T9" fmla="*/ 2 h 402"/>
                    <a:gd name="T10" fmla="*/ 352 w 360"/>
                    <a:gd name="T11" fmla="*/ 0 h 402"/>
                    <a:gd name="T12" fmla="*/ 352 w 360"/>
                    <a:gd name="T13" fmla="*/ 0 h 402"/>
                    <a:gd name="T14" fmla="*/ 310 w 360"/>
                    <a:gd name="T15" fmla="*/ 48 h 402"/>
                    <a:gd name="T16" fmla="*/ 310 w 360"/>
                    <a:gd name="T17" fmla="*/ 48 h 402"/>
                    <a:gd name="T18" fmla="*/ 216 w 360"/>
                    <a:gd name="T19" fmla="*/ 152 h 402"/>
                    <a:gd name="T20" fmla="*/ 216 w 360"/>
                    <a:gd name="T21" fmla="*/ 152 h 402"/>
                    <a:gd name="T22" fmla="*/ 102 w 360"/>
                    <a:gd name="T23" fmla="*/ 280 h 402"/>
                    <a:gd name="T24" fmla="*/ 102 w 360"/>
                    <a:gd name="T25" fmla="*/ 280 h 402"/>
                    <a:gd name="T26" fmla="*/ 0 w 360"/>
                    <a:gd name="T27" fmla="*/ 402 h 402"/>
                    <a:gd name="T28" fmla="*/ 0 w 360"/>
                    <a:gd name="T29" fmla="*/ 402 h 402"/>
                    <a:gd name="T30" fmla="*/ 4 w 360"/>
                    <a:gd name="T31" fmla="*/ 402 h 402"/>
                    <a:gd name="T32" fmla="*/ 4 w 360"/>
                    <a:gd name="T33" fmla="*/ 402 h 402"/>
                    <a:gd name="T34" fmla="*/ 10 w 360"/>
                    <a:gd name="T35" fmla="*/ 400 h 402"/>
                    <a:gd name="T36" fmla="*/ 10 w 360"/>
                    <a:gd name="T37" fmla="*/ 400 h 402"/>
                    <a:gd name="T38" fmla="*/ 16 w 360"/>
                    <a:gd name="T39" fmla="*/ 400 h 402"/>
                    <a:gd name="T40" fmla="*/ 16 w 360"/>
                    <a:gd name="T41" fmla="*/ 400 h 402"/>
                    <a:gd name="T42" fmla="*/ 20 w 360"/>
                    <a:gd name="T43" fmla="*/ 400 h 402"/>
                    <a:gd name="T44" fmla="*/ 20 w 360"/>
                    <a:gd name="T45" fmla="*/ 400 h 402"/>
                    <a:gd name="T46" fmla="*/ 110 w 360"/>
                    <a:gd name="T47" fmla="*/ 296 h 402"/>
                    <a:gd name="T48" fmla="*/ 110 w 360"/>
                    <a:gd name="T49" fmla="*/ 296 h 402"/>
                    <a:gd name="T50" fmla="*/ 212 w 360"/>
                    <a:gd name="T51" fmla="*/ 180 h 402"/>
                    <a:gd name="T52" fmla="*/ 212 w 360"/>
                    <a:gd name="T53" fmla="*/ 180 h 402"/>
                    <a:gd name="T54" fmla="*/ 302 w 360"/>
                    <a:gd name="T55" fmla="*/ 78 h 402"/>
                    <a:gd name="T56" fmla="*/ 302 w 360"/>
                    <a:gd name="T57" fmla="*/ 78 h 402"/>
                    <a:gd name="T58" fmla="*/ 360 w 360"/>
                    <a:gd name="T59" fmla="*/ 14 h 402"/>
                    <a:gd name="T60" fmla="*/ 360 w 360"/>
                    <a:gd name="T61" fmla="*/ 14 h 402"/>
                    <a:gd name="T62" fmla="*/ 356 w 360"/>
                    <a:gd name="T63" fmla="*/ 8 h 4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0"/>
                    <a:gd name="T97" fmla="*/ 0 h 402"/>
                    <a:gd name="T98" fmla="*/ 360 w 360"/>
                    <a:gd name="T99" fmla="*/ 402 h 4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0" h="402">
                      <a:moveTo>
                        <a:pt x="356" y="8"/>
                      </a:moveTo>
                      <a:lnTo>
                        <a:pt x="356" y="8"/>
                      </a:lnTo>
                      <a:lnTo>
                        <a:pt x="354" y="4"/>
                      </a:lnTo>
                      <a:lnTo>
                        <a:pt x="354" y="2"/>
                      </a:lnTo>
                      <a:lnTo>
                        <a:pt x="352" y="0"/>
                      </a:lnTo>
                      <a:lnTo>
                        <a:pt x="310" y="48"/>
                      </a:lnTo>
                      <a:lnTo>
                        <a:pt x="216" y="152"/>
                      </a:lnTo>
                      <a:lnTo>
                        <a:pt x="102" y="280"/>
                      </a:lnTo>
                      <a:lnTo>
                        <a:pt x="0" y="402"/>
                      </a:lnTo>
                      <a:lnTo>
                        <a:pt x="4" y="402"/>
                      </a:lnTo>
                      <a:lnTo>
                        <a:pt x="10" y="400"/>
                      </a:lnTo>
                      <a:lnTo>
                        <a:pt x="16" y="400"/>
                      </a:lnTo>
                      <a:lnTo>
                        <a:pt x="20" y="400"/>
                      </a:lnTo>
                      <a:lnTo>
                        <a:pt x="110" y="296"/>
                      </a:lnTo>
                      <a:lnTo>
                        <a:pt x="212" y="180"/>
                      </a:lnTo>
                      <a:lnTo>
                        <a:pt x="302" y="78"/>
                      </a:lnTo>
                      <a:lnTo>
                        <a:pt x="360" y="14"/>
                      </a:lnTo>
                      <a:lnTo>
                        <a:pt x="356" y="8"/>
                      </a:lnTo>
                      <a:close/>
                    </a:path>
                  </a:pathLst>
                </a:custGeom>
                <a:solidFill>
                  <a:srgbClr val="66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0" name="Freeform 9"/>
                <p:cNvSpPr>
                  <a:spLocks/>
                </p:cNvSpPr>
                <p:nvPr/>
              </p:nvSpPr>
              <p:spPr bwMode="auto">
                <a:xfrm>
                  <a:off x="2553" y="1513"/>
                  <a:ext cx="858" cy="1733"/>
                </a:xfrm>
                <a:custGeom>
                  <a:avLst/>
                  <a:gdLst>
                    <a:gd name="T0" fmla="*/ 376 w 384"/>
                    <a:gd name="T1" fmla="*/ 2 h 776"/>
                    <a:gd name="T2" fmla="*/ 368 w 384"/>
                    <a:gd name="T3" fmla="*/ 2 h 776"/>
                    <a:gd name="T4" fmla="*/ 356 w 384"/>
                    <a:gd name="T5" fmla="*/ 0 h 776"/>
                    <a:gd name="T6" fmla="*/ 358 w 384"/>
                    <a:gd name="T7" fmla="*/ 2 h 776"/>
                    <a:gd name="T8" fmla="*/ 364 w 384"/>
                    <a:gd name="T9" fmla="*/ 2 h 776"/>
                    <a:gd name="T10" fmla="*/ 366 w 384"/>
                    <a:gd name="T11" fmla="*/ 2 h 776"/>
                    <a:gd name="T12" fmla="*/ 352 w 384"/>
                    <a:gd name="T13" fmla="*/ 92 h 776"/>
                    <a:gd name="T14" fmla="*/ 342 w 384"/>
                    <a:gd name="T15" fmla="*/ 132 h 776"/>
                    <a:gd name="T16" fmla="*/ 318 w 384"/>
                    <a:gd name="T17" fmla="*/ 230 h 776"/>
                    <a:gd name="T18" fmla="*/ 300 w 384"/>
                    <a:gd name="T19" fmla="*/ 286 h 776"/>
                    <a:gd name="T20" fmla="*/ 254 w 384"/>
                    <a:gd name="T21" fmla="*/ 406 h 776"/>
                    <a:gd name="T22" fmla="*/ 192 w 384"/>
                    <a:gd name="T23" fmla="*/ 530 h 776"/>
                    <a:gd name="T24" fmla="*/ 172 w 384"/>
                    <a:gd name="T25" fmla="*/ 562 h 776"/>
                    <a:gd name="T26" fmla="*/ 130 w 384"/>
                    <a:gd name="T27" fmla="*/ 626 h 776"/>
                    <a:gd name="T28" fmla="*/ 82 w 384"/>
                    <a:gd name="T29" fmla="*/ 688 h 776"/>
                    <a:gd name="T30" fmla="*/ 28 w 384"/>
                    <a:gd name="T31" fmla="*/ 746 h 776"/>
                    <a:gd name="T32" fmla="*/ 0 w 384"/>
                    <a:gd name="T33" fmla="*/ 776 h 776"/>
                    <a:gd name="T34" fmla="*/ 8 w 384"/>
                    <a:gd name="T35" fmla="*/ 772 h 776"/>
                    <a:gd name="T36" fmla="*/ 18 w 384"/>
                    <a:gd name="T37" fmla="*/ 766 h 776"/>
                    <a:gd name="T38" fmla="*/ 28 w 384"/>
                    <a:gd name="T39" fmla="*/ 762 h 776"/>
                    <a:gd name="T40" fmla="*/ 36 w 384"/>
                    <a:gd name="T41" fmla="*/ 758 h 776"/>
                    <a:gd name="T42" fmla="*/ 90 w 384"/>
                    <a:gd name="T43" fmla="*/ 700 h 776"/>
                    <a:gd name="T44" fmla="*/ 138 w 384"/>
                    <a:gd name="T45" fmla="*/ 640 h 776"/>
                    <a:gd name="T46" fmla="*/ 180 w 384"/>
                    <a:gd name="T47" fmla="*/ 580 h 776"/>
                    <a:gd name="T48" fmla="*/ 218 w 384"/>
                    <a:gd name="T49" fmla="*/ 516 h 776"/>
                    <a:gd name="T50" fmla="*/ 278 w 384"/>
                    <a:gd name="T51" fmla="*/ 394 h 776"/>
                    <a:gd name="T52" fmla="*/ 322 w 384"/>
                    <a:gd name="T53" fmla="*/ 278 h 776"/>
                    <a:gd name="T54" fmla="*/ 338 w 384"/>
                    <a:gd name="T55" fmla="*/ 224 h 776"/>
                    <a:gd name="T56" fmla="*/ 362 w 384"/>
                    <a:gd name="T57" fmla="*/ 128 h 776"/>
                    <a:gd name="T58" fmla="*/ 370 w 384"/>
                    <a:gd name="T59" fmla="*/ 90 h 776"/>
                    <a:gd name="T60" fmla="*/ 384 w 384"/>
                    <a:gd name="T61" fmla="*/ 2 h 776"/>
                    <a:gd name="T62" fmla="*/ 382 w 384"/>
                    <a:gd name="T63" fmla="*/ 2 h 776"/>
                    <a:gd name="T64" fmla="*/ 376 w 384"/>
                    <a:gd name="T65" fmla="*/ 2 h 7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4"/>
                    <a:gd name="T100" fmla="*/ 0 h 776"/>
                    <a:gd name="T101" fmla="*/ 384 w 384"/>
                    <a:gd name="T102" fmla="*/ 776 h 7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4" h="776">
                      <a:moveTo>
                        <a:pt x="376" y="2"/>
                      </a:moveTo>
                      <a:lnTo>
                        <a:pt x="376" y="2"/>
                      </a:lnTo>
                      <a:lnTo>
                        <a:pt x="368" y="2"/>
                      </a:lnTo>
                      <a:lnTo>
                        <a:pt x="356" y="0"/>
                      </a:lnTo>
                      <a:lnTo>
                        <a:pt x="358" y="2"/>
                      </a:lnTo>
                      <a:lnTo>
                        <a:pt x="362" y="2"/>
                      </a:lnTo>
                      <a:lnTo>
                        <a:pt x="364" y="2"/>
                      </a:lnTo>
                      <a:lnTo>
                        <a:pt x="366" y="2"/>
                      </a:lnTo>
                      <a:lnTo>
                        <a:pt x="362" y="30"/>
                      </a:lnTo>
                      <a:lnTo>
                        <a:pt x="352" y="92"/>
                      </a:lnTo>
                      <a:lnTo>
                        <a:pt x="342" y="132"/>
                      </a:lnTo>
                      <a:lnTo>
                        <a:pt x="332" y="178"/>
                      </a:lnTo>
                      <a:lnTo>
                        <a:pt x="318" y="230"/>
                      </a:lnTo>
                      <a:lnTo>
                        <a:pt x="300" y="286"/>
                      </a:lnTo>
                      <a:lnTo>
                        <a:pt x="280" y="344"/>
                      </a:lnTo>
                      <a:lnTo>
                        <a:pt x="254" y="406"/>
                      </a:lnTo>
                      <a:lnTo>
                        <a:pt x="224" y="468"/>
                      </a:lnTo>
                      <a:lnTo>
                        <a:pt x="192" y="530"/>
                      </a:lnTo>
                      <a:lnTo>
                        <a:pt x="172" y="562"/>
                      </a:lnTo>
                      <a:lnTo>
                        <a:pt x="152" y="594"/>
                      </a:lnTo>
                      <a:lnTo>
                        <a:pt x="130" y="626"/>
                      </a:lnTo>
                      <a:lnTo>
                        <a:pt x="108" y="656"/>
                      </a:lnTo>
                      <a:lnTo>
                        <a:pt x="82" y="688"/>
                      </a:lnTo>
                      <a:lnTo>
                        <a:pt x="56" y="718"/>
                      </a:lnTo>
                      <a:lnTo>
                        <a:pt x="28" y="746"/>
                      </a:lnTo>
                      <a:lnTo>
                        <a:pt x="0" y="776"/>
                      </a:lnTo>
                      <a:lnTo>
                        <a:pt x="8" y="772"/>
                      </a:lnTo>
                      <a:lnTo>
                        <a:pt x="18" y="766"/>
                      </a:lnTo>
                      <a:lnTo>
                        <a:pt x="28" y="762"/>
                      </a:lnTo>
                      <a:lnTo>
                        <a:pt x="36" y="758"/>
                      </a:lnTo>
                      <a:lnTo>
                        <a:pt x="64" y="730"/>
                      </a:lnTo>
                      <a:lnTo>
                        <a:pt x="90" y="700"/>
                      </a:lnTo>
                      <a:lnTo>
                        <a:pt x="114" y="672"/>
                      </a:lnTo>
                      <a:lnTo>
                        <a:pt x="138" y="640"/>
                      </a:lnTo>
                      <a:lnTo>
                        <a:pt x="160" y="610"/>
                      </a:lnTo>
                      <a:lnTo>
                        <a:pt x="180" y="580"/>
                      </a:lnTo>
                      <a:lnTo>
                        <a:pt x="218" y="516"/>
                      </a:lnTo>
                      <a:lnTo>
                        <a:pt x="250" y="456"/>
                      </a:lnTo>
                      <a:lnTo>
                        <a:pt x="278" y="394"/>
                      </a:lnTo>
                      <a:lnTo>
                        <a:pt x="302" y="334"/>
                      </a:lnTo>
                      <a:lnTo>
                        <a:pt x="322" y="278"/>
                      </a:lnTo>
                      <a:lnTo>
                        <a:pt x="338" y="224"/>
                      </a:lnTo>
                      <a:lnTo>
                        <a:pt x="352" y="174"/>
                      </a:lnTo>
                      <a:lnTo>
                        <a:pt x="362" y="128"/>
                      </a:lnTo>
                      <a:lnTo>
                        <a:pt x="370" y="90"/>
                      </a:lnTo>
                      <a:lnTo>
                        <a:pt x="380" y="30"/>
                      </a:lnTo>
                      <a:lnTo>
                        <a:pt x="384" y="2"/>
                      </a:lnTo>
                      <a:lnTo>
                        <a:pt x="382" y="2"/>
                      </a:lnTo>
                      <a:lnTo>
                        <a:pt x="376" y="2"/>
                      </a:lnTo>
                      <a:close/>
                    </a:path>
                  </a:pathLst>
                </a:custGeom>
                <a:solidFill>
                  <a:srgbClr val="CC007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1" name="Freeform 10"/>
                <p:cNvSpPr>
                  <a:spLocks/>
                </p:cNvSpPr>
                <p:nvPr/>
              </p:nvSpPr>
              <p:spPr bwMode="auto">
                <a:xfrm>
                  <a:off x="2557" y="618"/>
                  <a:ext cx="1640" cy="2626"/>
                </a:xfrm>
                <a:custGeom>
                  <a:avLst/>
                  <a:gdLst>
                    <a:gd name="T0" fmla="*/ 734 w 734"/>
                    <a:gd name="T1" fmla="*/ 536 h 1176"/>
                    <a:gd name="T2" fmla="*/ 710 w 734"/>
                    <a:gd name="T3" fmla="*/ 520 h 1176"/>
                    <a:gd name="T4" fmla="*/ 684 w 734"/>
                    <a:gd name="T5" fmla="*/ 506 h 1176"/>
                    <a:gd name="T6" fmla="*/ 660 w 734"/>
                    <a:gd name="T7" fmla="*/ 494 h 1176"/>
                    <a:gd name="T8" fmla="*/ 638 w 734"/>
                    <a:gd name="T9" fmla="*/ 482 h 1176"/>
                    <a:gd name="T10" fmla="*/ 608 w 734"/>
                    <a:gd name="T11" fmla="*/ 470 h 1176"/>
                    <a:gd name="T12" fmla="*/ 584 w 734"/>
                    <a:gd name="T13" fmla="*/ 462 h 1176"/>
                    <a:gd name="T14" fmla="*/ 570 w 734"/>
                    <a:gd name="T15" fmla="*/ 456 h 1176"/>
                    <a:gd name="T16" fmla="*/ 564 w 734"/>
                    <a:gd name="T17" fmla="*/ 456 h 1176"/>
                    <a:gd name="T18" fmla="*/ 534 w 734"/>
                    <a:gd name="T19" fmla="*/ 552 h 1176"/>
                    <a:gd name="T20" fmla="*/ 518 w 734"/>
                    <a:gd name="T21" fmla="*/ 594 h 1176"/>
                    <a:gd name="T22" fmla="*/ 474 w 734"/>
                    <a:gd name="T23" fmla="*/ 696 h 1176"/>
                    <a:gd name="T24" fmla="*/ 446 w 734"/>
                    <a:gd name="T25" fmla="*/ 750 h 1176"/>
                    <a:gd name="T26" fmla="*/ 374 w 734"/>
                    <a:gd name="T27" fmla="*/ 868 h 1176"/>
                    <a:gd name="T28" fmla="*/ 328 w 734"/>
                    <a:gd name="T29" fmla="*/ 926 h 1176"/>
                    <a:gd name="T30" fmla="*/ 278 w 734"/>
                    <a:gd name="T31" fmla="*/ 982 h 1176"/>
                    <a:gd name="T32" fmla="*/ 250 w 734"/>
                    <a:gd name="T33" fmla="*/ 1012 h 1176"/>
                    <a:gd name="T34" fmla="*/ 188 w 734"/>
                    <a:gd name="T35" fmla="*/ 1064 h 1176"/>
                    <a:gd name="T36" fmla="*/ 118 w 734"/>
                    <a:gd name="T37" fmla="*/ 1114 h 1176"/>
                    <a:gd name="T38" fmla="*/ 40 w 734"/>
                    <a:gd name="T39" fmla="*/ 1158 h 1176"/>
                    <a:gd name="T40" fmla="*/ 0 w 734"/>
                    <a:gd name="T41" fmla="*/ 1176 h 1176"/>
                    <a:gd name="T42" fmla="*/ 8 w 734"/>
                    <a:gd name="T43" fmla="*/ 1172 h 1176"/>
                    <a:gd name="T44" fmla="*/ 18 w 734"/>
                    <a:gd name="T45" fmla="*/ 1168 h 1176"/>
                    <a:gd name="T46" fmla="*/ 28 w 734"/>
                    <a:gd name="T47" fmla="*/ 1164 h 1176"/>
                    <a:gd name="T48" fmla="*/ 36 w 734"/>
                    <a:gd name="T49" fmla="*/ 1160 h 1176"/>
                    <a:gd name="T50" fmla="*/ 90 w 734"/>
                    <a:gd name="T51" fmla="*/ 1102 h 1176"/>
                    <a:gd name="T52" fmla="*/ 138 w 734"/>
                    <a:gd name="T53" fmla="*/ 1042 h 1176"/>
                    <a:gd name="T54" fmla="*/ 180 w 734"/>
                    <a:gd name="T55" fmla="*/ 980 h 1176"/>
                    <a:gd name="T56" fmla="*/ 218 w 734"/>
                    <a:gd name="T57" fmla="*/ 918 h 1176"/>
                    <a:gd name="T58" fmla="*/ 276 w 734"/>
                    <a:gd name="T59" fmla="*/ 794 h 1176"/>
                    <a:gd name="T60" fmla="*/ 320 w 734"/>
                    <a:gd name="T61" fmla="*/ 678 h 1176"/>
                    <a:gd name="T62" fmla="*/ 336 w 734"/>
                    <a:gd name="T63" fmla="*/ 624 h 1176"/>
                    <a:gd name="T64" fmla="*/ 360 w 734"/>
                    <a:gd name="T65" fmla="*/ 528 h 1176"/>
                    <a:gd name="T66" fmla="*/ 368 w 734"/>
                    <a:gd name="T67" fmla="*/ 490 h 1176"/>
                    <a:gd name="T68" fmla="*/ 382 w 734"/>
                    <a:gd name="T69" fmla="*/ 402 h 1176"/>
                    <a:gd name="T70" fmla="*/ 380 w 734"/>
                    <a:gd name="T71" fmla="*/ 402 h 1176"/>
                    <a:gd name="T72" fmla="*/ 374 w 734"/>
                    <a:gd name="T73" fmla="*/ 402 h 1176"/>
                    <a:gd name="T74" fmla="*/ 366 w 734"/>
                    <a:gd name="T75" fmla="*/ 402 h 1176"/>
                    <a:gd name="T76" fmla="*/ 354 w 734"/>
                    <a:gd name="T77" fmla="*/ 400 h 1176"/>
                    <a:gd name="T78" fmla="*/ 356 w 734"/>
                    <a:gd name="T79" fmla="*/ 402 h 1176"/>
                    <a:gd name="T80" fmla="*/ 358 w 734"/>
                    <a:gd name="T81" fmla="*/ 402 h 1176"/>
                    <a:gd name="T82" fmla="*/ 362 w 734"/>
                    <a:gd name="T83" fmla="*/ 402 h 1176"/>
                    <a:gd name="T84" fmla="*/ 344 w 734"/>
                    <a:gd name="T85" fmla="*/ 400 h 1176"/>
                    <a:gd name="T86" fmla="*/ 304 w 734"/>
                    <a:gd name="T87" fmla="*/ 398 h 1176"/>
                    <a:gd name="T88" fmla="*/ 246 w 734"/>
                    <a:gd name="T89" fmla="*/ 398 h 1176"/>
                    <a:gd name="T90" fmla="*/ 168 w 734"/>
                    <a:gd name="T91" fmla="*/ 402 h 1176"/>
                    <a:gd name="T92" fmla="*/ 258 w 734"/>
                    <a:gd name="T93" fmla="*/ 296 h 1176"/>
                    <a:gd name="T94" fmla="*/ 358 w 734"/>
                    <a:gd name="T95" fmla="*/ 180 h 1176"/>
                    <a:gd name="T96" fmla="*/ 448 w 734"/>
                    <a:gd name="T97" fmla="*/ 78 h 1176"/>
                    <a:gd name="T98" fmla="*/ 506 w 734"/>
                    <a:gd name="T99" fmla="*/ 14 h 1176"/>
                    <a:gd name="T100" fmla="*/ 502 w 734"/>
                    <a:gd name="T101" fmla="*/ 8 h 1176"/>
                    <a:gd name="T102" fmla="*/ 500 w 734"/>
                    <a:gd name="T103" fmla="*/ 4 h 1176"/>
                    <a:gd name="T104" fmla="*/ 500 w 734"/>
                    <a:gd name="T105" fmla="*/ 0 h 1176"/>
                    <a:gd name="T106" fmla="*/ 498 w 734"/>
                    <a:gd name="T107" fmla="*/ 0 h 1176"/>
                    <a:gd name="T108" fmla="*/ 536 w 734"/>
                    <a:gd name="T109" fmla="*/ 78 h 1176"/>
                    <a:gd name="T110" fmla="*/ 610 w 734"/>
                    <a:gd name="T111" fmla="*/ 236 h 1176"/>
                    <a:gd name="T112" fmla="*/ 686 w 734"/>
                    <a:gd name="T113" fmla="*/ 408 h 1176"/>
                    <a:gd name="T114" fmla="*/ 716 w 734"/>
                    <a:gd name="T115" fmla="*/ 480 h 1176"/>
                    <a:gd name="T116" fmla="*/ 734 w 734"/>
                    <a:gd name="T117" fmla="*/ 536 h 11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34"/>
                    <a:gd name="T178" fmla="*/ 0 h 1176"/>
                    <a:gd name="T179" fmla="*/ 734 w 734"/>
                    <a:gd name="T180" fmla="*/ 1176 h 11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34" h="1176">
                      <a:moveTo>
                        <a:pt x="734" y="536"/>
                      </a:moveTo>
                      <a:lnTo>
                        <a:pt x="734" y="536"/>
                      </a:lnTo>
                      <a:lnTo>
                        <a:pt x="710" y="520"/>
                      </a:lnTo>
                      <a:lnTo>
                        <a:pt x="684" y="506"/>
                      </a:lnTo>
                      <a:lnTo>
                        <a:pt x="660" y="494"/>
                      </a:lnTo>
                      <a:lnTo>
                        <a:pt x="638" y="482"/>
                      </a:lnTo>
                      <a:lnTo>
                        <a:pt x="608" y="470"/>
                      </a:lnTo>
                      <a:lnTo>
                        <a:pt x="584" y="462"/>
                      </a:lnTo>
                      <a:lnTo>
                        <a:pt x="570" y="456"/>
                      </a:lnTo>
                      <a:lnTo>
                        <a:pt x="564" y="456"/>
                      </a:lnTo>
                      <a:lnTo>
                        <a:pt x="556" y="486"/>
                      </a:lnTo>
                      <a:lnTo>
                        <a:pt x="534" y="552"/>
                      </a:lnTo>
                      <a:lnTo>
                        <a:pt x="518" y="594"/>
                      </a:lnTo>
                      <a:lnTo>
                        <a:pt x="500" y="642"/>
                      </a:lnTo>
                      <a:lnTo>
                        <a:pt x="474" y="696"/>
                      </a:lnTo>
                      <a:lnTo>
                        <a:pt x="446" y="750"/>
                      </a:lnTo>
                      <a:lnTo>
                        <a:pt x="412" y="808"/>
                      </a:lnTo>
                      <a:lnTo>
                        <a:pt x="374" y="868"/>
                      </a:lnTo>
                      <a:lnTo>
                        <a:pt x="352" y="896"/>
                      </a:lnTo>
                      <a:lnTo>
                        <a:pt x="328" y="926"/>
                      </a:lnTo>
                      <a:lnTo>
                        <a:pt x="304" y="954"/>
                      </a:lnTo>
                      <a:lnTo>
                        <a:pt x="278" y="982"/>
                      </a:lnTo>
                      <a:lnTo>
                        <a:pt x="250" y="1012"/>
                      </a:lnTo>
                      <a:lnTo>
                        <a:pt x="220" y="1038"/>
                      </a:lnTo>
                      <a:lnTo>
                        <a:pt x="188" y="1064"/>
                      </a:lnTo>
                      <a:lnTo>
                        <a:pt x="154" y="1090"/>
                      </a:lnTo>
                      <a:lnTo>
                        <a:pt x="118" y="1114"/>
                      </a:lnTo>
                      <a:lnTo>
                        <a:pt x="80" y="1136"/>
                      </a:lnTo>
                      <a:lnTo>
                        <a:pt x="40" y="1158"/>
                      </a:lnTo>
                      <a:lnTo>
                        <a:pt x="0" y="1176"/>
                      </a:lnTo>
                      <a:lnTo>
                        <a:pt x="8" y="1172"/>
                      </a:lnTo>
                      <a:lnTo>
                        <a:pt x="18" y="1168"/>
                      </a:lnTo>
                      <a:lnTo>
                        <a:pt x="28" y="1164"/>
                      </a:lnTo>
                      <a:lnTo>
                        <a:pt x="36" y="1160"/>
                      </a:lnTo>
                      <a:lnTo>
                        <a:pt x="64" y="1130"/>
                      </a:lnTo>
                      <a:lnTo>
                        <a:pt x="90" y="1102"/>
                      </a:lnTo>
                      <a:lnTo>
                        <a:pt x="114" y="1072"/>
                      </a:lnTo>
                      <a:lnTo>
                        <a:pt x="138" y="1042"/>
                      </a:lnTo>
                      <a:lnTo>
                        <a:pt x="160" y="1010"/>
                      </a:lnTo>
                      <a:lnTo>
                        <a:pt x="180" y="980"/>
                      </a:lnTo>
                      <a:lnTo>
                        <a:pt x="218" y="918"/>
                      </a:lnTo>
                      <a:lnTo>
                        <a:pt x="250" y="856"/>
                      </a:lnTo>
                      <a:lnTo>
                        <a:pt x="276" y="794"/>
                      </a:lnTo>
                      <a:lnTo>
                        <a:pt x="300" y="736"/>
                      </a:lnTo>
                      <a:lnTo>
                        <a:pt x="320" y="678"/>
                      </a:lnTo>
                      <a:lnTo>
                        <a:pt x="336" y="624"/>
                      </a:lnTo>
                      <a:lnTo>
                        <a:pt x="350" y="574"/>
                      </a:lnTo>
                      <a:lnTo>
                        <a:pt x="360" y="528"/>
                      </a:lnTo>
                      <a:lnTo>
                        <a:pt x="368" y="490"/>
                      </a:lnTo>
                      <a:lnTo>
                        <a:pt x="378" y="430"/>
                      </a:lnTo>
                      <a:lnTo>
                        <a:pt x="382" y="402"/>
                      </a:lnTo>
                      <a:lnTo>
                        <a:pt x="380" y="402"/>
                      </a:lnTo>
                      <a:lnTo>
                        <a:pt x="374" y="402"/>
                      </a:lnTo>
                      <a:lnTo>
                        <a:pt x="366" y="402"/>
                      </a:lnTo>
                      <a:lnTo>
                        <a:pt x="354" y="400"/>
                      </a:lnTo>
                      <a:lnTo>
                        <a:pt x="356" y="402"/>
                      </a:lnTo>
                      <a:lnTo>
                        <a:pt x="358" y="402"/>
                      </a:lnTo>
                      <a:lnTo>
                        <a:pt x="360" y="402"/>
                      </a:lnTo>
                      <a:lnTo>
                        <a:pt x="362" y="402"/>
                      </a:lnTo>
                      <a:lnTo>
                        <a:pt x="344" y="400"/>
                      </a:lnTo>
                      <a:lnTo>
                        <a:pt x="304" y="398"/>
                      </a:lnTo>
                      <a:lnTo>
                        <a:pt x="246" y="398"/>
                      </a:lnTo>
                      <a:lnTo>
                        <a:pt x="168" y="402"/>
                      </a:lnTo>
                      <a:lnTo>
                        <a:pt x="258" y="296"/>
                      </a:lnTo>
                      <a:lnTo>
                        <a:pt x="358" y="180"/>
                      </a:lnTo>
                      <a:lnTo>
                        <a:pt x="448" y="78"/>
                      </a:lnTo>
                      <a:lnTo>
                        <a:pt x="506" y="14"/>
                      </a:lnTo>
                      <a:lnTo>
                        <a:pt x="502" y="8"/>
                      </a:lnTo>
                      <a:lnTo>
                        <a:pt x="500" y="4"/>
                      </a:lnTo>
                      <a:lnTo>
                        <a:pt x="500" y="0"/>
                      </a:lnTo>
                      <a:lnTo>
                        <a:pt x="498" y="0"/>
                      </a:lnTo>
                      <a:lnTo>
                        <a:pt x="536" y="78"/>
                      </a:lnTo>
                      <a:lnTo>
                        <a:pt x="610" y="236"/>
                      </a:lnTo>
                      <a:lnTo>
                        <a:pt x="650" y="324"/>
                      </a:lnTo>
                      <a:lnTo>
                        <a:pt x="686" y="408"/>
                      </a:lnTo>
                      <a:lnTo>
                        <a:pt x="716" y="480"/>
                      </a:lnTo>
                      <a:lnTo>
                        <a:pt x="726" y="512"/>
                      </a:lnTo>
                      <a:lnTo>
                        <a:pt x="734" y="536"/>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grpSp>
      </p:grpSp>
      <p:grpSp>
        <p:nvGrpSpPr>
          <p:cNvPr id="30" name="组合 29"/>
          <p:cNvGrpSpPr/>
          <p:nvPr/>
        </p:nvGrpSpPr>
        <p:grpSpPr>
          <a:xfrm>
            <a:off x="132766" y="-14910"/>
            <a:ext cx="6971346" cy="372188"/>
            <a:chOff x="0" y="-14910"/>
            <a:chExt cx="6971346" cy="372188"/>
          </a:xfrm>
        </p:grpSpPr>
        <p:grpSp>
          <p:nvGrpSpPr>
            <p:cNvPr id="31" name="组合 30"/>
            <p:cNvGrpSpPr/>
            <p:nvPr/>
          </p:nvGrpSpPr>
          <p:grpSpPr>
            <a:xfrm>
              <a:off x="0" y="-14910"/>
              <a:ext cx="6971346" cy="372188"/>
              <a:chOff x="0" y="-14910"/>
              <a:chExt cx="6971346" cy="372188"/>
            </a:xfrm>
          </p:grpSpPr>
          <p:sp>
            <p:nvSpPr>
              <p:cNvPr id="52" name="TextBox 6"/>
              <p:cNvSpPr txBox="1"/>
              <p:nvPr/>
            </p:nvSpPr>
            <p:spPr>
              <a:xfrm>
                <a:off x="0" y="-14910"/>
                <a:ext cx="1531188" cy="369332"/>
              </a:xfrm>
              <a:prstGeom prst="rect">
                <a:avLst/>
              </a:prstGeom>
              <a:noFill/>
            </p:spPr>
            <p:txBody>
              <a:bodyPr wrap="none" rtlCol="0">
                <a:spAutoFit/>
              </a:bodyPr>
              <a:lstStyle/>
              <a:p>
                <a:r>
                  <a:rPr lang="en-US" b="1" dirty="0">
                    <a:solidFill>
                      <a:srgbClr val="FFC000"/>
                    </a:solidFill>
                  </a:rPr>
                  <a:t>Introduction</a:t>
                </a:r>
              </a:p>
            </p:txBody>
          </p:sp>
          <p:sp>
            <p:nvSpPr>
              <p:cNvPr id="53" name="TextBox 7"/>
              <p:cNvSpPr txBox="1"/>
              <p:nvPr/>
            </p:nvSpPr>
            <p:spPr>
              <a:xfrm>
                <a:off x="2096471" y="-13958"/>
                <a:ext cx="954107" cy="369332"/>
              </a:xfrm>
              <a:prstGeom prst="rect">
                <a:avLst/>
              </a:prstGeom>
              <a:noFill/>
            </p:spPr>
            <p:txBody>
              <a:bodyPr wrap="none" rtlCol="0">
                <a:spAutoFit/>
              </a:bodyPr>
              <a:lstStyle/>
              <a:p>
                <a:r>
                  <a:rPr lang="en-US" dirty="0">
                    <a:solidFill>
                      <a:schemeClr val="bg1"/>
                    </a:solidFill>
                  </a:rPr>
                  <a:t>Method</a:t>
                </a:r>
              </a:p>
            </p:txBody>
          </p:sp>
          <p:sp>
            <p:nvSpPr>
              <p:cNvPr id="54"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55"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32"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6" name="内容占位符 24"/>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pic>
        <p:nvPicPr>
          <p:cNvPr id="10" name="图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05740" y="1555899"/>
            <a:ext cx="3398542" cy="1911680"/>
          </a:xfrm>
          <a:prstGeom prst="rect">
            <a:avLst/>
          </a:prstGeom>
        </p:spPr>
      </p:pic>
    </p:spTree>
    <p:custDataLst>
      <p:tags r:id="rId1"/>
    </p:custDataLst>
    <p:extLst>
      <p:ext uri="{BB962C8B-B14F-4D97-AF65-F5344CB8AC3E}">
        <p14:creationId xmlns:p14="http://schemas.microsoft.com/office/powerpoint/2010/main" val="1101667926"/>
      </p:ext>
    </p:extLst>
  </p:cSld>
  <p:clrMapOvr>
    <a:masterClrMapping/>
  </p:clrMapOvr>
  <mc:AlternateContent xmlns:mc="http://schemas.openxmlformats.org/markup-compatibility/2006" xmlns:p14="http://schemas.microsoft.com/office/powerpoint/2010/main">
    <mc:Choice Requires="p14">
      <p:transition spd="slow" p14:dur="2000" advTm="2813"/>
    </mc:Choice>
    <mc:Fallback xmlns="">
      <p:transition spd="slow" advTm="28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sz="4800" b="1" dirty="0"/>
              <a:t>Findings</a:t>
            </a:r>
          </a:p>
        </p:txBody>
      </p:sp>
      <p:sp>
        <p:nvSpPr>
          <p:cNvPr id="3" name="内容占位符 2"/>
          <p:cNvSpPr>
            <a:spLocks noGrp="1"/>
          </p:cNvSpPr>
          <p:nvPr>
            <p:ph idx="1"/>
          </p:nvPr>
        </p:nvSpPr>
        <p:spPr/>
        <p:txBody>
          <a:bodyPr>
            <a:normAutofit/>
          </a:bodyPr>
          <a:lstStyle/>
          <a:p>
            <a:r>
              <a:rPr lang="en-US" sz="3600" b="1" dirty="0"/>
              <a:t>Long-term: A wide range of </a:t>
            </a:r>
            <a:r>
              <a:rPr lang="en-US" sz="3600" b="1" i="1" dirty="0"/>
              <a:t>power-law</a:t>
            </a:r>
            <a:r>
              <a:rPr lang="en-US" sz="3600" b="1" dirty="0"/>
              <a:t> growth  </a:t>
            </a:r>
          </a:p>
          <a:p>
            <a:r>
              <a:rPr lang="en-US" sz="3600" b="1" dirty="0"/>
              <a:t>Short-term: Stochastic </a:t>
            </a:r>
            <a:r>
              <a:rPr lang="en-US" sz="3600" b="1" i="1" dirty="0" smtClean="0"/>
              <a:t>bursts</a:t>
            </a:r>
            <a:endParaRPr lang="en-US" sz="3600" b="1" i="1" dirty="0"/>
          </a:p>
        </p:txBody>
      </p:sp>
      <p:sp>
        <p:nvSpPr>
          <p:cNvPr id="4" name="灯片编号占位符 3"/>
          <p:cNvSpPr>
            <a:spLocks noGrp="1"/>
          </p:cNvSpPr>
          <p:nvPr>
            <p:ph type="sldNum" sz="quarter" idx="12"/>
          </p:nvPr>
        </p:nvSpPr>
        <p:spPr/>
        <p:txBody>
          <a:bodyPr/>
          <a:lstStyle/>
          <a:p>
            <a:fld id="{0CFEC368-1D7A-4F81-ABF6-AE0E36BAF64C}" type="slidenum">
              <a:rPr lang="en-US" smtClean="0"/>
              <a:pPr/>
              <a:t>6</a:t>
            </a:fld>
            <a:endParaRPr lang="en-US"/>
          </a:p>
        </p:txBody>
      </p:sp>
      <p:pic>
        <p:nvPicPr>
          <p:cNvPr id="5" name="图片 4"/>
          <p:cNvPicPr>
            <a:picLocks noChangeAspect="1"/>
          </p:cNvPicPr>
          <p:nvPr/>
        </p:nvPicPr>
        <p:blipFill>
          <a:blip r:embed="rId3"/>
          <a:stretch>
            <a:fillRect/>
          </a:stretch>
        </p:blipFill>
        <p:spPr>
          <a:xfrm>
            <a:off x="1199456" y="3316952"/>
            <a:ext cx="3034986" cy="2560320"/>
          </a:xfrm>
          <a:prstGeom prst="rect">
            <a:avLst/>
          </a:prstGeom>
        </p:spPr>
      </p:pic>
      <p:pic>
        <p:nvPicPr>
          <p:cNvPr id="6" name="图片 5"/>
          <p:cNvPicPr>
            <a:picLocks noChangeAspect="1"/>
          </p:cNvPicPr>
          <p:nvPr/>
        </p:nvPicPr>
        <p:blipFill>
          <a:blip r:embed="rId4"/>
          <a:stretch>
            <a:fillRect/>
          </a:stretch>
        </p:blipFill>
        <p:spPr>
          <a:xfrm>
            <a:off x="4439816" y="3316952"/>
            <a:ext cx="3050493" cy="2560320"/>
          </a:xfrm>
          <a:prstGeom prst="rect">
            <a:avLst/>
          </a:prstGeom>
        </p:spPr>
      </p:pic>
      <p:pic>
        <p:nvPicPr>
          <p:cNvPr id="7" name="图片 6"/>
          <p:cNvPicPr>
            <a:picLocks noChangeAspect="1"/>
          </p:cNvPicPr>
          <p:nvPr/>
        </p:nvPicPr>
        <p:blipFill>
          <a:blip r:embed="rId5"/>
          <a:stretch>
            <a:fillRect/>
          </a:stretch>
        </p:blipFill>
        <p:spPr>
          <a:xfrm>
            <a:off x="7851775" y="3316952"/>
            <a:ext cx="2924745" cy="2560320"/>
          </a:xfrm>
          <a:prstGeom prst="rect">
            <a:avLst/>
          </a:prstGeom>
        </p:spPr>
      </p:pic>
      <p:sp>
        <p:nvSpPr>
          <p:cNvPr id="15" name="矩形 14"/>
          <p:cNvSpPr/>
          <p:nvPr/>
        </p:nvSpPr>
        <p:spPr>
          <a:xfrm>
            <a:off x="1836295" y="3388960"/>
            <a:ext cx="1368000" cy="1008112"/>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078396" y="3389072"/>
            <a:ext cx="1367846" cy="1008000"/>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416757" y="3398766"/>
            <a:ext cx="1368152" cy="998306"/>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903777" y="4299033"/>
            <a:ext cx="1106583" cy="792000"/>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19" name="矩形 18"/>
          <p:cNvSpPr/>
          <p:nvPr/>
        </p:nvSpPr>
        <p:spPr>
          <a:xfrm>
            <a:off x="6231677" y="4311609"/>
            <a:ext cx="1089533" cy="792000"/>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9449638" y="4273070"/>
            <a:ext cx="1051912" cy="792000"/>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内容占位符 24"/>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grpSp>
        <p:nvGrpSpPr>
          <p:cNvPr id="22" name="组合 21"/>
          <p:cNvGrpSpPr/>
          <p:nvPr/>
        </p:nvGrpSpPr>
        <p:grpSpPr>
          <a:xfrm>
            <a:off x="132766" y="-14910"/>
            <a:ext cx="6971346" cy="372188"/>
            <a:chOff x="0" y="-14910"/>
            <a:chExt cx="6971346" cy="372188"/>
          </a:xfrm>
        </p:grpSpPr>
        <p:grpSp>
          <p:nvGrpSpPr>
            <p:cNvPr id="23" name="组合 22"/>
            <p:cNvGrpSpPr/>
            <p:nvPr/>
          </p:nvGrpSpPr>
          <p:grpSpPr>
            <a:xfrm>
              <a:off x="0" y="-14910"/>
              <a:ext cx="6971346" cy="372188"/>
              <a:chOff x="0" y="-14910"/>
              <a:chExt cx="6971346" cy="372188"/>
            </a:xfrm>
          </p:grpSpPr>
          <p:sp>
            <p:nvSpPr>
              <p:cNvPr id="25" name="TextBox 6"/>
              <p:cNvSpPr txBox="1"/>
              <p:nvPr/>
            </p:nvSpPr>
            <p:spPr>
              <a:xfrm>
                <a:off x="0" y="-14910"/>
                <a:ext cx="1531188" cy="369332"/>
              </a:xfrm>
              <a:prstGeom prst="rect">
                <a:avLst/>
              </a:prstGeom>
              <a:noFill/>
            </p:spPr>
            <p:txBody>
              <a:bodyPr wrap="none" rtlCol="0">
                <a:spAutoFit/>
              </a:bodyPr>
              <a:lstStyle/>
              <a:p>
                <a:r>
                  <a:rPr lang="en-US" b="1" dirty="0">
                    <a:solidFill>
                      <a:srgbClr val="FFC000"/>
                    </a:solidFill>
                  </a:rPr>
                  <a:t>Introduction</a:t>
                </a:r>
              </a:p>
            </p:txBody>
          </p:sp>
          <p:sp>
            <p:nvSpPr>
              <p:cNvPr id="26" name="TextBox 7"/>
              <p:cNvSpPr txBox="1"/>
              <p:nvPr/>
            </p:nvSpPr>
            <p:spPr>
              <a:xfrm>
                <a:off x="2096471" y="-13958"/>
                <a:ext cx="954107" cy="369332"/>
              </a:xfrm>
              <a:prstGeom prst="rect">
                <a:avLst/>
              </a:prstGeom>
              <a:noFill/>
            </p:spPr>
            <p:txBody>
              <a:bodyPr wrap="none" rtlCol="0">
                <a:spAutoFit/>
              </a:bodyPr>
              <a:lstStyle/>
              <a:p>
                <a:r>
                  <a:rPr lang="en-US" dirty="0">
                    <a:solidFill>
                      <a:schemeClr val="bg1"/>
                    </a:solidFill>
                  </a:rPr>
                  <a:t>Method</a:t>
                </a:r>
              </a:p>
            </p:txBody>
          </p:sp>
          <p:sp>
            <p:nvSpPr>
              <p:cNvPr id="27"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28"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24"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4364736" y="6119585"/>
            <a:ext cx="5907728" cy="369332"/>
          </a:xfrm>
          <a:prstGeom prst="rect">
            <a:avLst/>
          </a:prstGeom>
          <a:noFill/>
        </p:spPr>
        <p:txBody>
          <a:bodyPr wrap="square" rtlCol="0">
            <a:spAutoFit/>
          </a:bodyPr>
          <a:lstStyle/>
          <a:p>
            <a:r>
              <a:rPr lang="en-US" altLang="zh-CN" dirty="0" smtClean="0"/>
              <a:t>Al </a:t>
            </a:r>
            <a:r>
              <a:rPr lang="en-US" altLang="zh-CN" dirty="0" err="1" smtClean="0"/>
              <a:t>lthe</a:t>
            </a:r>
            <a:r>
              <a:rPr lang="en-US" altLang="zh-CN" dirty="0" smtClean="0"/>
              <a:t> previous findings failed!</a:t>
            </a:r>
            <a:endParaRPr lang="zh-CN" altLang="en-US" dirty="0"/>
          </a:p>
        </p:txBody>
      </p:sp>
    </p:spTree>
    <p:extLst>
      <p:ext uri="{BB962C8B-B14F-4D97-AF65-F5344CB8AC3E}">
        <p14:creationId xmlns:p14="http://schemas.microsoft.com/office/powerpoint/2010/main" val="2230482968"/>
      </p:ext>
    </p:extLst>
  </p:cSld>
  <p:clrMapOvr>
    <a:masterClrMapping/>
  </p:clrMapOvr>
  <mc:AlternateContent xmlns:mc="http://schemas.openxmlformats.org/markup-compatibility/2006" xmlns:p14="http://schemas.microsoft.com/office/powerpoint/2010/main">
    <mc:Choice Requires="p14">
      <p:transition spd="slow" p14:dur="2000" advTm="540"/>
    </mc:Choice>
    <mc:Fallback xmlns="">
      <p:transition spd="slow" advTm="5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sz="4800" b="1" dirty="0" smtClean="0"/>
              <a:t>Limitation of Existing </a:t>
            </a:r>
            <a:r>
              <a:rPr lang="en-US" sz="4800" b="1" dirty="0"/>
              <a:t>M</a:t>
            </a:r>
            <a:r>
              <a:rPr lang="en-US" sz="4800" b="1" dirty="0" smtClean="0"/>
              <a:t>odels</a:t>
            </a:r>
            <a:endParaRPr lang="en-US" sz="4800" b="1"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08366" y="1700122"/>
                <a:ext cx="10972799" cy="4753214"/>
              </a:xfrm>
            </p:spPr>
            <p:txBody>
              <a:bodyPr>
                <a:normAutofit fontScale="85000" lnSpcReduction="20000"/>
              </a:bodyPr>
              <a:lstStyle/>
              <a:p>
                <a:r>
                  <a:rPr lang="en-US" altLang="zh-CN" sz="4600" b="1" dirty="0">
                    <a:latin typeface="+mj-lt"/>
                  </a:rPr>
                  <a:t>Network </a:t>
                </a:r>
                <a:r>
                  <a:rPr lang="en-US" altLang="zh-CN" sz="4600" b="1" dirty="0" smtClean="0">
                    <a:latin typeface="+mj-lt"/>
                  </a:rPr>
                  <a:t>evolution</a:t>
                </a:r>
                <a:endParaRPr lang="en-US" altLang="zh-CN" sz="4600" b="1" dirty="0">
                  <a:latin typeface="Cambria Math" panose="02040503050406030204" pitchFamily="18" charset="0"/>
                </a:endParaRPr>
              </a:p>
              <a:p>
                <a:pPr lvl="1"/>
                <a:r>
                  <a:rPr lang="en-US" altLang="zh-CN" sz="3800" b="1" dirty="0">
                    <a:latin typeface="+mj-lt"/>
                  </a:rPr>
                  <a:t>Sub-linear growth</a:t>
                </a:r>
              </a:p>
              <a:p>
                <a:pPr lvl="2"/>
                <a14:m>
                  <m:oMath xmlns:m="http://schemas.openxmlformats.org/officeDocument/2006/math">
                    <m:sSub>
                      <m:sSubPr>
                        <m:ctrlPr>
                          <a:rPr lang="en-US" altLang="zh-CN" sz="3300" i="1">
                            <a:latin typeface="Cambria Math" panose="02040503050406030204" pitchFamily="18" charset="0"/>
                          </a:rPr>
                        </m:ctrlPr>
                      </m:sSubPr>
                      <m:e>
                        <m:r>
                          <a:rPr lang="en-US" altLang="zh-CN" sz="3300" i="1">
                            <a:latin typeface="Cambria Math" panose="02040503050406030204" pitchFamily="18" charset="0"/>
                          </a:rPr>
                          <m:t>𝑘</m:t>
                        </m:r>
                      </m:e>
                      <m:sub>
                        <m:r>
                          <a:rPr lang="en-US" altLang="zh-CN" sz="3300" i="1">
                            <a:latin typeface="Cambria Math" panose="02040503050406030204" pitchFamily="18" charset="0"/>
                          </a:rPr>
                          <m:t>𝑖</m:t>
                        </m:r>
                      </m:sub>
                    </m:sSub>
                    <m:r>
                      <a:rPr lang="en-US" altLang="zh-CN" sz="3300" i="1">
                        <a:latin typeface="Cambria Math" panose="02040503050406030204" pitchFamily="18" charset="0"/>
                      </a:rPr>
                      <m:t>(</m:t>
                    </m:r>
                    <m:r>
                      <a:rPr lang="en-US" altLang="zh-CN" sz="3300" i="1">
                        <a:latin typeface="Cambria Math" panose="02040503050406030204" pitchFamily="18" charset="0"/>
                      </a:rPr>
                      <m:t>𝑡</m:t>
                    </m:r>
                    <m:r>
                      <a:rPr lang="en-US" altLang="zh-CN" sz="3300" i="1">
                        <a:latin typeface="Cambria Math" panose="02040503050406030204" pitchFamily="18" charset="0"/>
                      </a:rPr>
                      <m:t>)~</m:t>
                    </m:r>
                    <m:sSup>
                      <m:sSupPr>
                        <m:ctrlPr>
                          <a:rPr lang="en-US" altLang="zh-CN" sz="3300" i="1">
                            <a:latin typeface="Cambria Math" panose="02040503050406030204" pitchFamily="18" charset="0"/>
                            <a:ea typeface="Cambria Math" panose="02040503050406030204" pitchFamily="18" charset="0"/>
                          </a:rPr>
                        </m:ctrlPr>
                      </m:sSupPr>
                      <m:e>
                        <m:r>
                          <a:rPr lang="en-US" altLang="zh-CN" sz="3300" i="1">
                            <a:latin typeface="Cambria Math" panose="02040503050406030204" pitchFamily="18" charset="0"/>
                            <a:ea typeface="Cambria Math" panose="02040503050406030204" pitchFamily="18" charset="0"/>
                          </a:rPr>
                          <m:t>𝑡</m:t>
                        </m:r>
                      </m:e>
                      <m:sup>
                        <m:r>
                          <a:rPr lang="en-US" altLang="zh-CN" sz="3300" i="1">
                            <a:latin typeface="Cambria Math" panose="02040503050406030204" pitchFamily="18" charset="0"/>
                            <a:ea typeface="Cambria Math" panose="02040503050406030204" pitchFamily="18" charset="0"/>
                          </a:rPr>
                          <m:t>0.5</m:t>
                        </m:r>
                      </m:sup>
                    </m:sSup>
                  </m:oMath>
                </a14:m>
                <a:r>
                  <a:rPr lang="en-US" sz="3300" dirty="0"/>
                  <a:t> BA model, Science’99:  </a:t>
                </a:r>
                <a:r>
                  <a:rPr lang="en-US" altLang="zh-CN" sz="3300" dirty="0"/>
                  <a:t>Mean field; No heterogeneity; No densification.</a:t>
                </a:r>
                <a:endParaRPr lang="en-US" sz="3300" dirty="0"/>
              </a:p>
              <a:p>
                <a:pPr lvl="2"/>
                <a14:m>
                  <m:oMath xmlns:m="http://schemas.openxmlformats.org/officeDocument/2006/math">
                    <m:sSub>
                      <m:sSubPr>
                        <m:ctrlPr>
                          <a:rPr lang="en-US" altLang="zh-CN" sz="3300" i="1">
                            <a:latin typeface="Cambria Math" panose="02040503050406030204" pitchFamily="18" charset="0"/>
                          </a:rPr>
                        </m:ctrlPr>
                      </m:sSubPr>
                      <m:e>
                        <m:r>
                          <a:rPr lang="en-US" altLang="zh-CN" sz="3300" i="1">
                            <a:latin typeface="Cambria Math" panose="02040503050406030204" pitchFamily="18" charset="0"/>
                          </a:rPr>
                          <m:t>𝑘</m:t>
                        </m:r>
                      </m:e>
                      <m:sub>
                        <m:r>
                          <a:rPr lang="en-US" altLang="zh-CN" sz="3300" i="1">
                            <a:latin typeface="Cambria Math" panose="02040503050406030204" pitchFamily="18" charset="0"/>
                          </a:rPr>
                          <m:t>𝑖</m:t>
                        </m:r>
                      </m:sub>
                    </m:sSub>
                    <m:r>
                      <a:rPr lang="en-US" altLang="zh-CN" sz="3300" i="1">
                        <a:latin typeface="Cambria Math" panose="02040503050406030204" pitchFamily="18" charset="0"/>
                      </a:rPr>
                      <m:t>(</m:t>
                    </m:r>
                    <m:r>
                      <a:rPr lang="en-US" altLang="zh-CN" sz="3300" i="1">
                        <a:latin typeface="Cambria Math" panose="02040503050406030204" pitchFamily="18" charset="0"/>
                      </a:rPr>
                      <m:t>𝑡</m:t>
                    </m:r>
                    <m:r>
                      <a:rPr lang="en-US" altLang="zh-CN" sz="3300" i="1">
                        <a:latin typeface="Cambria Math" panose="02040503050406030204" pitchFamily="18" charset="0"/>
                      </a:rPr>
                      <m:t>)~</m:t>
                    </m:r>
                    <m:sSup>
                      <m:sSupPr>
                        <m:ctrlPr>
                          <a:rPr lang="en-US" altLang="zh-CN" sz="3300" i="1">
                            <a:latin typeface="Cambria Math" panose="02040503050406030204" pitchFamily="18" charset="0"/>
                            <a:ea typeface="Cambria Math" panose="02040503050406030204" pitchFamily="18" charset="0"/>
                          </a:rPr>
                        </m:ctrlPr>
                      </m:sSupPr>
                      <m:e>
                        <m:r>
                          <a:rPr lang="en-US" altLang="zh-CN" sz="3300" i="1">
                            <a:latin typeface="Cambria Math" panose="02040503050406030204" pitchFamily="18" charset="0"/>
                            <a:ea typeface="Cambria Math" panose="02040503050406030204" pitchFamily="18" charset="0"/>
                          </a:rPr>
                          <m:t>𝑡</m:t>
                        </m:r>
                      </m:e>
                      <m:sup>
                        <m:r>
                          <a:rPr lang="en-US" altLang="zh-CN" sz="3300" i="1">
                            <a:latin typeface="Cambria Math" panose="02040503050406030204" pitchFamily="18" charset="0"/>
                            <a:ea typeface="Cambria Math" panose="02040503050406030204" pitchFamily="18" charset="0"/>
                          </a:rPr>
                          <m:t>𝛼</m:t>
                        </m:r>
                      </m:sup>
                    </m:sSup>
                  </m:oMath>
                </a14:m>
                <a:r>
                  <a:rPr lang="en-US" sz="3300" dirty="0"/>
                  <a:t> </a:t>
                </a:r>
                <a14:m>
                  <m:oMath xmlns:m="http://schemas.openxmlformats.org/officeDocument/2006/math">
                    <m:r>
                      <a:rPr lang="en-US" altLang="zh-CN" sz="3300" i="1">
                        <a:latin typeface="Cambria Math" panose="02040503050406030204" pitchFamily="18" charset="0"/>
                        <a:ea typeface="Cambria Math" panose="02040503050406030204" pitchFamily="18" charset="0"/>
                      </a:rPr>
                      <m:t>𝛼</m:t>
                    </m:r>
                  </m:oMath>
                </a14:m>
                <a:r>
                  <a:rPr lang="en-US" sz="3300" dirty="0"/>
                  <a:t> &lt; 1 Fitness model, EPL’01: No densification.</a:t>
                </a:r>
              </a:p>
              <a:p>
                <a:pPr lvl="1"/>
                <a:r>
                  <a:rPr lang="en-US" sz="3800" b="1" dirty="0">
                    <a:latin typeface="+mj-lt"/>
                  </a:rPr>
                  <a:t>Linear growth</a:t>
                </a:r>
              </a:p>
              <a:p>
                <a:pPr lvl="2"/>
                <a14:m>
                  <m:oMath xmlns:m="http://schemas.openxmlformats.org/officeDocument/2006/math">
                    <m:sSub>
                      <m:sSubPr>
                        <m:ctrlPr>
                          <a:rPr lang="en-US" altLang="zh-CN" sz="3300" i="1">
                            <a:latin typeface="Cambria Math" panose="02040503050406030204" pitchFamily="18" charset="0"/>
                          </a:rPr>
                        </m:ctrlPr>
                      </m:sSubPr>
                      <m:e>
                        <m:r>
                          <a:rPr lang="en-US" altLang="zh-CN" sz="3300" i="1">
                            <a:latin typeface="Cambria Math" panose="02040503050406030204" pitchFamily="18" charset="0"/>
                          </a:rPr>
                          <m:t>𝑘</m:t>
                        </m:r>
                      </m:e>
                      <m:sub>
                        <m:r>
                          <a:rPr lang="en-US" altLang="zh-CN" sz="3300" i="1">
                            <a:latin typeface="Cambria Math" panose="02040503050406030204" pitchFamily="18" charset="0"/>
                          </a:rPr>
                          <m:t>𝑖</m:t>
                        </m:r>
                      </m:sub>
                    </m:sSub>
                    <m:r>
                      <a:rPr lang="en-US" altLang="zh-CN" sz="3300" i="1">
                        <a:latin typeface="Cambria Math" panose="02040503050406030204" pitchFamily="18" charset="0"/>
                      </a:rPr>
                      <m:t>(</m:t>
                    </m:r>
                    <m:r>
                      <a:rPr lang="en-US" altLang="zh-CN" sz="3300" i="1">
                        <a:latin typeface="Cambria Math" panose="02040503050406030204" pitchFamily="18" charset="0"/>
                      </a:rPr>
                      <m:t>𝑡</m:t>
                    </m:r>
                    <m:r>
                      <a:rPr lang="en-US" altLang="zh-CN" sz="3300" i="1">
                        <a:latin typeface="Cambria Math" panose="02040503050406030204" pitchFamily="18" charset="0"/>
                      </a:rPr>
                      <m:t>)~</m:t>
                    </m:r>
                    <m:r>
                      <a:rPr lang="en-US" altLang="zh-CN" sz="3300" i="1">
                        <a:latin typeface="Cambria Math" panose="02040503050406030204" pitchFamily="18" charset="0"/>
                        <a:ea typeface="Cambria Math" panose="02040503050406030204" pitchFamily="18" charset="0"/>
                      </a:rPr>
                      <m:t>𝑡</m:t>
                    </m:r>
                  </m:oMath>
                </a14:m>
                <a:r>
                  <a:rPr lang="en-US" altLang="zh-CN" sz="3300" dirty="0"/>
                  <a:t>, COSN’13: Mean field; No heterogeneity.</a:t>
                </a:r>
                <a:endParaRPr lang="en-US" sz="3300" b="1" dirty="0">
                  <a:latin typeface="Cambria Math" panose="02040503050406030204" pitchFamily="18" charset="0"/>
                </a:endParaRPr>
              </a:p>
              <a:p>
                <a:pPr lvl="1"/>
                <a:r>
                  <a:rPr lang="en-US" altLang="zh-CN" sz="3800" b="1" dirty="0">
                    <a:latin typeface="+mj-lt"/>
                  </a:rPr>
                  <a:t>Super-linear growth</a:t>
                </a:r>
              </a:p>
              <a:p>
                <a:pPr lvl="2"/>
                <a14:m>
                  <m:oMath xmlns:m="http://schemas.openxmlformats.org/officeDocument/2006/math">
                    <m:sSub>
                      <m:sSubPr>
                        <m:ctrlPr>
                          <a:rPr lang="en-US" altLang="zh-CN" sz="3300" i="1">
                            <a:latin typeface="Cambria Math" panose="02040503050406030204" pitchFamily="18" charset="0"/>
                          </a:rPr>
                        </m:ctrlPr>
                      </m:sSubPr>
                      <m:e>
                        <m:r>
                          <a:rPr lang="en-US" altLang="zh-CN" sz="3300" i="1">
                            <a:latin typeface="Cambria Math" panose="02040503050406030204" pitchFamily="18" charset="0"/>
                          </a:rPr>
                          <m:t>𝑘</m:t>
                        </m:r>
                      </m:e>
                      <m:sub>
                        <m:r>
                          <a:rPr lang="en-US" altLang="zh-CN" sz="3300" i="1">
                            <a:latin typeface="Cambria Math" panose="02040503050406030204" pitchFamily="18" charset="0"/>
                          </a:rPr>
                          <m:t>𝑖</m:t>
                        </m:r>
                      </m:sub>
                    </m:sSub>
                    <m:r>
                      <a:rPr lang="en-US" altLang="zh-CN" sz="3300" i="1">
                        <a:latin typeface="Cambria Math" panose="02040503050406030204" pitchFamily="18" charset="0"/>
                      </a:rPr>
                      <m:t>(</m:t>
                    </m:r>
                    <m:r>
                      <a:rPr lang="en-US" altLang="zh-CN" sz="3300" i="1">
                        <a:latin typeface="Cambria Math" panose="02040503050406030204" pitchFamily="18" charset="0"/>
                      </a:rPr>
                      <m:t>𝑡</m:t>
                    </m:r>
                    <m:r>
                      <a:rPr lang="en-US" altLang="zh-CN" sz="3300" i="1">
                        <a:latin typeface="Cambria Math" panose="02040503050406030204" pitchFamily="18" charset="0"/>
                      </a:rPr>
                      <m:t>)</m:t>
                    </m:r>
                  </m:oMath>
                </a14:m>
                <a:r>
                  <a:rPr lang="en-US" sz="3300" dirty="0"/>
                  <a:t> is super-linear growth, KDD’08: Mean field. No heterogeneity.     </a:t>
                </a:r>
              </a:p>
              <a:p>
                <a:endParaRPr lang="en-US" sz="33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08366" y="1700122"/>
                <a:ext cx="10972799" cy="4753214"/>
              </a:xfrm>
              <a:blipFill>
                <a:blip r:embed="rId3"/>
                <a:stretch>
                  <a:fillRect l="-1333" t="-4615" r="-1889"/>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0CFEC368-1D7A-4F81-ABF6-AE0E36BAF64C}" type="slidenum">
              <a:rPr lang="en-US" smtClean="0"/>
              <a:pPr/>
              <a:t>7</a:t>
            </a:fld>
            <a:endParaRPr lang="en-US"/>
          </a:p>
        </p:txBody>
      </p:sp>
      <p:sp>
        <p:nvSpPr>
          <p:cNvPr id="5" name="Shape 118"/>
          <p:cNvSpPr/>
          <p:nvPr/>
        </p:nvSpPr>
        <p:spPr>
          <a:xfrm>
            <a:off x="1343472" y="3573016"/>
            <a:ext cx="9896315" cy="1015663"/>
          </a:xfrm>
          <a:prstGeom prst="rect">
            <a:avLst/>
          </a:prstGeom>
          <a:ln/>
          <a:extLst>
            <a:ext uri="{C572A759-6A51-4108-AA02-DFA0A04FC94B}">
              <ma14:wrappingTextBoxFlag xmlns:ma14="http://schemas.microsoft.com/office/mac/drawingml/2011/main" xmlns="" val="1"/>
            </a:ext>
          </a:extLst>
        </p:spPr>
        <p:style>
          <a:lnRef idx="1">
            <a:schemeClr val="dk1"/>
          </a:lnRef>
          <a:fillRef idx="2">
            <a:schemeClr val="dk1"/>
          </a:fillRef>
          <a:effectRef idx="1">
            <a:schemeClr val="dk1"/>
          </a:effectRef>
          <a:fontRef idx="minor">
            <a:schemeClr val="dk1"/>
          </a:fontRef>
        </p:style>
        <p:txBody>
          <a:bodyPr wrap="square" lIns="45719" rIns="45719">
            <a:spAutoFit/>
          </a:bodyPr>
          <a:lstStyle/>
          <a:p>
            <a:pPr algn="ctr" defTabSz="914377">
              <a:defRPr sz="3200" b="1">
                <a:solidFill>
                  <a:srgbClr val="48228C"/>
                </a:solidFill>
                <a:latin typeface="Arial"/>
                <a:ea typeface="Arial"/>
                <a:cs typeface="Arial"/>
                <a:sym typeface="Arial"/>
              </a:defRPr>
            </a:pPr>
            <a:r>
              <a:rPr lang="en-US" sz="6000" dirty="0" smtClean="0">
                <a:solidFill>
                  <a:srgbClr val="FF0000"/>
                </a:solidFill>
              </a:rPr>
              <a:t>All existing models failed</a:t>
            </a:r>
            <a:endParaRPr sz="6000" dirty="0">
              <a:solidFill>
                <a:srgbClr val="FF0000"/>
              </a:solidFill>
            </a:endParaRPr>
          </a:p>
        </p:txBody>
      </p:sp>
      <p:pic>
        <p:nvPicPr>
          <p:cNvPr id="15" name="内容占位符 24"/>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grpSp>
        <p:nvGrpSpPr>
          <p:cNvPr id="16" name="组合 15"/>
          <p:cNvGrpSpPr/>
          <p:nvPr/>
        </p:nvGrpSpPr>
        <p:grpSpPr>
          <a:xfrm>
            <a:off x="132766" y="-14910"/>
            <a:ext cx="6971346" cy="372188"/>
            <a:chOff x="0" y="-14910"/>
            <a:chExt cx="6971346" cy="372188"/>
          </a:xfrm>
        </p:grpSpPr>
        <p:grpSp>
          <p:nvGrpSpPr>
            <p:cNvPr id="17" name="组合 16"/>
            <p:cNvGrpSpPr/>
            <p:nvPr/>
          </p:nvGrpSpPr>
          <p:grpSpPr>
            <a:xfrm>
              <a:off x="0" y="-14910"/>
              <a:ext cx="6971346" cy="372188"/>
              <a:chOff x="0" y="-14910"/>
              <a:chExt cx="6971346" cy="372188"/>
            </a:xfrm>
          </p:grpSpPr>
          <p:sp>
            <p:nvSpPr>
              <p:cNvPr id="20" name="TextBox 6"/>
              <p:cNvSpPr txBox="1"/>
              <p:nvPr/>
            </p:nvSpPr>
            <p:spPr>
              <a:xfrm>
                <a:off x="0" y="-14910"/>
                <a:ext cx="1531188" cy="369332"/>
              </a:xfrm>
              <a:prstGeom prst="rect">
                <a:avLst/>
              </a:prstGeom>
              <a:noFill/>
            </p:spPr>
            <p:txBody>
              <a:bodyPr wrap="none" rtlCol="0">
                <a:spAutoFit/>
              </a:bodyPr>
              <a:lstStyle/>
              <a:p>
                <a:r>
                  <a:rPr lang="en-US" b="1" dirty="0">
                    <a:solidFill>
                      <a:srgbClr val="FFC000"/>
                    </a:solidFill>
                  </a:rPr>
                  <a:t>Introduction</a:t>
                </a:r>
              </a:p>
            </p:txBody>
          </p:sp>
          <p:sp>
            <p:nvSpPr>
              <p:cNvPr id="21" name="TextBox 7"/>
              <p:cNvSpPr txBox="1"/>
              <p:nvPr/>
            </p:nvSpPr>
            <p:spPr>
              <a:xfrm>
                <a:off x="2096471" y="-13958"/>
                <a:ext cx="954107" cy="369332"/>
              </a:xfrm>
              <a:prstGeom prst="rect">
                <a:avLst/>
              </a:prstGeom>
              <a:noFill/>
            </p:spPr>
            <p:txBody>
              <a:bodyPr wrap="none" rtlCol="0">
                <a:spAutoFit/>
              </a:bodyPr>
              <a:lstStyle/>
              <a:p>
                <a:r>
                  <a:rPr lang="en-US" dirty="0">
                    <a:solidFill>
                      <a:schemeClr val="bg1"/>
                    </a:solidFill>
                  </a:rPr>
                  <a:t>Method</a:t>
                </a:r>
              </a:p>
            </p:txBody>
          </p:sp>
          <p:sp>
            <p:nvSpPr>
              <p:cNvPr id="22"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23"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19"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17460580"/>
      </p:ext>
    </p:extLst>
  </p:cSld>
  <p:clrMapOvr>
    <a:masterClrMapping/>
  </p:clrMapOvr>
  <mc:AlternateContent xmlns:mc="http://schemas.openxmlformats.org/markup-compatibility/2006" xmlns:p14="http://schemas.microsoft.com/office/powerpoint/2010/main">
    <mc:Choice Requires="p14">
      <p:transition spd="slow" p14:dur="2000" advTm="144"/>
    </mc:Choice>
    <mc:Fallback xmlns="">
      <p:transition spd="slow" advTm="1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456" y="3579049"/>
            <a:ext cx="3806647" cy="2880000"/>
          </a:xfrm>
          <a:prstGeom prst="rect">
            <a:avLst/>
          </a:prstGeom>
        </p:spPr>
      </p:pic>
      <p:sp>
        <p:nvSpPr>
          <p:cNvPr id="2" name="标题 1"/>
          <p:cNvSpPr>
            <a:spLocks noGrp="1"/>
          </p:cNvSpPr>
          <p:nvPr>
            <p:ph type="title"/>
          </p:nvPr>
        </p:nvSpPr>
        <p:spPr/>
        <p:txBody>
          <a:bodyPr>
            <a:normAutofit/>
          </a:bodyPr>
          <a:lstStyle/>
          <a:p>
            <a:pPr algn="ctr"/>
            <a:r>
              <a:rPr lang="en-US" sz="4800" b="1" dirty="0" smtClean="0"/>
              <a:t>Mechanisms</a:t>
            </a:r>
            <a:endParaRPr lang="en-US" sz="4800" b="1" dirty="0"/>
          </a:p>
        </p:txBody>
      </p:sp>
      <p:sp>
        <p:nvSpPr>
          <p:cNvPr id="4" name="灯片编号占位符 3"/>
          <p:cNvSpPr>
            <a:spLocks noGrp="1"/>
          </p:cNvSpPr>
          <p:nvPr>
            <p:ph type="sldNum" sz="quarter" idx="12"/>
          </p:nvPr>
        </p:nvSpPr>
        <p:spPr/>
        <p:txBody>
          <a:bodyPr/>
          <a:lstStyle/>
          <a:p>
            <a:fld id="{0CFEC368-1D7A-4F81-ABF6-AE0E36BAF64C}" type="slidenum">
              <a:rPr lang="en-US" smtClean="0"/>
              <a:pPr/>
              <a:t>8</a:t>
            </a:fld>
            <a:endParaRPr lang="en-US"/>
          </a:p>
        </p:txBody>
      </p:sp>
      <p:pic>
        <p:nvPicPr>
          <p:cNvPr id="20" name="内容占位符 24"/>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grpSp>
        <p:nvGrpSpPr>
          <p:cNvPr id="21" name="组合 20"/>
          <p:cNvGrpSpPr/>
          <p:nvPr/>
        </p:nvGrpSpPr>
        <p:grpSpPr>
          <a:xfrm>
            <a:off x="132766" y="-14910"/>
            <a:ext cx="6971346" cy="372188"/>
            <a:chOff x="0" y="-14910"/>
            <a:chExt cx="6971346" cy="372188"/>
          </a:xfrm>
        </p:grpSpPr>
        <p:grpSp>
          <p:nvGrpSpPr>
            <p:cNvPr id="22" name="组合 21"/>
            <p:cNvGrpSpPr/>
            <p:nvPr/>
          </p:nvGrpSpPr>
          <p:grpSpPr>
            <a:xfrm>
              <a:off x="0" y="-14910"/>
              <a:ext cx="6971346" cy="372188"/>
              <a:chOff x="0" y="-14910"/>
              <a:chExt cx="6971346" cy="372188"/>
            </a:xfrm>
          </p:grpSpPr>
          <p:sp>
            <p:nvSpPr>
              <p:cNvPr id="24" name="TextBox 6"/>
              <p:cNvSpPr txBox="1"/>
              <p:nvPr/>
            </p:nvSpPr>
            <p:spPr>
              <a:xfrm>
                <a:off x="0" y="-14910"/>
                <a:ext cx="1531188" cy="369332"/>
              </a:xfrm>
              <a:prstGeom prst="rect">
                <a:avLst/>
              </a:prstGeom>
              <a:noFill/>
            </p:spPr>
            <p:txBody>
              <a:bodyPr wrap="none" rtlCol="0">
                <a:spAutoFit/>
              </a:bodyPr>
              <a:lstStyle/>
              <a:p>
                <a:r>
                  <a:rPr lang="en-US" b="1" dirty="0">
                    <a:solidFill>
                      <a:srgbClr val="FFC000"/>
                    </a:solidFill>
                  </a:rPr>
                  <a:t>Introduction</a:t>
                </a:r>
              </a:p>
            </p:txBody>
          </p:sp>
          <p:sp>
            <p:nvSpPr>
              <p:cNvPr id="25" name="TextBox 7"/>
              <p:cNvSpPr txBox="1"/>
              <p:nvPr/>
            </p:nvSpPr>
            <p:spPr>
              <a:xfrm>
                <a:off x="2096471" y="-13958"/>
                <a:ext cx="954107" cy="369332"/>
              </a:xfrm>
              <a:prstGeom prst="rect">
                <a:avLst/>
              </a:prstGeom>
              <a:noFill/>
            </p:spPr>
            <p:txBody>
              <a:bodyPr wrap="none" rtlCol="0">
                <a:spAutoFit/>
              </a:bodyPr>
              <a:lstStyle/>
              <a:p>
                <a:r>
                  <a:rPr lang="en-US" dirty="0">
                    <a:solidFill>
                      <a:schemeClr val="bg1"/>
                    </a:solidFill>
                  </a:rPr>
                  <a:t>Method</a:t>
                </a:r>
              </a:p>
            </p:txBody>
          </p:sp>
          <p:sp>
            <p:nvSpPr>
              <p:cNvPr id="26"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27"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23"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内容占位符 2"/>
          <p:cNvSpPr txBox="1">
            <a:spLocks/>
          </p:cNvSpPr>
          <p:nvPr/>
        </p:nvSpPr>
        <p:spPr>
          <a:xfrm>
            <a:off x="608366" y="1700122"/>
            <a:ext cx="10972799" cy="4753214"/>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altLang="zh-CN" sz="4600" b="1" dirty="0" smtClean="0">
                <a:latin typeface="+mj-lt"/>
              </a:rPr>
              <a:t>Long-term power law growth.</a:t>
            </a:r>
          </a:p>
          <a:p>
            <a:r>
              <a:rPr lang="en-US" altLang="zh-CN" sz="4600" b="1" dirty="0" smtClean="0">
                <a:latin typeface="+mj-lt"/>
              </a:rPr>
              <a:t>Short-term stochastic bursts.</a:t>
            </a:r>
            <a:endParaRPr lang="en-US" altLang="zh-CN" sz="4600" b="1" dirty="0">
              <a:latin typeface="Cambria Math" panose="02040503050406030204" pitchFamily="18" charset="0"/>
            </a:endParaRPr>
          </a:p>
        </p:txBody>
      </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5244" y="3579049"/>
            <a:ext cx="3806646" cy="2880000"/>
          </a:xfrm>
          <a:prstGeom prst="rect">
            <a:avLst/>
          </a:prstGeom>
        </p:spPr>
      </p:pic>
      <p:sp>
        <p:nvSpPr>
          <p:cNvPr id="6" name="矩形 5"/>
          <p:cNvSpPr/>
          <p:nvPr/>
        </p:nvSpPr>
        <p:spPr>
          <a:xfrm>
            <a:off x="766173" y="3278830"/>
            <a:ext cx="10657184" cy="175432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altLang="zh-CN" sz="5400" b="1" dirty="0">
                <a:solidFill>
                  <a:srgbClr val="FF0000"/>
                </a:solidFill>
              </a:rPr>
              <a:t>We </a:t>
            </a:r>
            <a:r>
              <a:rPr lang="en-US" altLang="zh-CN" sz="5400" b="1" dirty="0" smtClean="0">
                <a:solidFill>
                  <a:srgbClr val="FF0000"/>
                </a:solidFill>
              </a:rPr>
              <a:t>need a </a:t>
            </a:r>
            <a:r>
              <a:rPr lang="en-US" altLang="zh-CN" sz="5400" b="1" dirty="0">
                <a:solidFill>
                  <a:srgbClr val="FF0000"/>
                </a:solidFill>
              </a:rPr>
              <a:t>unified </a:t>
            </a:r>
            <a:r>
              <a:rPr lang="en-US" altLang="zh-CN" sz="5400" b="1" dirty="0" smtClean="0">
                <a:solidFill>
                  <a:srgbClr val="FF0000"/>
                </a:solidFill>
              </a:rPr>
              <a:t>model </a:t>
            </a:r>
            <a:r>
              <a:rPr lang="en-US" altLang="zh-CN" sz="5400" b="1" dirty="0">
                <a:solidFill>
                  <a:srgbClr val="FF0000"/>
                </a:solidFill>
              </a:rPr>
              <a:t>to generate both </a:t>
            </a:r>
            <a:r>
              <a:rPr lang="en-US" altLang="zh-CN" sz="5400" b="1" dirty="0" smtClean="0">
                <a:solidFill>
                  <a:srgbClr val="FF0000"/>
                </a:solidFill>
              </a:rPr>
              <a:t>growth patterns</a:t>
            </a:r>
            <a:endParaRPr lang="zh-CN" altLang="en-US" sz="5400" dirty="0">
              <a:solidFill>
                <a:srgbClr val="FF0000"/>
              </a:solidFill>
            </a:endParaRPr>
          </a:p>
        </p:txBody>
      </p:sp>
    </p:spTree>
    <p:extLst>
      <p:ext uri="{BB962C8B-B14F-4D97-AF65-F5344CB8AC3E}">
        <p14:creationId xmlns:p14="http://schemas.microsoft.com/office/powerpoint/2010/main" val="1989561476"/>
      </p:ext>
    </p:extLst>
  </p:cSld>
  <p:clrMapOvr>
    <a:masterClrMapping/>
  </p:clrMapOvr>
  <mc:AlternateContent xmlns:mc="http://schemas.openxmlformats.org/markup-compatibility/2006" xmlns:p14="http://schemas.microsoft.com/office/powerpoint/2010/main">
    <mc:Choice Requires="p14">
      <p:transition spd="slow" p14:dur="2000" advTm="1379"/>
    </mc:Choice>
    <mc:Fallback xmlns="">
      <p:transition spd="slow" advTm="13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sz="4800" b="1" dirty="0" smtClean="0"/>
              <a:t>Mechanisms – Long Term Memory</a:t>
            </a:r>
            <a:endParaRPr lang="en-US" sz="4800" b="1"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09599" y="1600200"/>
                <a:ext cx="11068147" cy="4876800"/>
              </a:xfrm>
            </p:spPr>
            <p:txBody>
              <a:bodyPr/>
              <a:lstStyle/>
              <a:p>
                <a:r>
                  <a:rPr lang="en-US" sz="3600" b="1" dirty="0" smtClean="0"/>
                  <a:t>Average-memory-effect</a:t>
                </a:r>
                <a:endParaRPr lang="en-US" sz="3600" b="1" dirty="0"/>
              </a:p>
              <a:p>
                <a:pPr lvl="1"/>
                <a:r>
                  <a:rPr lang="en-US" altLang="zh-CN" sz="2800" b="1" i="1" dirty="0" smtClean="0"/>
                  <a:t>Intuition: </a:t>
                </a:r>
                <a:r>
                  <a:rPr lang="en-US" altLang="zh-CN" sz="2400" dirty="0" smtClean="0"/>
                  <a:t>The behavior at present is influenced by the whole history in an average manner.</a:t>
                </a:r>
                <a:endParaRPr lang="en-US" altLang="zh-CN" sz="2800" dirty="0" smtClean="0"/>
              </a:p>
              <a:p>
                <a:pPr lvl="1"/>
                <a:r>
                  <a:rPr lang="en-US" altLang="zh-CN" sz="2800" b="1" i="1" dirty="0" smtClean="0"/>
                  <a:t>Model: </a:t>
                </a:r>
                <a:r>
                  <a:rPr lang="en-US" altLang="zh-CN" sz="2400" dirty="0" smtClean="0"/>
                  <a:t>The </a:t>
                </a:r>
                <a:r>
                  <a:rPr lang="en-US" altLang="zh-CN" sz="2400" dirty="0"/>
                  <a:t>rate of making friends at present </a:t>
                </a:r>
                <a14:m>
                  <m:oMath xmlns:m="http://schemas.openxmlformats.org/officeDocument/2006/math">
                    <m:r>
                      <a:rPr lang="en-US" altLang="zh-CN" sz="2400" b="0" i="0" dirty="0" smtClean="0">
                        <a:latin typeface="Cambria Math" panose="02040503050406030204" pitchFamily="18" charset="0"/>
                      </a:rPr>
                      <m:t> </m:t>
                    </m:r>
                    <m:f>
                      <m:fPr>
                        <m:ctrlPr>
                          <a:rPr lang="en-US" altLang="zh-CN" sz="2400" i="1" dirty="0">
                            <a:latin typeface="Cambria Math" panose="02040503050406030204" pitchFamily="18" charset="0"/>
                          </a:rPr>
                        </m:ctrlPr>
                      </m:fPr>
                      <m:num>
                        <m:r>
                          <a:rPr lang="en-US" altLang="zh-CN" sz="2400" dirty="0">
                            <a:latin typeface="Cambria Math" panose="02040503050406030204" pitchFamily="18" charset="0"/>
                          </a:rPr>
                          <m:t>𝑑𝑛</m:t>
                        </m:r>
                        <m:r>
                          <a:rPr lang="en-US" altLang="zh-CN" sz="2400" dirty="0">
                            <a:latin typeface="Cambria Math" panose="02040503050406030204" pitchFamily="18" charset="0"/>
                          </a:rPr>
                          <m:t>(</m:t>
                        </m:r>
                        <m:r>
                          <a:rPr lang="en-US" altLang="zh-CN" sz="2400" dirty="0">
                            <a:latin typeface="Cambria Math" panose="02040503050406030204" pitchFamily="18" charset="0"/>
                          </a:rPr>
                          <m:t>𝑡</m:t>
                        </m:r>
                        <m:r>
                          <a:rPr lang="en-US" altLang="zh-CN" sz="2400" dirty="0">
                            <a:latin typeface="Cambria Math" panose="02040503050406030204" pitchFamily="18" charset="0"/>
                          </a:rPr>
                          <m:t>)</m:t>
                        </m:r>
                      </m:num>
                      <m:den>
                        <m:r>
                          <a:rPr lang="en-US" altLang="zh-CN" sz="2400" dirty="0">
                            <a:latin typeface="Cambria Math" panose="02040503050406030204" pitchFamily="18" charset="0"/>
                          </a:rPr>
                          <m:t>𝑑𝑡</m:t>
                        </m:r>
                      </m:den>
                    </m:f>
                  </m:oMath>
                </a14:m>
                <a:r>
                  <a:rPr lang="en-US" altLang="zh-CN" sz="2400" dirty="0"/>
                  <a:t> </a:t>
                </a:r>
                <a:r>
                  <a:rPr lang="en-US" altLang="zh-CN" sz="2400" dirty="0" smtClean="0"/>
                  <a:t>is </a:t>
                </a:r>
                <a:r>
                  <a:rPr lang="en-US" altLang="zh-CN" sz="2400" dirty="0"/>
                  <a:t>proportional to </a:t>
                </a:r>
                <a:r>
                  <a:rPr lang="en-US" altLang="zh-CN" sz="2400" dirty="0" smtClean="0"/>
                  <a:t>the average </a:t>
                </a:r>
                <a:r>
                  <a:rPr lang="en-US" altLang="zh-CN" sz="2400" dirty="0"/>
                  <a:t>rate </a:t>
                </a:r>
                <a14:m>
                  <m:oMath xmlns:m="http://schemas.openxmlformats.org/officeDocument/2006/math">
                    <m:f>
                      <m:fPr>
                        <m:ctrlPr>
                          <a:rPr lang="en-US" altLang="zh-CN" sz="2400" i="1" dirty="0">
                            <a:latin typeface="Cambria Math" panose="02040503050406030204" pitchFamily="18" charset="0"/>
                          </a:rPr>
                        </m:ctrlPr>
                      </m:fPr>
                      <m:num>
                        <m:r>
                          <a:rPr lang="en-US" altLang="zh-CN" sz="2400" dirty="0">
                            <a:latin typeface="Cambria Math" panose="02040503050406030204" pitchFamily="18" charset="0"/>
                          </a:rPr>
                          <m:t>𝑛</m:t>
                        </m:r>
                        <m:r>
                          <a:rPr lang="en-US" altLang="zh-CN" sz="2400" dirty="0">
                            <a:latin typeface="Cambria Math" panose="02040503050406030204" pitchFamily="18" charset="0"/>
                          </a:rPr>
                          <m:t>(</m:t>
                        </m:r>
                        <m:r>
                          <a:rPr lang="en-US" altLang="zh-CN" sz="2400" dirty="0">
                            <a:latin typeface="Cambria Math" panose="02040503050406030204" pitchFamily="18" charset="0"/>
                          </a:rPr>
                          <m:t>𝑡</m:t>
                        </m:r>
                        <m:r>
                          <a:rPr lang="en-US" altLang="zh-CN" sz="2400" dirty="0">
                            <a:latin typeface="Cambria Math" panose="02040503050406030204" pitchFamily="18" charset="0"/>
                          </a:rPr>
                          <m:t>)</m:t>
                        </m:r>
                      </m:num>
                      <m:den>
                        <m:r>
                          <a:rPr lang="en-US" altLang="zh-CN" sz="2400" dirty="0">
                            <a:latin typeface="Cambria Math" panose="02040503050406030204" pitchFamily="18" charset="0"/>
                          </a:rPr>
                          <m:t>𝑡</m:t>
                        </m:r>
                      </m:den>
                    </m:f>
                  </m:oMath>
                </a14:m>
                <a:r>
                  <a:rPr lang="en-US" sz="2400" dirty="0" smtClean="0"/>
                  <a:t> of making friends so far.</a:t>
                </a:r>
              </a:p>
              <a:p>
                <a:pPr lvl="1"/>
                <a:r>
                  <a:rPr lang="en-US" sz="2800" b="1" i="1" dirty="0" smtClean="0"/>
                  <a:t>Power law growth:</a:t>
                </a:r>
                <a:endParaRPr lang="en-US" sz="2400" b="1" i="1"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09599" y="1600200"/>
                <a:ext cx="11068147" cy="4876800"/>
              </a:xfrm>
              <a:blipFill>
                <a:blip r:embed="rId3"/>
                <a:stretch>
                  <a:fillRect l="-1156" t="-2000"/>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0CFEC368-1D7A-4F81-ABF6-AE0E36BAF64C}" type="slidenum">
              <a:rPr lang="en-US" smtClean="0"/>
              <a:pPr/>
              <a:t>9</a:t>
            </a:fld>
            <a:endParaRPr lang="en-US"/>
          </a:p>
        </p:txBody>
      </p:sp>
      <mc:AlternateContent xmlns:mc="http://schemas.openxmlformats.org/markup-compatibility/2006" xmlns:a14="http://schemas.microsoft.com/office/drawing/2010/main">
        <mc:Choice Requires="a14">
          <p:sp>
            <p:nvSpPr>
              <p:cNvPr id="21" name="矩形 20"/>
              <p:cNvSpPr/>
              <p:nvPr/>
            </p:nvSpPr>
            <p:spPr>
              <a:xfrm>
                <a:off x="308469" y="4738234"/>
                <a:ext cx="3490827" cy="634982"/>
              </a:xfrm>
              <a:prstGeom prst="rect">
                <a:avLst/>
              </a:prstGeom>
            </p:spPr>
            <p:txBody>
              <a:bodyPr wrap="none">
                <a:spAutoFit/>
              </a:bodyPr>
              <a:lstStyle/>
              <a:p>
                <a14:m>
                  <m:oMath xmlns:m="http://schemas.openxmlformats.org/officeDocument/2006/math">
                    <m:f>
                      <m:fPr>
                        <m:ctrlPr>
                          <a:rPr lang="en-US" sz="2400" i="1" dirty="0">
                            <a:latin typeface="Cambria Math" panose="02040503050406030204" pitchFamily="18" charset="0"/>
                            <a:ea typeface="Cambria Math" panose="02040503050406030204" pitchFamily="18" charset="0"/>
                          </a:rPr>
                        </m:ctrlPr>
                      </m:fPr>
                      <m:num>
                        <m:r>
                          <a:rPr lang="en-US" sz="2400" i="1" dirty="0">
                            <a:latin typeface="Cambria Math" panose="02040503050406030204" pitchFamily="18" charset="0"/>
                            <a:ea typeface="Cambria Math" panose="02040503050406030204" pitchFamily="18" charset="0"/>
                          </a:rPr>
                          <m:t>𝑑𝑛</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𝑡</m:t>
                        </m:r>
                        <m:r>
                          <a:rPr lang="en-US" sz="2400" i="1" dirty="0">
                            <a:latin typeface="Cambria Math" panose="02040503050406030204" pitchFamily="18" charset="0"/>
                            <a:ea typeface="Cambria Math" panose="02040503050406030204" pitchFamily="18" charset="0"/>
                          </a:rPr>
                          <m:t>)</m:t>
                        </m:r>
                      </m:num>
                      <m:den>
                        <m:r>
                          <a:rPr lang="en-US" sz="2400" i="1" dirty="0">
                            <a:latin typeface="Cambria Math" panose="02040503050406030204" pitchFamily="18" charset="0"/>
                            <a:ea typeface="Cambria Math" panose="02040503050406030204" pitchFamily="18" charset="0"/>
                          </a:rPr>
                          <m:t>𝑑𝑡</m:t>
                        </m:r>
                      </m:den>
                    </m:f>
                  </m:oMath>
                </a14:m>
                <a:r>
                  <a:rPr lang="en-US" sz="2400" dirty="0">
                    <a:latin typeface="Cambria Math" panose="02040503050406030204" pitchFamily="18" charset="0"/>
                    <a:ea typeface="Cambria Math" panose="02040503050406030204" pitchFamily="18" charset="0"/>
                  </a:rPr>
                  <a:t> = </a:t>
                </a:r>
                <a14:m>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𝛽</m:t>
                        </m:r>
                      </m:num>
                      <m:den>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𝑡</m:t>
                            </m:r>
                          </m:e>
                          <m:sup>
                            <m:r>
                              <a:rPr lang="en-US" sz="2400" i="1">
                                <a:latin typeface="Cambria Math" panose="02040503050406030204" pitchFamily="18" charset="0"/>
                                <a:ea typeface="Cambria Math" panose="02040503050406030204" pitchFamily="18" charset="0"/>
                              </a:rPr>
                              <m:t>𝜃</m:t>
                            </m:r>
                          </m:sup>
                        </m:sSup>
                      </m:den>
                    </m:f>
                    <m:r>
                      <a:rPr lang="en-US" sz="2400" i="1">
                        <a:latin typeface="Cambria Math" panose="02040503050406030204" pitchFamily="18" charset="0"/>
                        <a:ea typeface="Cambria Math" panose="02040503050406030204" pitchFamily="18" charset="0"/>
                      </a:rPr>
                      <m:t>𝑛</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𝑡</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𝑁</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𝑛</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𝑡</m:t>
                    </m:r>
                    <m:r>
                      <a:rPr lang="en-US" sz="2400" i="1">
                        <a:latin typeface="Cambria Math" panose="02040503050406030204" pitchFamily="18" charset="0"/>
                        <a:ea typeface="Cambria Math" panose="02040503050406030204" pitchFamily="18" charset="0"/>
                      </a:rPr>
                      <m:t>))</m:t>
                    </m:r>
                  </m:oMath>
                </a14:m>
                <a:endParaRPr lang="en-US" sz="2400" dirty="0">
                  <a:latin typeface="Cambria Math" panose="02040503050406030204" pitchFamily="18" charset="0"/>
                  <a:ea typeface="Cambria Math" panose="02040503050406030204" pitchFamily="18" charset="0"/>
                </a:endParaRPr>
              </a:p>
            </p:txBody>
          </p:sp>
        </mc:Choice>
        <mc:Fallback xmlns="">
          <p:sp>
            <p:nvSpPr>
              <p:cNvPr id="21" name="矩形 20"/>
              <p:cNvSpPr>
                <a:spLocks noRot="1" noChangeAspect="1" noMove="1" noResize="1" noEditPoints="1" noAdjustHandles="1" noChangeArrowheads="1" noChangeShapeType="1" noTextEdit="1"/>
              </p:cNvSpPr>
              <p:nvPr/>
            </p:nvSpPr>
            <p:spPr>
              <a:xfrm>
                <a:off x="308469" y="4738234"/>
                <a:ext cx="3490827" cy="634982"/>
              </a:xfrm>
              <a:prstGeom prst="rect">
                <a:avLst/>
              </a:prstGeom>
              <a:blipFill>
                <a:blip r:embed="rId4"/>
                <a:stretch>
                  <a:fillRect b="-76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p:cNvSpPr txBox="1"/>
              <p:nvPr/>
            </p:nvSpPr>
            <p:spPr>
              <a:xfrm>
                <a:off x="308469" y="5458345"/>
                <a:ext cx="4664702" cy="830997"/>
              </a:xfrm>
              <a:prstGeom prst="rect">
                <a:avLst/>
              </a:prstGeom>
              <a:noFill/>
            </p:spPr>
            <p:txBody>
              <a:bodyPr wrap="square" rtlCol="0">
                <a:spAutoFit/>
              </a:bodyPr>
              <a:lstStyle/>
              <a:p>
                <a:r>
                  <a:rPr lang="en-US" sz="2400" dirty="0"/>
                  <a:t>When </a:t>
                </a:r>
                <a14:m>
                  <m:oMath xmlns:m="http://schemas.openxmlformats.org/officeDocument/2006/math">
                    <m:r>
                      <a:rPr lang="en-US" sz="2400" i="1">
                        <a:latin typeface="Cambria Math" panose="02040503050406030204" pitchFamily="18" charset="0"/>
                        <a:ea typeface="Cambria Math" panose="02040503050406030204" pitchFamily="18" charset="0"/>
                      </a:rPr>
                      <m:t>𝜃</m:t>
                    </m:r>
                    <m:r>
                      <a:rPr lang="en-US" sz="2400" i="1">
                        <a:latin typeface="Cambria Math" panose="02040503050406030204" pitchFamily="18" charset="0"/>
                        <a:ea typeface="Cambria Math" panose="02040503050406030204" pitchFamily="18" charset="0"/>
                      </a:rPr>
                      <m:t>=1</m:t>
                    </m:r>
                  </m:oMath>
                </a14:m>
                <a:r>
                  <a:rPr lang="en-US" sz="2400" dirty="0"/>
                  <a:t> and </a:t>
                </a:r>
                <a14:m>
                  <m:oMath xmlns:m="http://schemas.openxmlformats.org/officeDocument/2006/math">
                    <m:r>
                      <a:rPr lang="en-US" sz="2400" i="1">
                        <a:latin typeface="Cambria Math" panose="02040503050406030204" pitchFamily="18" charset="0"/>
                      </a:rPr>
                      <m:t>𝑛</m:t>
                    </m:r>
                    <m:d>
                      <m:dPr>
                        <m:ctrlPr>
                          <a:rPr lang="en-US" sz="2400" i="1">
                            <a:latin typeface="Cambria Math" panose="02040503050406030204" pitchFamily="18" charset="0"/>
                          </a:rPr>
                        </m:ctrlPr>
                      </m:dPr>
                      <m:e>
                        <m:r>
                          <a:rPr lang="en-US" sz="2400" i="1">
                            <a:latin typeface="Cambria Math" panose="02040503050406030204" pitchFamily="18" charset="0"/>
                          </a:rPr>
                          <m:t>𝑡</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𝑁</m:t>
                    </m:r>
                    <m:r>
                      <a:rPr lang="en-US" sz="2400" i="1">
                        <a:latin typeface="Cambria Math" panose="02040503050406030204" pitchFamily="18" charset="0"/>
                        <a:ea typeface="Cambria Math" panose="02040503050406030204" pitchFamily="18" charset="0"/>
                      </a:rPr>
                      <m:t>. </m:t>
                    </m:r>
                  </m:oMath>
                </a14:m>
                <a:r>
                  <a:rPr lang="en-US" sz="2400" dirty="0"/>
                  <a:t> By defining </a:t>
                </a:r>
                <a14:m>
                  <m:oMath xmlns:m="http://schemas.openxmlformats.org/officeDocument/2006/math">
                    <m:r>
                      <a:rPr lang="en-US" sz="2400" i="1">
                        <a:latin typeface="Cambria Math" panose="02040503050406030204" pitchFamily="18" charset="0"/>
                        <a:ea typeface="Cambria Math" panose="02040503050406030204" pitchFamily="18" charset="0"/>
                      </a:rPr>
                      <m:t>𝛼</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𝛽</m:t>
                    </m:r>
                    <m:r>
                      <a:rPr lang="en-US" sz="2400" i="1">
                        <a:latin typeface="Cambria Math" panose="02040503050406030204" pitchFamily="18" charset="0"/>
                        <a:ea typeface="Cambria Math" panose="02040503050406030204" pitchFamily="18" charset="0"/>
                      </a:rPr>
                      <m:t>𝑁</m:t>
                    </m:r>
                    <m:r>
                      <a:rPr lang="en-US" sz="2400" i="1">
                        <a:latin typeface="Cambria Math" panose="02040503050406030204" pitchFamily="18" charset="0"/>
                        <a:ea typeface="Cambria Math" panose="02040503050406030204" pitchFamily="18" charset="0"/>
                      </a:rPr>
                      <m:t>,</m:t>
                    </m:r>
                  </m:oMath>
                </a14:m>
                <a:r>
                  <a:rPr lang="en-US" sz="2400" dirty="0"/>
                  <a:t> we get: </a:t>
                </a:r>
              </a:p>
            </p:txBody>
          </p:sp>
        </mc:Choice>
        <mc:Fallback xmlns="">
          <p:sp>
            <p:nvSpPr>
              <p:cNvPr id="22" name="文本框 21"/>
              <p:cNvSpPr txBox="1">
                <a:spLocks noRot="1" noChangeAspect="1" noMove="1" noResize="1" noEditPoints="1" noAdjustHandles="1" noChangeArrowheads="1" noChangeShapeType="1" noTextEdit="1"/>
              </p:cNvSpPr>
              <p:nvPr/>
            </p:nvSpPr>
            <p:spPr>
              <a:xfrm>
                <a:off x="308469" y="5458345"/>
                <a:ext cx="4664702" cy="830997"/>
              </a:xfrm>
              <a:prstGeom prst="rect">
                <a:avLst/>
              </a:prstGeom>
              <a:blipFill>
                <a:blip r:embed="rId5"/>
                <a:stretch>
                  <a:fillRect l="-2092" t="-5109" b="-160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矩形 22"/>
              <p:cNvSpPr/>
              <p:nvPr/>
            </p:nvSpPr>
            <p:spPr>
              <a:xfrm>
                <a:off x="5740559" y="4602785"/>
                <a:ext cx="2084225" cy="722827"/>
              </a:xfrm>
              <a:prstGeom prst="rect">
                <a:avLst/>
              </a:prstGeom>
            </p:spPr>
            <p:txBody>
              <a:bodyPr wrap="none">
                <a:spAutoFit/>
              </a:bodyPr>
              <a:lstStyle/>
              <a:p>
                <a14:m>
                  <m:oMath xmlns:m="http://schemas.openxmlformats.org/officeDocument/2006/math">
                    <m:f>
                      <m:fPr>
                        <m:ctrlPr>
                          <a:rPr lang="en-US" sz="2800" b="1" i="1" dirty="0" smtClean="0">
                            <a:solidFill>
                              <a:srgbClr val="FF0000"/>
                            </a:solidFill>
                            <a:latin typeface="Cambria Math" panose="02040503050406030204" pitchFamily="18" charset="0"/>
                            <a:ea typeface="Cambria Math" panose="02040503050406030204" pitchFamily="18" charset="0"/>
                          </a:rPr>
                        </m:ctrlPr>
                      </m:fPr>
                      <m:num>
                        <m:r>
                          <a:rPr lang="en-US" sz="2800" b="1" i="1" dirty="0">
                            <a:solidFill>
                              <a:srgbClr val="FF0000"/>
                            </a:solidFill>
                            <a:latin typeface="Cambria Math" panose="02040503050406030204" pitchFamily="18" charset="0"/>
                            <a:ea typeface="Cambria Math" panose="02040503050406030204" pitchFamily="18" charset="0"/>
                          </a:rPr>
                          <m:t>𝒅𝒏</m:t>
                        </m:r>
                        <m:r>
                          <a:rPr lang="en-US" sz="2800" b="1" i="1" dirty="0">
                            <a:solidFill>
                              <a:srgbClr val="FF0000"/>
                            </a:solidFill>
                            <a:latin typeface="Cambria Math" panose="02040503050406030204" pitchFamily="18" charset="0"/>
                            <a:ea typeface="Cambria Math" panose="02040503050406030204" pitchFamily="18" charset="0"/>
                          </a:rPr>
                          <m:t>(</m:t>
                        </m:r>
                        <m:r>
                          <a:rPr lang="en-US" sz="2800" b="1" i="1" dirty="0">
                            <a:solidFill>
                              <a:srgbClr val="FF0000"/>
                            </a:solidFill>
                            <a:latin typeface="Cambria Math" panose="02040503050406030204" pitchFamily="18" charset="0"/>
                            <a:ea typeface="Cambria Math" panose="02040503050406030204" pitchFamily="18" charset="0"/>
                          </a:rPr>
                          <m:t>𝒕</m:t>
                        </m:r>
                        <m:r>
                          <a:rPr lang="en-US" sz="2800" b="1" i="1" dirty="0">
                            <a:solidFill>
                              <a:srgbClr val="FF0000"/>
                            </a:solidFill>
                            <a:latin typeface="Cambria Math" panose="02040503050406030204" pitchFamily="18" charset="0"/>
                            <a:ea typeface="Cambria Math" panose="02040503050406030204" pitchFamily="18" charset="0"/>
                          </a:rPr>
                          <m:t>)</m:t>
                        </m:r>
                      </m:num>
                      <m:den>
                        <m:r>
                          <a:rPr lang="en-US" sz="2800" b="1" i="1" dirty="0">
                            <a:solidFill>
                              <a:srgbClr val="FF0000"/>
                            </a:solidFill>
                            <a:latin typeface="Cambria Math" panose="02040503050406030204" pitchFamily="18" charset="0"/>
                            <a:ea typeface="Cambria Math" panose="02040503050406030204" pitchFamily="18" charset="0"/>
                          </a:rPr>
                          <m:t>𝒅𝒕</m:t>
                        </m:r>
                      </m:den>
                    </m:f>
                  </m:oMath>
                </a14:m>
                <a:r>
                  <a:rPr lang="en-US" sz="2800" b="1" dirty="0">
                    <a:solidFill>
                      <a:srgbClr val="FF0000"/>
                    </a:solidFill>
                    <a:latin typeface="Cambria Math" panose="02040503050406030204" pitchFamily="18" charset="0"/>
                    <a:ea typeface="Cambria Math" panose="02040503050406030204" pitchFamily="18" charset="0"/>
                  </a:rPr>
                  <a:t> = </a:t>
                </a:r>
                <a14:m>
                  <m:oMath xmlns:m="http://schemas.openxmlformats.org/officeDocument/2006/math">
                    <m:r>
                      <a:rPr lang="en-US" sz="2800" b="1" i="1">
                        <a:solidFill>
                          <a:srgbClr val="FF0000"/>
                        </a:solidFill>
                        <a:latin typeface="Cambria Math" panose="02040503050406030204" pitchFamily="18" charset="0"/>
                        <a:ea typeface="Cambria Math" panose="02040503050406030204" pitchFamily="18" charset="0"/>
                      </a:rPr>
                      <m:t>𝜶</m:t>
                    </m:r>
                  </m:oMath>
                </a14:m>
                <a:r>
                  <a:rPr lang="en-US" sz="2800" b="1" dirty="0">
                    <a:solidFill>
                      <a:srgbClr val="FF0000"/>
                    </a:solidFill>
                    <a:latin typeface="Cambria Math" panose="02040503050406030204" pitchFamily="18" charset="0"/>
                    <a:ea typeface="Cambria Math" panose="02040503050406030204" pitchFamily="18" charset="0"/>
                  </a:rPr>
                  <a:t> </a:t>
                </a:r>
                <a14:m>
                  <m:oMath xmlns:m="http://schemas.openxmlformats.org/officeDocument/2006/math">
                    <m:f>
                      <m:fPr>
                        <m:ctrlPr>
                          <a:rPr lang="en-US" sz="2800" b="1" i="1">
                            <a:solidFill>
                              <a:srgbClr val="FF0000"/>
                            </a:solidFill>
                            <a:latin typeface="Cambria Math" panose="02040503050406030204" pitchFamily="18" charset="0"/>
                            <a:ea typeface="Cambria Math" panose="02040503050406030204" pitchFamily="18" charset="0"/>
                          </a:rPr>
                        </m:ctrlPr>
                      </m:fPr>
                      <m:num>
                        <m:r>
                          <a:rPr lang="en-US" sz="2800" b="1" i="1">
                            <a:solidFill>
                              <a:srgbClr val="FF0000"/>
                            </a:solidFill>
                            <a:latin typeface="Cambria Math" panose="02040503050406030204" pitchFamily="18" charset="0"/>
                            <a:ea typeface="Cambria Math" panose="02040503050406030204" pitchFamily="18" charset="0"/>
                          </a:rPr>
                          <m:t>𝒏</m:t>
                        </m:r>
                        <m:r>
                          <a:rPr lang="en-US" sz="2800" b="1" i="1">
                            <a:solidFill>
                              <a:srgbClr val="FF0000"/>
                            </a:solidFill>
                            <a:latin typeface="Cambria Math" panose="02040503050406030204" pitchFamily="18" charset="0"/>
                            <a:ea typeface="Cambria Math" panose="02040503050406030204" pitchFamily="18" charset="0"/>
                          </a:rPr>
                          <m:t>(</m:t>
                        </m:r>
                        <m:r>
                          <a:rPr lang="en-US" sz="2800" b="1" i="1">
                            <a:solidFill>
                              <a:srgbClr val="FF0000"/>
                            </a:solidFill>
                            <a:latin typeface="Cambria Math" panose="02040503050406030204" pitchFamily="18" charset="0"/>
                            <a:ea typeface="Cambria Math" panose="02040503050406030204" pitchFamily="18" charset="0"/>
                          </a:rPr>
                          <m:t>𝒕</m:t>
                        </m:r>
                        <m:r>
                          <a:rPr lang="en-US" sz="2800" b="1" i="1">
                            <a:solidFill>
                              <a:srgbClr val="FF0000"/>
                            </a:solidFill>
                            <a:latin typeface="Cambria Math" panose="02040503050406030204" pitchFamily="18" charset="0"/>
                            <a:ea typeface="Cambria Math" panose="02040503050406030204" pitchFamily="18" charset="0"/>
                          </a:rPr>
                          <m:t>)</m:t>
                        </m:r>
                      </m:num>
                      <m:den>
                        <m:r>
                          <a:rPr lang="en-US" sz="2800" b="1" i="1">
                            <a:solidFill>
                              <a:srgbClr val="FF0000"/>
                            </a:solidFill>
                            <a:latin typeface="Cambria Math" panose="02040503050406030204" pitchFamily="18" charset="0"/>
                            <a:ea typeface="Cambria Math" panose="02040503050406030204" pitchFamily="18" charset="0"/>
                          </a:rPr>
                          <m:t>𝒕</m:t>
                        </m:r>
                      </m:den>
                    </m:f>
                  </m:oMath>
                </a14:m>
                <a:endParaRPr lang="en-US" sz="2800" b="1" dirty="0">
                  <a:solidFill>
                    <a:srgbClr val="FF0000"/>
                  </a:solidFill>
                  <a:latin typeface="Cambria Math" panose="02040503050406030204" pitchFamily="18" charset="0"/>
                  <a:ea typeface="Cambria Math" panose="02040503050406030204" pitchFamily="18" charset="0"/>
                </a:endParaRPr>
              </a:p>
            </p:txBody>
          </p:sp>
        </mc:Choice>
        <mc:Fallback xmlns="">
          <p:sp>
            <p:nvSpPr>
              <p:cNvPr id="23" name="矩形 22"/>
              <p:cNvSpPr>
                <a:spLocks noRot="1" noChangeAspect="1" noMove="1" noResize="1" noEditPoints="1" noAdjustHandles="1" noChangeArrowheads="1" noChangeShapeType="1" noTextEdit="1"/>
              </p:cNvSpPr>
              <p:nvPr/>
            </p:nvSpPr>
            <p:spPr>
              <a:xfrm>
                <a:off x="5740559" y="4602785"/>
                <a:ext cx="2084225" cy="722827"/>
              </a:xfrm>
              <a:prstGeom prst="rect">
                <a:avLst/>
              </a:prstGeom>
              <a:blipFill>
                <a:blip r:embed="rId6"/>
                <a:stretch>
                  <a:fillRect b="-84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矩形 23"/>
              <p:cNvSpPr/>
              <p:nvPr/>
            </p:nvSpPr>
            <p:spPr>
              <a:xfrm>
                <a:off x="5720633" y="5324270"/>
                <a:ext cx="2370521" cy="9650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dirty="0">
                          <a:latin typeface="Cambria Math" panose="02040503050406030204" pitchFamily="18" charset="0"/>
                          <a:ea typeface="Cambria Math" panose="02040503050406030204" pitchFamily="18" charset="0"/>
                        </a:rPr>
                        <m:t>𝑛</m:t>
                      </m:r>
                      <m:d>
                        <m:dPr>
                          <m:ctrlPr>
                            <a:rPr lang="en-US" sz="2400" i="1" dirty="0">
                              <a:latin typeface="Cambria Math" panose="02040503050406030204" pitchFamily="18" charset="0"/>
                              <a:ea typeface="Cambria Math" panose="02040503050406030204" pitchFamily="18" charset="0"/>
                            </a:rPr>
                          </m:ctrlPr>
                        </m:dPr>
                        <m:e>
                          <m:r>
                            <a:rPr lang="en-US" sz="2400" i="1" dirty="0">
                              <a:latin typeface="Cambria Math" panose="02040503050406030204" pitchFamily="18" charset="0"/>
                              <a:ea typeface="Cambria Math" panose="02040503050406030204" pitchFamily="18" charset="0"/>
                            </a:rPr>
                            <m:t>𝑡</m:t>
                          </m:r>
                        </m:e>
                      </m:d>
                      <m:r>
                        <a:rPr lang="en-US" sz="2400" i="1" dirty="0">
                          <a:latin typeface="Cambria Math" panose="02040503050406030204" pitchFamily="18" charset="0"/>
                          <a:ea typeface="Cambria Math" panose="02040503050406030204" pitchFamily="18" charset="0"/>
                        </a:rPr>
                        <m:t>=</m:t>
                      </m:r>
                      <m:sSub>
                        <m:sSubPr>
                          <m:ctrlPr>
                            <a:rPr lang="en-US" sz="2400" i="1" dirty="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𝑛</m:t>
                          </m:r>
                        </m:e>
                        <m:sub>
                          <m:r>
                            <a:rPr lang="en-US" sz="2400" i="1" dirty="0">
                              <a:latin typeface="Cambria Math" panose="02040503050406030204" pitchFamily="18" charset="0"/>
                              <a:ea typeface="Cambria Math" panose="02040503050406030204" pitchFamily="18" charset="0"/>
                            </a:rPr>
                            <m:t>0</m:t>
                          </m:r>
                        </m:sub>
                      </m:sSub>
                      <m:sSup>
                        <m:sSupPr>
                          <m:ctrlPr>
                            <a:rPr lang="en-US" sz="2400" i="1" dirty="0">
                              <a:latin typeface="Cambria Math" panose="02040503050406030204" pitchFamily="18" charset="0"/>
                              <a:ea typeface="Cambria Math" panose="02040503050406030204" pitchFamily="18" charset="0"/>
                            </a:rPr>
                          </m:ctrlPr>
                        </m:sSupPr>
                        <m:e>
                          <m:d>
                            <m:dPr>
                              <m:ctrlPr>
                                <a:rPr lang="en-US" sz="2400" i="1" dirty="0">
                                  <a:latin typeface="Cambria Math" panose="02040503050406030204" pitchFamily="18" charset="0"/>
                                  <a:ea typeface="Cambria Math" panose="02040503050406030204" pitchFamily="18" charset="0"/>
                                </a:rPr>
                              </m:ctrlPr>
                            </m:dPr>
                            <m:e>
                              <m:f>
                                <m:fPr>
                                  <m:ctrlPr>
                                    <a:rPr lang="en-US" sz="2400" i="1" dirty="0">
                                      <a:latin typeface="Cambria Math" panose="02040503050406030204" pitchFamily="18" charset="0"/>
                                      <a:ea typeface="Cambria Math" panose="02040503050406030204" pitchFamily="18" charset="0"/>
                                    </a:rPr>
                                  </m:ctrlPr>
                                </m:fPr>
                                <m:num>
                                  <m:r>
                                    <a:rPr lang="en-US" sz="2400" i="1" dirty="0">
                                      <a:latin typeface="Cambria Math" panose="02040503050406030204" pitchFamily="18" charset="0"/>
                                      <a:ea typeface="Cambria Math" panose="02040503050406030204" pitchFamily="18" charset="0"/>
                                    </a:rPr>
                                    <m:t>𝑡</m:t>
                                  </m:r>
                                </m:num>
                                <m:den>
                                  <m:sSub>
                                    <m:sSubPr>
                                      <m:ctrlPr>
                                        <a:rPr lang="en-US" sz="2400" i="1" dirty="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𝑡</m:t>
                                      </m:r>
                                    </m:e>
                                    <m:sub>
                                      <m:r>
                                        <a:rPr lang="en-US" sz="2400" i="1" dirty="0">
                                          <a:latin typeface="Cambria Math" panose="02040503050406030204" pitchFamily="18" charset="0"/>
                                          <a:ea typeface="Cambria Math" panose="02040503050406030204" pitchFamily="18" charset="0"/>
                                        </a:rPr>
                                        <m:t>0</m:t>
                                      </m:r>
                                    </m:sub>
                                  </m:sSub>
                                </m:den>
                              </m:f>
                            </m:e>
                          </m:d>
                        </m:e>
                        <m:sup>
                          <m:r>
                            <a:rPr lang="en-US" sz="2400" i="1" dirty="0">
                              <a:latin typeface="Cambria Math" panose="02040503050406030204" pitchFamily="18" charset="0"/>
                              <a:ea typeface="Cambria Math" panose="02040503050406030204" pitchFamily="18" charset="0"/>
                            </a:rPr>
                            <m:t>𝛼</m:t>
                          </m:r>
                        </m:sup>
                      </m:sSup>
                    </m:oMath>
                  </m:oMathPara>
                </a14:m>
                <a:endParaRPr lang="en-US" sz="2400" i="1" dirty="0">
                  <a:latin typeface="Cambria Math" panose="02040503050406030204" pitchFamily="18" charset="0"/>
                  <a:ea typeface="Cambria Math" panose="02040503050406030204" pitchFamily="18" charset="0"/>
                </a:endParaRPr>
              </a:p>
            </p:txBody>
          </p:sp>
        </mc:Choice>
        <mc:Fallback xmlns="">
          <p:sp>
            <p:nvSpPr>
              <p:cNvPr id="24" name="矩形 23"/>
              <p:cNvSpPr>
                <a:spLocks noRot="1" noChangeAspect="1" noMove="1" noResize="1" noEditPoints="1" noAdjustHandles="1" noChangeArrowheads="1" noChangeShapeType="1" noTextEdit="1"/>
              </p:cNvSpPr>
              <p:nvPr/>
            </p:nvSpPr>
            <p:spPr>
              <a:xfrm>
                <a:off x="5720633" y="5324270"/>
                <a:ext cx="2370521" cy="965072"/>
              </a:xfrm>
              <a:prstGeom prst="rect">
                <a:avLst/>
              </a:prstGeom>
              <a:blipFill>
                <a:blip r:embed="rId7"/>
                <a:stretch>
                  <a:fillRect/>
                </a:stretch>
              </a:blipFill>
            </p:spPr>
            <p:txBody>
              <a:bodyPr/>
              <a:lstStyle/>
              <a:p>
                <a:r>
                  <a:rPr lang="zh-CN" altLang="en-US">
                    <a:noFill/>
                  </a:rPr>
                  <a:t> </a:t>
                </a:r>
              </a:p>
            </p:txBody>
          </p:sp>
        </mc:Fallback>
      </mc:AlternateContent>
      <p:pic>
        <p:nvPicPr>
          <p:cNvPr id="26" name="内容占位符 24"/>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grpSp>
        <p:nvGrpSpPr>
          <p:cNvPr id="34" name="组合 33"/>
          <p:cNvGrpSpPr/>
          <p:nvPr/>
        </p:nvGrpSpPr>
        <p:grpSpPr>
          <a:xfrm>
            <a:off x="132766" y="-14910"/>
            <a:ext cx="6971346" cy="372188"/>
            <a:chOff x="0" y="-14910"/>
            <a:chExt cx="6971346" cy="372188"/>
          </a:xfrm>
        </p:grpSpPr>
        <p:grpSp>
          <p:nvGrpSpPr>
            <p:cNvPr id="35" name="组合 34"/>
            <p:cNvGrpSpPr/>
            <p:nvPr/>
          </p:nvGrpSpPr>
          <p:grpSpPr>
            <a:xfrm>
              <a:off x="0" y="-14910"/>
              <a:ext cx="6971346" cy="372188"/>
              <a:chOff x="0" y="-14910"/>
              <a:chExt cx="6971346" cy="372188"/>
            </a:xfrm>
          </p:grpSpPr>
          <p:sp>
            <p:nvSpPr>
              <p:cNvPr id="37" name="TextBox 6"/>
              <p:cNvSpPr txBox="1"/>
              <p:nvPr/>
            </p:nvSpPr>
            <p:spPr>
              <a:xfrm>
                <a:off x="0" y="-14910"/>
                <a:ext cx="1390124" cy="369332"/>
              </a:xfrm>
              <a:prstGeom prst="rect">
                <a:avLst/>
              </a:prstGeom>
              <a:noFill/>
            </p:spPr>
            <p:txBody>
              <a:bodyPr wrap="none" rtlCol="0">
                <a:spAutoFit/>
              </a:bodyPr>
              <a:lstStyle/>
              <a:p>
                <a:r>
                  <a:rPr lang="en-US" dirty="0">
                    <a:solidFill>
                      <a:schemeClr val="bg1"/>
                    </a:solidFill>
                  </a:rPr>
                  <a:t>Introduction</a:t>
                </a:r>
              </a:p>
            </p:txBody>
          </p:sp>
          <p:sp>
            <p:nvSpPr>
              <p:cNvPr id="38" name="TextBox 7"/>
              <p:cNvSpPr txBox="1"/>
              <p:nvPr/>
            </p:nvSpPr>
            <p:spPr>
              <a:xfrm>
                <a:off x="2096471" y="-13958"/>
                <a:ext cx="1005403" cy="369332"/>
              </a:xfrm>
              <a:prstGeom prst="rect">
                <a:avLst/>
              </a:prstGeom>
              <a:noFill/>
            </p:spPr>
            <p:txBody>
              <a:bodyPr wrap="none" rtlCol="0">
                <a:spAutoFit/>
              </a:bodyPr>
              <a:lstStyle/>
              <a:p>
                <a:r>
                  <a:rPr lang="en-US" b="1" dirty="0">
                    <a:solidFill>
                      <a:srgbClr val="FFC000"/>
                    </a:solidFill>
                  </a:rPr>
                  <a:t>Method</a:t>
                </a:r>
              </a:p>
            </p:txBody>
          </p:sp>
          <p:sp>
            <p:nvSpPr>
              <p:cNvPr id="39"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40"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36"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3843601" y="4836031"/>
            <a:ext cx="1486304" cy="461665"/>
          </a:xfrm>
          <a:prstGeom prst="rect">
            <a:avLst/>
          </a:prstGeom>
          <a:noFill/>
        </p:spPr>
        <p:txBody>
          <a:bodyPr wrap="none" rtlCol="0">
            <a:spAutoFit/>
          </a:bodyPr>
          <a:lstStyle/>
          <a:p>
            <a:r>
              <a:rPr lang="en-US" altLang="zh-CN" sz="2400" b="1" dirty="0" smtClean="0"/>
              <a:t>(KDD’16)</a:t>
            </a:r>
            <a:endParaRPr lang="zh-CN" altLang="en-US" sz="2400" b="1" dirty="0"/>
          </a:p>
        </p:txBody>
      </p:sp>
      <p:sp>
        <p:nvSpPr>
          <p:cNvPr id="9" name="右箭头 8"/>
          <p:cNvSpPr/>
          <p:nvPr/>
        </p:nvSpPr>
        <p:spPr>
          <a:xfrm>
            <a:off x="4933769" y="5324270"/>
            <a:ext cx="546765" cy="40898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右箭头 26"/>
          <p:cNvSpPr/>
          <p:nvPr/>
        </p:nvSpPr>
        <p:spPr>
          <a:xfrm>
            <a:off x="8166557" y="5253852"/>
            <a:ext cx="546765" cy="40898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33423" y="4201748"/>
            <a:ext cx="3108037" cy="2351452"/>
          </a:xfrm>
          <a:prstGeom prst="rect">
            <a:avLst/>
          </a:prstGeom>
        </p:spPr>
      </p:pic>
    </p:spTree>
    <p:extLst>
      <p:ext uri="{BB962C8B-B14F-4D97-AF65-F5344CB8AC3E}">
        <p14:creationId xmlns:p14="http://schemas.microsoft.com/office/powerpoint/2010/main" val="3932111595"/>
      </p:ext>
    </p:extLst>
  </p:cSld>
  <p:clrMapOvr>
    <a:masterClrMapping/>
  </p:clrMapOvr>
  <mc:AlternateContent xmlns:mc="http://schemas.openxmlformats.org/markup-compatibility/2006" xmlns:p14="http://schemas.microsoft.com/office/powerpoint/2010/main">
    <mc:Choice Requires="p14">
      <p:transition spd="slow" p14:dur="2000" advTm="690"/>
    </mc:Choice>
    <mc:Fallback xmlns="">
      <p:transition spd="slow" advTm="69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4|0.7"/>
</p:tagLst>
</file>

<file path=ppt/tags/tag2.xml><?xml version="1.0" encoding="utf-8"?>
<p:tagLst xmlns:a="http://schemas.openxmlformats.org/drawingml/2006/main" xmlns:r="http://schemas.openxmlformats.org/officeDocument/2006/relationships" xmlns:p="http://schemas.openxmlformats.org/presentationml/2006/main">
  <p:tag name="TIMING" val="|0.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ng">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meng</Template>
  <TotalTime>33121</TotalTime>
  <Words>2550</Words>
  <Application>Microsoft Office PowerPoint</Application>
  <PresentationFormat>宽屏</PresentationFormat>
  <Paragraphs>405</Paragraphs>
  <Slides>27</Slides>
  <Notes>27</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华文新魏</vt:lpstr>
      <vt:lpstr>宋体</vt:lpstr>
      <vt:lpstr>Arial</vt:lpstr>
      <vt:lpstr>Calibri</vt:lpstr>
      <vt:lpstr>Cambria Math</vt:lpstr>
      <vt:lpstr>Helvetica</vt:lpstr>
      <vt:lpstr>meng</vt:lpstr>
      <vt:lpstr>PowerPoint 演示文稿</vt:lpstr>
      <vt:lpstr>PowerPoint 演示文稿</vt:lpstr>
      <vt:lpstr>Microscopic Social Connectivity Growth </vt:lpstr>
      <vt:lpstr>Importance</vt:lpstr>
      <vt:lpstr>The Problem</vt:lpstr>
      <vt:lpstr>Findings</vt:lpstr>
      <vt:lpstr>Limitation of Existing Models</vt:lpstr>
      <vt:lpstr>Mechanisms</vt:lpstr>
      <vt:lpstr>Mechanisms – Long Term Memory</vt:lpstr>
      <vt:lpstr>Mechanisms – Short Term Memory I</vt:lpstr>
      <vt:lpstr>Mechanisms – Short Term Memory II</vt:lpstr>
      <vt:lpstr>The Long Short Memory Process (LSMP)</vt:lpstr>
      <vt:lpstr>The Long Short Memory Process</vt:lpstr>
      <vt:lpstr>The Long Short Memory Process</vt:lpstr>
      <vt:lpstr>The Long Short Memory Process</vt:lpstr>
      <vt:lpstr>Parameter Learning &amp; Simulation</vt:lpstr>
      <vt:lpstr>Experiments – 1. Fitting Accuracy</vt:lpstr>
      <vt:lpstr>Experiments – 1. Fitting Accuracy</vt:lpstr>
      <vt:lpstr>Experiments – 1. Fitting Accuracy</vt:lpstr>
      <vt:lpstr>Experiments – 1. Fitting Accuracy</vt:lpstr>
      <vt:lpstr>Experiments – 1. Fitting Accuracy</vt:lpstr>
      <vt:lpstr>Experiments – 2. Statistical Regularity</vt:lpstr>
      <vt:lpstr>Experiments – 2. Statistical Regularity</vt:lpstr>
      <vt:lpstr>Experiments – 3. Clustering &amp; Outliers</vt:lpstr>
      <vt:lpstr>Experiments – 3. Clustering &amp; Outliers</vt:lpstr>
      <vt:lpstr>Conclusion</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meng</dc:creator>
  <cp:lastModifiedBy>calvin zang</cp:lastModifiedBy>
  <cp:revision>1725</cp:revision>
  <dcterms:created xsi:type="dcterms:W3CDTF">2014-07-30T13:24:23Z</dcterms:created>
  <dcterms:modified xsi:type="dcterms:W3CDTF">2017-08-16T14:38:02Z</dcterms:modified>
</cp:coreProperties>
</file>