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60" r:id="rId3"/>
    <p:sldId id="263" r:id="rId4"/>
    <p:sldId id="265" r:id="rId5"/>
    <p:sldId id="264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9E59"/>
    <a:srgbClr val="331A39"/>
    <a:srgbClr val="70327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1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437" y="5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E72842-F510-40A0-92D2-25752FCBF430}" type="datetimeFigureOut">
              <a:rPr lang="en-US" smtClean="0"/>
              <a:t>3/4/2018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3C811-A8E9-492F-9D6B-CCB91CC02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413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CB9E9-5931-489D-8396-304B6D63E4C3}" type="datetime1">
              <a:rPr lang="en-US" smtClean="0"/>
              <a:t>3/4/2018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A2B3-A0CE-46C9-B107-1AADF1C8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33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7B5A8-B142-4D33-99C7-75B87B99A4AB}" type="datetime1">
              <a:rPr lang="en-US" smtClean="0"/>
              <a:t>3/4/2018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A2B3-A0CE-46C9-B107-1AADF1C8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45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661B-6667-4B43-8F53-6E11C685AE1D}" type="datetime1">
              <a:rPr lang="en-US" smtClean="0"/>
              <a:t>3/4/2018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A2B3-A0CE-46C9-B107-1AADF1C8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4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67D14-24B1-4DF6-9B75-51D815CB34E1}" type="datetime1">
              <a:rPr lang="en-US" smtClean="0"/>
              <a:t>3/4/2018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A2B3-A0CE-46C9-B107-1AADF1C8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00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890C-8937-48CE-B8D2-BD8C6CD8E4D7}" type="datetime1">
              <a:rPr lang="en-US" smtClean="0"/>
              <a:t>3/4/2018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A2B3-A0CE-46C9-B107-1AADF1C8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3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1827-B110-4382-A5E2-38C060CC47A6}" type="datetime1">
              <a:rPr lang="en-US" smtClean="0"/>
              <a:t>3/4/2018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A2B3-A0CE-46C9-B107-1AADF1C8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874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FA92-C66F-4BFB-A571-3BCB2EC399DE}" type="datetime1">
              <a:rPr lang="en-US" smtClean="0"/>
              <a:t>3/4/2018</a:t>
            </a:fld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A2B3-A0CE-46C9-B107-1AADF1C8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83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F89AC-B7D8-43C0-BDE4-8F805E3CADEC}" type="datetime1">
              <a:rPr lang="en-US" smtClean="0"/>
              <a:t>3/4/2018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A2B3-A0CE-46C9-B107-1AADF1C8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82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AA4F5-8060-4C25-8CF0-9FE02C16524F}" type="datetime1">
              <a:rPr lang="en-US" smtClean="0"/>
              <a:t>3/4/2018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A2B3-A0CE-46C9-B107-1AADF1C8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877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E992-8EEA-4182-AB98-741CF2D4F6BD}" type="datetime1">
              <a:rPr lang="en-US" smtClean="0"/>
              <a:t>3/4/2018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A2B3-A0CE-46C9-B107-1AADF1C8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52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DC1B-87F2-4D32-B13A-F2CC0F92579C}" type="datetime1">
              <a:rPr lang="en-US" smtClean="0"/>
              <a:t>3/4/2018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A2B3-A0CE-46C9-B107-1AADF1C8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52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C0BE8-4CC6-40DB-95C1-3C886D91134A}" type="datetime1">
              <a:rPr lang="en-US" smtClean="0"/>
              <a:t>3/4/2018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EA2B3-A0CE-46C9-B107-1AADF1C8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04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3.png"/><Relationship Id="rId2" Type="http://schemas.microsoft.com/office/2007/relationships/media" Target="../media/media1.mov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hyperlink" Target="http://media.cs.tsinghua.edu.cn/~multimedia/cuipeng/" TargetMode="External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3.png"/><Relationship Id="rId5" Type="http://schemas.openxmlformats.org/officeDocument/2006/relationships/image" Target="../media/image39.jpeg"/><Relationship Id="rId10" Type="http://schemas.openxmlformats.org/officeDocument/2006/relationships/image" Target="../media/image1.png"/><Relationship Id="rId4" Type="http://schemas.openxmlformats.org/officeDocument/2006/relationships/image" Target="../media/image38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1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49E59"/>
                </a:solidFill>
                <a:latin typeface="Myriad Pro" panose="020B0503030403020204" pitchFamily="34" charset="0"/>
              </a:rPr>
              <a:t>Quantifying Structural Patterns of Information Cascades</a:t>
            </a:r>
            <a:endParaRPr lang="en-US" b="1" dirty="0">
              <a:solidFill>
                <a:srgbClr val="F49E59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spcBef>
                <a:spcPct val="20000"/>
              </a:spcBef>
            </a:pPr>
            <a:r>
              <a:rPr lang="en-GB" altLang="zh-CN" b="1" dirty="0" err="1">
                <a:solidFill>
                  <a:schemeClr val="bg1"/>
                </a:solidFill>
                <a:latin typeface="Myriad Pro" panose="020B0503030403020204" pitchFamily="34" charset="0"/>
                <a:ea typeface="Microsoft YaHei UI Light" panose="020B0502040204020203" pitchFamily="34" charset="-122"/>
              </a:rPr>
              <a:t>Chengxi</a:t>
            </a:r>
            <a:r>
              <a:rPr lang="en-GB" altLang="zh-CN" b="1" dirty="0">
                <a:solidFill>
                  <a:schemeClr val="bg1"/>
                </a:solidFill>
                <a:latin typeface="Myriad Pro" panose="020B0503030403020204" pitchFamily="34" charset="0"/>
                <a:ea typeface="Microsoft YaHei UI Light" panose="020B0502040204020203" pitchFamily="34" charset="-122"/>
              </a:rPr>
              <a:t> Zang,  Peng Cui, </a:t>
            </a:r>
            <a:r>
              <a:rPr lang="en-GB" altLang="zh-CN" b="1" dirty="0" err="1">
                <a:solidFill>
                  <a:schemeClr val="bg1"/>
                </a:solidFill>
                <a:latin typeface="Myriad Pro" panose="020B0503030403020204" pitchFamily="34" charset="0"/>
                <a:ea typeface="Microsoft YaHei UI Light" panose="020B0502040204020203" pitchFamily="34" charset="-122"/>
              </a:rPr>
              <a:t>Chaoming</a:t>
            </a:r>
            <a:r>
              <a:rPr lang="en-GB" altLang="zh-CN" b="1" dirty="0">
                <a:solidFill>
                  <a:schemeClr val="bg1"/>
                </a:solidFill>
                <a:latin typeface="Myriad Pro" panose="020B0503030403020204" pitchFamily="34" charset="0"/>
                <a:ea typeface="Microsoft YaHei UI Light" panose="020B0502040204020203" pitchFamily="34" charset="-122"/>
              </a:rPr>
              <a:t> Song, Christos </a:t>
            </a:r>
            <a:r>
              <a:rPr lang="en-GB" altLang="zh-CN" b="1" dirty="0" err="1">
                <a:solidFill>
                  <a:schemeClr val="bg1"/>
                </a:solidFill>
                <a:latin typeface="Myriad Pro" panose="020B0503030403020204" pitchFamily="34" charset="0"/>
                <a:ea typeface="Microsoft YaHei UI Light" panose="020B0502040204020203" pitchFamily="34" charset="-122"/>
              </a:rPr>
              <a:t>Faloutsos</a:t>
            </a:r>
            <a:r>
              <a:rPr lang="en-GB" altLang="zh-CN" b="1" dirty="0">
                <a:solidFill>
                  <a:schemeClr val="bg1"/>
                </a:solidFill>
                <a:latin typeface="Myriad Pro" panose="020B0503030403020204" pitchFamily="34" charset="0"/>
                <a:ea typeface="Microsoft YaHei UI Light" panose="020B0502040204020203" pitchFamily="34" charset="-122"/>
              </a:rPr>
              <a:t>, and </a:t>
            </a:r>
            <a:r>
              <a:rPr lang="en-GB" altLang="zh-CN" b="1" dirty="0" err="1">
                <a:solidFill>
                  <a:schemeClr val="bg1"/>
                </a:solidFill>
                <a:latin typeface="Myriad Pro" panose="020B0503030403020204" pitchFamily="34" charset="0"/>
                <a:ea typeface="Microsoft YaHei UI Light" panose="020B0502040204020203" pitchFamily="34" charset="-122"/>
              </a:rPr>
              <a:t>Wenwu</a:t>
            </a:r>
            <a:r>
              <a:rPr lang="en-GB" altLang="zh-CN" b="1" dirty="0">
                <a:solidFill>
                  <a:schemeClr val="bg1"/>
                </a:solidFill>
                <a:latin typeface="Myriad Pro" panose="020B0503030403020204" pitchFamily="34" charset="0"/>
                <a:ea typeface="Microsoft YaHei UI Light" panose="020B0502040204020203" pitchFamily="34" charset="-122"/>
              </a:rPr>
              <a:t> Zhu</a:t>
            </a:r>
          </a:p>
          <a:p>
            <a:pPr>
              <a:spcBef>
                <a:spcPct val="20000"/>
              </a:spcBef>
            </a:pPr>
            <a:r>
              <a:rPr lang="en-GB" altLang="zh-CN" sz="1800" dirty="0">
                <a:solidFill>
                  <a:schemeClr val="bg1"/>
                </a:solidFill>
                <a:latin typeface="Myriad Pro" panose="020B0503030403020204" pitchFamily="34" charset="0"/>
                <a:ea typeface="Microsoft YaHei UI Light" panose="020B0502040204020203" pitchFamily="34" charset="-122"/>
              </a:rPr>
              <a:t>zangcx13@mails.tsinghua.edu.cn, chaomingsong@gmail.com, christos@cs.cmu.edu, </a:t>
            </a:r>
          </a:p>
          <a:p>
            <a:pPr>
              <a:spcBef>
                <a:spcPct val="20000"/>
              </a:spcBef>
            </a:pPr>
            <a:r>
              <a:rPr lang="en-GB" altLang="zh-CN" sz="1800" dirty="0">
                <a:solidFill>
                  <a:schemeClr val="bg1"/>
                </a:solidFill>
                <a:latin typeface="Myriad Pro" panose="020B0503030403020204" pitchFamily="34" charset="0"/>
                <a:ea typeface="Microsoft YaHei UI Light" panose="020B0502040204020203" pitchFamily="34" charset="-122"/>
              </a:rPr>
              <a:t>{</a:t>
            </a:r>
            <a:r>
              <a:rPr lang="en-GB" altLang="zh-CN" sz="1800" dirty="0" err="1">
                <a:solidFill>
                  <a:schemeClr val="bg1"/>
                </a:solidFill>
                <a:latin typeface="Myriad Pro" panose="020B0503030403020204" pitchFamily="34" charset="0"/>
                <a:ea typeface="Microsoft YaHei UI Light" panose="020B0502040204020203" pitchFamily="34" charset="-122"/>
              </a:rPr>
              <a:t>cuip</a:t>
            </a:r>
            <a:r>
              <a:rPr lang="en-GB" altLang="zh-CN" sz="1800" dirty="0">
                <a:solidFill>
                  <a:schemeClr val="bg1"/>
                </a:solidFill>
                <a:latin typeface="Myriad Pro" panose="020B0503030403020204" pitchFamily="34" charset="0"/>
                <a:ea typeface="Microsoft YaHei UI Light" panose="020B0502040204020203" pitchFamily="34" charset="-122"/>
              </a:rPr>
              <a:t>, </a:t>
            </a:r>
            <a:r>
              <a:rPr lang="en-GB" altLang="zh-CN" sz="1800" dirty="0" err="1">
                <a:solidFill>
                  <a:schemeClr val="bg1"/>
                </a:solidFill>
                <a:latin typeface="Myriad Pro" panose="020B0503030403020204" pitchFamily="34" charset="0"/>
                <a:ea typeface="Microsoft YaHei UI Light" panose="020B0502040204020203" pitchFamily="34" charset="-122"/>
              </a:rPr>
              <a:t>wwzhu</a:t>
            </a:r>
            <a:r>
              <a:rPr lang="en-GB" altLang="zh-CN" sz="1800" dirty="0">
                <a:solidFill>
                  <a:schemeClr val="bg1"/>
                </a:solidFill>
                <a:latin typeface="Myriad Pro" panose="020B0503030403020204" pitchFamily="34" charset="0"/>
                <a:ea typeface="Microsoft YaHei UI Light" panose="020B0502040204020203" pitchFamily="34" charset="-122"/>
              </a:rPr>
              <a:t>}@tsinghua.edu.cn </a:t>
            </a:r>
          </a:p>
          <a:p>
            <a:endParaRPr lang="en-US" dirty="0">
              <a:latin typeface="Myriad Pro" panose="020B0503030403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" y="187377"/>
            <a:ext cx="2804763" cy="93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529" y="6663022"/>
            <a:ext cx="496983" cy="16370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719" y="187377"/>
            <a:ext cx="1023212" cy="4019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43" y="4505447"/>
            <a:ext cx="4069811" cy="21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8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75"/>
    </mc:Choice>
    <mc:Fallback xmlns="">
      <p:transition spd="slow" advTm="22475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26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1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40205" y="205267"/>
            <a:ext cx="891159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49E59"/>
                </a:solidFill>
                <a:latin typeface="Myriad Pro" panose="020B0503030403020204" pitchFamily="34" charset="0"/>
              </a:rPr>
              <a:t>Real Information Cascades exhibit rich structures </a:t>
            </a:r>
            <a:endParaRPr lang="en-US" sz="4000" b="1" dirty="0">
              <a:solidFill>
                <a:srgbClr val="F49E59"/>
              </a:solidFill>
              <a:latin typeface="Myriad Pro" panose="020B0503030403020204" pitchFamily="34" charset="0"/>
            </a:endParaRPr>
          </a:p>
        </p:txBody>
      </p:sp>
      <p:pic>
        <p:nvPicPr>
          <p:cNvPr id="6" name="cascade_introduction.mov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5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5327" y="1915743"/>
            <a:ext cx="5783153" cy="2320290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sp>
        <p:nvSpPr>
          <p:cNvPr id="7" name="文本框 6"/>
          <p:cNvSpPr txBox="1"/>
          <p:nvPr/>
        </p:nvSpPr>
        <p:spPr>
          <a:xfrm>
            <a:off x="2808795" y="5183344"/>
            <a:ext cx="686897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49E59"/>
                </a:solidFill>
                <a:latin typeface="Myriad Pro" panose="020B0503030403020204" pitchFamily="34" charset="0"/>
              </a:rPr>
              <a:t>Findings:</a:t>
            </a: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solidFill>
                  <a:srgbClr val="F49E59"/>
                </a:solidFill>
                <a:latin typeface="Myriad Pro" panose="020B0503030403020204" pitchFamily="34" charset="0"/>
              </a:rPr>
              <a:t>Structural complexity </a:t>
            </a:r>
            <a:r>
              <a:rPr lang="en-US" sz="2400" dirty="0" smtClean="0">
                <a:solidFill>
                  <a:srgbClr val="F49E59"/>
                </a:solidFill>
                <a:latin typeface="Myriad Pro" panose="020B0503030403020204" pitchFamily="34" charset="0"/>
              </a:rPr>
              <a:t>of information cascades is far beyond the previous conjectures:  e.g., Star-like, narrow-and-deep-like, etc.</a:t>
            </a:r>
            <a:endParaRPr lang="en-US" sz="2800" dirty="0">
              <a:solidFill>
                <a:srgbClr val="F49E59"/>
              </a:solidFill>
              <a:latin typeface="Myriad Pro" panose="020B050303040302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83" y="1951714"/>
            <a:ext cx="797454" cy="8383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78" y="1138236"/>
            <a:ext cx="625096" cy="62956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731" y="1575379"/>
            <a:ext cx="750779" cy="93903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211" y="934095"/>
            <a:ext cx="1079682" cy="107068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831" y="1404175"/>
            <a:ext cx="1045917" cy="99595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719" y="3939419"/>
            <a:ext cx="1190005" cy="10853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92" y="1105038"/>
            <a:ext cx="1152983" cy="109447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588" y="2804197"/>
            <a:ext cx="1005893" cy="9939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548" y="2955833"/>
            <a:ext cx="1038278" cy="102913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962" y="3210022"/>
            <a:ext cx="1053703" cy="108857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814" y="3898604"/>
            <a:ext cx="1371600" cy="14238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332" y="2499221"/>
            <a:ext cx="1090830" cy="110704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502" y="3868071"/>
            <a:ext cx="1371600" cy="130512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7" y="3786921"/>
            <a:ext cx="1371600" cy="11108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162" y="1726991"/>
            <a:ext cx="885613" cy="98637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047">
            <a:off x="5051757" y="4072491"/>
            <a:ext cx="1092358" cy="116321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496" y="4474440"/>
            <a:ext cx="805067" cy="69875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254" y="4205575"/>
            <a:ext cx="915607" cy="96761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959" y="3000008"/>
            <a:ext cx="975054" cy="97213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669" y="4199074"/>
            <a:ext cx="1194246" cy="100618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088" y="83975"/>
            <a:ext cx="526056" cy="20666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4" y="83975"/>
            <a:ext cx="962804" cy="32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灯片编号占位符 2"/>
          <p:cNvSpPr txBox="1">
            <a:spLocks/>
          </p:cNvSpPr>
          <p:nvPr/>
        </p:nvSpPr>
        <p:spPr>
          <a:xfrm>
            <a:off x="80937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6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17"/>
    </mc:Choice>
    <mc:Fallback xmlns="">
      <p:transition spd="slow" advTm="31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6" objId="6"/>
        <p14:playEvt time="14998" objId="6"/>
        <p14:playEvt time="29685" objId="6"/>
        <p14:stopEvt time="31217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1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40205" y="205267"/>
            <a:ext cx="891159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49E59"/>
                </a:solidFill>
                <a:latin typeface="Myriad Pro" panose="020B0503030403020204" pitchFamily="34" charset="0"/>
              </a:rPr>
              <a:t>Information Cascades in Size Metric Space  </a:t>
            </a:r>
            <a:endParaRPr lang="en-US" sz="4000" b="1" dirty="0">
              <a:solidFill>
                <a:srgbClr val="F49E59"/>
              </a:solidFill>
              <a:latin typeface="Myriad Pro" panose="020B0503030403020204" pitchFamily="3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088" y="83975"/>
            <a:ext cx="526056" cy="20666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4" y="83975"/>
            <a:ext cx="962804" cy="32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图片 1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654" y="1694334"/>
            <a:ext cx="2411605" cy="182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1" name="图片 20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929" y="1694334"/>
            <a:ext cx="2438400" cy="182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2" name="图片 2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654" y="4265161"/>
            <a:ext cx="2438400" cy="182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3" name="图片 20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929" y="4265161"/>
            <a:ext cx="2438400" cy="182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4" name="文本框 203"/>
          <p:cNvSpPr txBox="1"/>
          <p:nvPr/>
        </p:nvSpPr>
        <p:spPr>
          <a:xfrm>
            <a:off x="3559971" y="3639061"/>
            <a:ext cx="774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49E59"/>
                </a:solidFill>
              </a:rPr>
              <a:t>(a) Size</a:t>
            </a:r>
            <a:endParaRPr lang="en-US" sz="1600" dirty="0">
              <a:solidFill>
                <a:srgbClr val="F49E59"/>
              </a:solidFill>
            </a:endParaRPr>
          </a:p>
        </p:txBody>
      </p:sp>
      <p:sp>
        <p:nvSpPr>
          <p:cNvPr id="205" name="文本框 204"/>
          <p:cNvSpPr txBox="1"/>
          <p:nvPr/>
        </p:nvSpPr>
        <p:spPr>
          <a:xfrm>
            <a:off x="5974169" y="3639061"/>
            <a:ext cx="1624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49E59"/>
                </a:solidFill>
              </a:rPr>
              <a:t>(b) Mass-Breadth</a:t>
            </a:r>
            <a:endParaRPr lang="en-US" sz="1600" dirty="0">
              <a:solidFill>
                <a:srgbClr val="F49E59"/>
              </a:solidFill>
            </a:endParaRPr>
          </a:p>
        </p:txBody>
      </p:sp>
      <p:sp>
        <p:nvSpPr>
          <p:cNvPr id="206" name="文本框 314"/>
          <p:cNvSpPr txBox="1"/>
          <p:nvPr/>
        </p:nvSpPr>
        <p:spPr>
          <a:xfrm>
            <a:off x="3195320" y="6178229"/>
            <a:ext cx="1504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53865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07730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61595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15460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769325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523190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277054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30919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F49E59"/>
                </a:solidFill>
              </a:rPr>
              <a:t>(c) Length-Mass</a:t>
            </a:r>
            <a:endParaRPr lang="en-US" sz="1600" dirty="0">
              <a:solidFill>
                <a:srgbClr val="F49E59"/>
              </a:solidFill>
            </a:endParaRPr>
          </a:p>
        </p:txBody>
      </p:sp>
      <p:sp>
        <p:nvSpPr>
          <p:cNvPr id="207" name="文本框 314"/>
          <p:cNvSpPr txBox="1"/>
          <p:nvPr/>
        </p:nvSpPr>
        <p:spPr>
          <a:xfrm>
            <a:off x="5907580" y="6178229"/>
            <a:ext cx="1757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53865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07730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61595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15460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769325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523190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277054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30919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F49E59"/>
                </a:solidFill>
              </a:rPr>
              <a:t>(d) Length-Breadth</a:t>
            </a:r>
            <a:endParaRPr lang="en-US" sz="1600" dirty="0">
              <a:solidFill>
                <a:srgbClr val="F49E59"/>
              </a:solidFill>
            </a:endParaRPr>
          </a:p>
        </p:txBody>
      </p:sp>
      <p:sp>
        <p:nvSpPr>
          <p:cNvPr id="208" name="文本框 207"/>
          <p:cNvSpPr txBox="1"/>
          <p:nvPr/>
        </p:nvSpPr>
        <p:spPr>
          <a:xfrm>
            <a:off x="8131625" y="1481091"/>
            <a:ext cx="3940629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49E59"/>
                </a:solidFill>
                <a:latin typeface="Myriad Pro" panose="020B0503030403020204" pitchFamily="34" charset="0"/>
              </a:rPr>
              <a:t>Dataset </a:t>
            </a:r>
            <a:r>
              <a:rPr lang="en-US" sz="2800" b="1" dirty="0" smtClean="0">
                <a:solidFill>
                  <a:srgbClr val="F49E59"/>
                </a:solidFill>
                <a:latin typeface="Myriad Pro" panose="020B0503030403020204" pitchFamily="34" charset="0"/>
              </a:rPr>
              <a:t>: </a:t>
            </a:r>
            <a:r>
              <a:rPr lang="en-US" sz="2400" b="1" dirty="0" err="1">
                <a:solidFill>
                  <a:srgbClr val="F49E59"/>
                </a:solidFill>
                <a:latin typeface="Myriad Pro" panose="020B0503030403020204" pitchFamily="34" charset="0"/>
              </a:rPr>
              <a:t>Tencent</a:t>
            </a:r>
            <a:r>
              <a:rPr lang="en-US" sz="2400" b="1" dirty="0">
                <a:solidFill>
                  <a:srgbClr val="F49E59"/>
                </a:solidFill>
                <a:latin typeface="Myriad Pro" panose="020B0503030403020204" pitchFamily="34" charset="0"/>
              </a:rPr>
              <a:t> Weibo</a:t>
            </a: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rgbClr val="F49E59"/>
                </a:solidFill>
                <a:latin typeface="Myriad Pro" panose="020B0503030403020204" pitchFamily="34" charset="0"/>
              </a:rPr>
              <a:t>432 </a:t>
            </a:r>
            <a:r>
              <a:rPr lang="en-US" sz="2000" dirty="0">
                <a:solidFill>
                  <a:srgbClr val="F49E59"/>
                </a:solidFill>
                <a:latin typeface="Myriad Pro" panose="020B0503030403020204" pitchFamily="34" charset="0"/>
              </a:rPr>
              <a:t>million cascades 101 million users, 7-day-period</a:t>
            </a: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lang="en-US" sz="2000" i="1" dirty="0">
                <a:solidFill>
                  <a:srgbClr val="F49E59"/>
                </a:solidFill>
                <a:latin typeface="Myriad Pro" panose="020B0503030403020204" pitchFamily="34" charset="0"/>
              </a:rPr>
              <a:t>full scale, explicit spreading </a:t>
            </a:r>
            <a:r>
              <a:rPr lang="en-US" sz="2000" i="1" dirty="0" smtClean="0">
                <a:solidFill>
                  <a:srgbClr val="F49E59"/>
                </a:solidFill>
                <a:latin typeface="Myriad Pro" panose="020B0503030403020204" pitchFamily="34" charset="0"/>
              </a:rPr>
              <a:t>traces</a:t>
            </a:r>
            <a:endParaRPr lang="en-US" sz="2000" i="1" dirty="0">
              <a:solidFill>
                <a:srgbClr val="F49E59"/>
              </a:solidFill>
              <a:latin typeface="Myriad Pro" panose="020B0503030403020204" pitchFamily="34" charset="0"/>
            </a:endParaRPr>
          </a:p>
          <a:p>
            <a:pPr>
              <a:defRPr/>
            </a:pPr>
            <a:r>
              <a:rPr lang="en-US" sz="2800" b="1" dirty="0" smtClean="0">
                <a:solidFill>
                  <a:srgbClr val="F49E59"/>
                </a:solidFill>
                <a:latin typeface="Myriad Pro" panose="020B0503030403020204" pitchFamily="34" charset="0"/>
              </a:rPr>
              <a:t>Findings</a:t>
            </a:r>
            <a:r>
              <a:rPr lang="en-US" sz="2800" b="1" dirty="0">
                <a:solidFill>
                  <a:srgbClr val="F49E59"/>
                </a:solidFill>
                <a:latin typeface="Myriad Pro" panose="020B0503030403020204" pitchFamily="34" charset="0"/>
              </a:rPr>
              <a:t>:</a:t>
            </a:r>
          </a:p>
          <a:p>
            <a:pPr marL="287338" indent="-287338">
              <a:buFont typeface="Arial" panose="020B0604020202020204" pitchFamily="34" charset="0"/>
              <a:buChar char="•"/>
              <a:defRPr/>
            </a:pPr>
            <a:r>
              <a:rPr lang="en-US" sz="2200" dirty="0" smtClean="0">
                <a:solidFill>
                  <a:srgbClr val="F49E59"/>
                </a:solidFill>
                <a:latin typeface="Myriad Pro" panose="020B0503030403020204" pitchFamily="34" charset="0"/>
              </a:rPr>
              <a:t>Fat-tailed nature</a:t>
            </a:r>
          </a:p>
          <a:p>
            <a:pPr marL="287338" indent="-287338">
              <a:buFont typeface="Arial" panose="020B0604020202020204" pitchFamily="34" charset="0"/>
              <a:buChar char="•"/>
              <a:defRPr/>
            </a:pPr>
            <a:r>
              <a:rPr lang="en-US" sz="2200" dirty="0" smtClean="0">
                <a:solidFill>
                  <a:srgbClr val="F49E59"/>
                </a:solidFill>
                <a:latin typeface="Myriad Pro" panose="020B0503030403020204" pitchFamily="34" charset="0"/>
              </a:rPr>
              <a:t>Large cascades are either </a:t>
            </a:r>
            <a:r>
              <a:rPr lang="en-US" sz="2200" dirty="0">
                <a:solidFill>
                  <a:srgbClr val="F49E59"/>
                </a:solidFill>
                <a:latin typeface="Myriad Pro" panose="020B0503030403020204" pitchFamily="34" charset="0"/>
              </a:rPr>
              <a:t>deep or wide.</a:t>
            </a:r>
          </a:p>
          <a:p>
            <a:pPr marL="287338" indent="-287338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F49E59"/>
                </a:solidFill>
                <a:latin typeface="Myriad Pro" panose="020B0503030403020204" pitchFamily="34" charset="0"/>
              </a:rPr>
              <a:t>Majority of cascades are wide and shallow.</a:t>
            </a:r>
          </a:p>
          <a:p>
            <a:pPr marL="287338" indent="-287338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F49E59"/>
                </a:solidFill>
                <a:latin typeface="Myriad Pro" panose="020B0503030403020204" pitchFamily="34" charset="0"/>
              </a:rPr>
              <a:t>There exist narrow and deep cascades.</a:t>
            </a:r>
          </a:p>
          <a:p>
            <a:pPr marL="287338" indent="-287338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F49E59"/>
                </a:solidFill>
                <a:latin typeface="Myriad Pro" panose="020B0503030403020204" pitchFamily="34" charset="0"/>
              </a:rPr>
              <a:t>No wide and deep, or very narrow and deep cascades.</a:t>
            </a:r>
          </a:p>
        </p:txBody>
      </p:sp>
      <p:sp>
        <p:nvSpPr>
          <p:cNvPr id="4" name="矩形 3"/>
          <p:cNvSpPr/>
          <p:nvPr/>
        </p:nvSpPr>
        <p:spPr>
          <a:xfrm>
            <a:off x="245434" y="1470353"/>
            <a:ext cx="2151756" cy="5133647"/>
          </a:xfrm>
          <a:prstGeom prst="rect">
            <a:avLst/>
          </a:prstGeom>
          <a:noFill/>
          <a:ln w="9525">
            <a:solidFill>
              <a:srgbClr val="F49E5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矩形 4"/>
          <p:cNvSpPr/>
          <p:nvPr/>
        </p:nvSpPr>
        <p:spPr>
          <a:xfrm>
            <a:off x="371072" y="1502863"/>
            <a:ext cx="194829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b="1" dirty="0" smtClean="0">
                <a:solidFill>
                  <a:srgbClr val="F49E59"/>
                </a:solidFill>
                <a:latin typeface="Myriad Pro" panose="020B0503030403020204" pitchFamily="34" charset="0"/>
              </a:rPr>
              <a:t>Size Metrics</a:t>
            </a:r>
            <a:endParaRPr lang="en-US" sz="2600" b="1" dirty="0">
              <a:solidFill>
                <a:srgbClr val="F49E59"/>
              </a:solidFill>
              <a:latin typeface="Myriad Pro" panose="020B050303040302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85989" y="2049429"/>
            <a:ext cx="2011391" cy="4298077"/>
            <a:chOff x="122489" y="1655729"/>
            <a:chExt cx="2011391" cy="4298077"/>
          </a:xfrm>
        </p:grpSpPr>
        <p:grpSp>
          <p:nvGrpSpPr>
            <p:cNvPr id="160" name="组合 159"/>
            <p:cNvGrpSpPr/>
            <p:nvPr/>
          </p:nvGrpSpPr>
          <p:grpSpPr>
            <a:xfrm>
              <a:off x="654823" y="2156071"/>
              <a:ext cx="1479057" cy="791570"/>
              <a:chOff x="17566838" y="13760773"/>
              <a:chExt cx="2563462" cy="1371928"/>
            </a:xfrm>
          </p:grpSpPr>
          <p:pic>
            <p:nvPicPr>
              <p:cNvPr id="183" name="图片 182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566838" y="13760773"/>
                <a:ext cx="2468880" cy="1371928"/>
              </a:xfrm>
              <a:prstGeom prst="rect">
                <a:avLst/>
              </a:prstGeom>
            </p:spPr>
          </p:pic>
          <p:grpSp>
            <p:nvGrpSpPr>
              <p:cNvPr id="184" name="组合 183"/>
              <p:cNvGrpSpPr/>
              <p:nvPr/>
            </p:nvGrpSpPr>
            <p:grpSpPr>
              <a:xfrm>
                <a:off x="17629327" y="13935331"/>
                <a:ext cx="748897" cy="536805"/>
                <a:chOff x="-7244948" y="13025671"/>
                <a:chExt cx="1379864" cy="989076"/>
              </a:xfrm>
            </p:grpSpPr>
            <p:sp>
              <p:nvSpPr>
                <p:cNvPr id="195" name="椭圆 194"/>
                <p:cNvSpPr/>
                <p:nvPr/>
              </p:nvSpPr>
              <p:spPr>
                <a:xfrm>
                  <a:off x="-6810697" y="13025671"/>
                  <a:ext cx="495300" cy="4953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75386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50773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526159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701546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876932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052319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2277054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4030919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F49E59"/>
                    </a:solidFill>
                  </a:endParaRPr>
                </a:p>
              </p:txBody>
            </p:sp>
            <p:cxnSp>
              <p:nvCxnSpPr>
                <p:cNvPr id="196" name="直接箭头连接符 195"/>
                <p:cNvCxnSpPr>
                  <a:stCxn id="195" idx="5"/>
                  <a:endCxn id="197" idx="1"/>
                </p:cNvCxnSpPr>
                <p:nvPr/>
              </p:nvCxnSpPr>
              <p:spPr>
                <a:xfrm>
                  <a:off x="-6387931" y="13448436"/>
                  <a:ext cx="101383" cy="81480"/>
                </a:xfrm>
                <a:prstGeom prst="straightConnector1">
                  <a:avLst/>
                </a:prstGeom>
                <a:ln>
                  <a:solidFill>
                    <a:srgbClr val="F49E59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97" name="椭圆 196"/>
                <p:cNvSpPr/>
                <p:nvPr/>
              </p:nvSpPr>
              <p:spPr>
                <a:xfrm>
                  <a:off x="-6358860" y="13457605"/>
                  <a:ext cx="493776" cy="493776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75386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50773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526159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701546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876932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052319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2277054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4030919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F49E59"/>
                    </a:solidFill>
                  </a:endParaRPr>
                </a:p>
              </p:txBody>
            </p:sp>
            <p:cxnSp>
              <p:nvCxnSpPr>
                <p:cNvPr id="198" name="直接箭头连接符 197"/>
                <p:cNvCxnSpPr>
                  <a:stCxn id="195" idx="3"/>
                  <a:endCxn id="199" idx="7"/>
                </p:cNvCxnSpPr>
                <p:nvPr/>
              </p:nvCxnSpPr>
              <p:spPr>
                <a:xfrm flipH="1">
                  <a:off x="-6823484" y="13448436"/>
                  <a:ext cx="85322" cy="144846"/>
                </a:xfrm>
                <a:prstGeom prst="straightConnector1">
                  <a:avLst/>
                </a:prstGeom>
                <a:ln>
                  <a:solidFill>
                    <a:srgbClr val="F49E59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99" name="椭圆 198"/>
                <p:cNvSpPr/>
                <p:nvPr/>
              </p:nvSpPr>
              <p:spPr>
                <a:xfrm>
                  <a:off x="-7244948" y="13520971"/>
                  <a:ext cx="493776" cy="493776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75386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50773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526159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701546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876932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052319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2277054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4030919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F49E59"/>
                    </a:solidFill>
                  </a:endParaRPr>
                </a:p>
              </p:txBody>
            </p:sp>
          </p:grpSp>
          <p:grpSp>
            <p:nvGrpSpPr>
              <p:cNvPr id="185" name="组合 184"/>
              <p:cNvGrpSpPr/>
              <p:nvPr/>
            </p:nvGrpSpPr>
            <p:grpSpPr>
              <a:xfrm>
                <a:off x="19158724" y="14177536"/>
                <a:ext cx="971576" cy="600848"/>
                <a:chOff x="-5138353" y="12974744"/>
                <a:chExt cx="1798330" cy="1112130"/>
              </a:xfrm>
            </p:grpSpPr>
            <p:sp>
              <p:nvSpPr>
                <p:cNvPr id="186" name="椭圆 185"/>
                <p:cNvSpPr/>
                <p:nvPr/>
              </p:nvSpPr>
              <p:spPr>
                <a:xfrm>
                  <a:off x="-4548667" y="12974744"/>
                  <a:ext cx="495299" cy="495299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75386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50773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526159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701546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876932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052319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2277054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4030919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F49E59"/>
                    </a:solidFill>
                  </a:endParaRPr>
                </a:p>
              </p:txBody>
            </p:sp>
            <p:cxnSp>
              <p:nvCxnSpPr>
                <p:cNvPr id="187" name="直接箭头连接符 186"/>
                <p:cNvCxnSpPr>
                  <a:stCxn id="186" idx="5"/>
                  <a:endCxn id="188" idx="1"/>
                </p:cNvCxnSpPr>
                <p:nvPr/>
              </p:nvCxnSpPr>
              <p:spPr>
                <a:xfrm>
                  <a:off x="-4125902" y="13397508"/>
                  <a:ext cx="18311" cy="226262"/>
                </a:xfrm>
                <a:prstGeom prst="straightConnector1">
                  <a:avLst/>
                </a:prstGeom>
                <a:ln>
                  <a:solidFill>
                    <a:srgbClr val="F49E59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88" name="椭圆 187"/>
                <p:cNvSpPr/>
                <p:nvPr/>
              </p:nvSpPr>
              <p:spPr>
                <a:xfrm>
                  <a:off x="-4179901" y="13551459"/>
                  <a:ext cx="493774" cy="493776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75386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50773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526159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701546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876932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052319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2277054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4030919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F49E59"/>
                    </a:solidFill>
                  </a:endParaRPr>
                </a:p>
              </p:txBody>
            </p:sp>
            <p:cxnSp>
              <p:nvCxnSpPr>
                <p:cNvPr id="189" name="直接箭头连接符 188"/>
                <p:cNvCxnSpPr>
                  <a:stCxn id="186" idx="3"/>
                  <a:endCxn id="190" idx="7"/>
                </p:cNvCxnSpPr>
                <p:nvPr/>
              </p:nvCxnSpPr>
              <p:spPr>
                <a:xfrm flipH="1">
                  <a:off x="-4716890" y="13397508"/>
                  <a:ext cx="240758" cy="131242"/>
                </a:xfrm>
                <a:prstGeom prst="straightConnector1">
                  <a:avLst/>
                </a:prstGeom>
                <a:ln>
                  <a:solidFill>
                    <a:srgbClr val="F49E59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90" name="椭圆 189"/>
                <p:cNvSpPr/>
                <p:nvPr/>
              </p:nvSpPr>
              <p:spPr>
                <a:xfrm>
                  <a:off x="-5138353" y="13456439"/>
                  <a:ext cx="493774" cy="493776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75386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50773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526159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701546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876932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052319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2277054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4030919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F49E59"/>
                    </a:solidFill>
                  </a:endParaRPr>
                </a:p>
              </p:txBody>
            </p:sp>
            <p:sp>
              <p:nvSpPr>
                <p:cNvPr id="191" name="椭圆 190"/>
                <p:cNvSpPr/>
                <p:nvPr/>
              </p:nvSpPr>
              <p:spPr>
                <a:xfrm>
                  <a:off x="-3833797" y="13334037"/>
                  <a:ext cx="493774" cy="493776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75386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50773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526159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701546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876932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052319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2277054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4030919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F49E59"/>
                    </a:solidFill>
                  </a:endParaRPr>
                </a:p>
              </p:txBody>
            </p:sp>
            <p:sp>
              <p:nvSpPr>
                <p:cNvPr id="192" name="椭圆 191"/>
                <p:cNvSpPr/>
                <p:nvPr/>
              </p:nvSpPr>
              <p:spPr>
                <a:xfrm>
                  <a:off x="-4688968" y="13593098"/>
                  <a:ext cx="493774" cy="493776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75386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50773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526159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701546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876932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052319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2277054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4030919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F49E59"/>
                    </a:solidFill>
                  </a:endParaRPr>
                </a:p>
              </p:txBody>
            </p:sp>
            <p:cxnSp>
              <p:nvCxnSpPr>
                <p:cNvPr id="193" name="直接箭头连接符 192"/>
                <p:cNvCxnSpPr>
                  <a:stCxn id="186" idx="4"/>
                  <a:endCxn id="192" idx="0"/>
                </p:cNvCxnSpPr>
                <p:nvPr/>
              </p:nvCxnSpPr>
              <p:spPr>
                <a:xfrm flipH="1">
                  <a:off x="-4442082" y="13470056"/>
                  <a:ext cx="141064" cy="123062"/>
                </a:xfrm>
                <a:prstGeom prst="straightConnector1">
                  <a:avLst/>
                </a:prstGeom>
                <a:ln>
                  <a:solidFill>
                    <a:srgbClr val="F49E59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直接箭头连接符 193"/>
                <p:cNvCxnSpPr>
                  <a:stCxn id="186" idx="6"/>
                  <a:endCxn id="191" idx="1"/>
                </p:cNvCxnSpPr>
                <p:nvPr/>
              </p:nvCxnSpPr>
              <p:spPr>
                <a:xfrm>
                  <a:off x="-4053373" y="13222384"/>
                  <a:ext cx="291881" cy="183955"/>
                </a:xfrm>
                <a:prstGeom prst="straightConnector1">
                  <a:avLst/>
                </a:prstGeom>
                <a:ln>
                  <a:solidFill>
                    <a:srgbClr val="F49E59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1" name="组合 160"/>
            <p:cNvGrpSpPr/>
            <p:nvPr/>
          </p:nvGrpSpPr>
          <p:grpSpPr>
            <a:xfrm>
              <a:off x="724676" y="3712865"/>
              <a:ext cx="1339350" cy="635040"/>
              <a:chOff x="21726227" y="14498275"/>
              <a:chExt cx="2014040" cy="954938"/>
            </a:xfrm>
          </p:grpSpPr>
          <p:pic>
            <p:nvPicPr>
              <p:cNvPr id="174" name="图片 173"/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75106" y="15040363"/>
                <a:ext cx="1965161" cy="412850"/>
              </a:xfrm>
              <a:prstGeom prst="rect">
                <a:avLst/>
              </a:prstGeom>
            </p:spPr>
          </p:pic>
          <p:grpSp>
            <p:nvGrpSpPr>
              <p:cNvPr id="175" name="组合 174"/>
              <p:cNvGrpSpPr/>
              <p:nvPr/>
            </p:nvGrpSpPr>
            <p:grpSpPr>
              <a:xfrm>
                <a:off x="21726227" y="14498275"/>
                <a:ext cx="1956183" cy="371874"/>
                <a:chOff x="20944335" y="14388344"/>
                <a:chExt cx="1956183" cy="371874"/>
              </a:xfrm>
            </p:grpSpPr>
            <p:sp>
              <p:nvSpPr>
                <p:cNvPr id="176" name="椭圆 175"/>
                <p:cNvSpPr/>
                <p:nvPr/>
              </p:nvSpPr>
              <p:spPr>
                <a:xfrm>
                  <a:off x="20944335" y="14482843"/>
                  <a:ext cx="267593" cy="267594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75386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50773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526159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701546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876932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052319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2277054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4030919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F49E59"/>
                    </a:solidFill>
                  </a:endParaRPr>
                </a:p>
              </p:txBody>
            </p:sp>
            <p:cxnSp>
              <p:nvCxnSpPr>
                <p:cNvPr id="177" name="直接箭头连接符 176"/>
                <p:cNvCxnSpPr>
                  <a:stCxn id="179" idx="7"/>
                  <a:endCxn id="178" idx="3"/>
                </p:cNvCxnSpPr>
                <p:nvPr/>
              </p:nvCxnSpPr>
              <p:spPr>
                <a:xfrm>
                  <a:off x="21675137" y="14497304"/>
                  <a:ext cx="404522" cy="118743"/>
                </a:xfrm>
                <a:prstGeom prst="straightConnector1">
                  <a:avLst/>
                </a:prstGeom>
                <a:ln>
                  <a:solidFill>
                    <a:srgbClr val="F49E59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78" name="椭圆 177"/>
                <p:cNvSpPr/>
                <p:nvPr/>
              </p:nvSpPr>
              <p:spPr>
                <a:xfrm>
                  <a:off x="22040592" y="14388344"/>
                  <a:ext cx="266769" cy="26677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75386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50773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526159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701546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876932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052319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2277054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4030919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F49E59"/>
                    </a:solidFill>
                  </a:endParaRPr>
                </a:p>
              </p:txBody>
            </p:sp>
            <p:sp>
              <p:nvSpPr>
                <p:cNvPr id="179" name="椭圆 178"/>
                <p:cNvSpPr/>
                <p:nvPr/>
              </p:nvSpPr>
              <p:spPr>
                <a:xfrm>
                  <a:off x="21447435" y="14458236"/>
                  <a:ext cx="266769" cy="26677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75386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50773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526159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701546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876932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052319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2277054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4030919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F49E59"/>
                    </a:solidFill>
                  </a:endParaRPr>
                </a:p>
              </p:txBody>
            </p:sp>
            <p:sp>
              <p:nvSpPr>
                <p:cNvPr id="180" name="椭圆 179"/>
                <p:cNvSpPr/>
                <p:nvPr/>
              </p:nvSpPr>
              <p:spPr>
                <a:xfrm>
                  <a:off x="22633749" y="14493447"/>
                  <a:ext cx="266769" cy="26677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75386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50773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526159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701546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876932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052319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2277054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4030919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F49E59"/>
                    </a:solidFill>
                  </a:endParaRPr>
                </a:p>
              </p:txBody>
            </p:sp>
            <p:cxnSp>
              <p:nvCxnSpPr>
                <p:cNvPr id="181" name="直接箭头连接符 180"/>
                <p:cNvCxnSpPr>
                  <a:stCxn id="178" idx="6"/>
                  <a:endCxn id="180" idx="2"/>
                </p:cNvCxnSpPr>
                <p:nvPr/>
              </p:nvCxnSpPr>
              <p:spPr>
                <a:xfrm>
                  <a:off x="22307361" y="14521730"/>
                  <a:ext cx="326388" cy="105103"/>
                </a:xfrm>
                <a:prstGeom prst="straightConnector1">
                  <a:avLst/>
                </a:prstGeom>
                <a:ln>
                  <a:solidFill>
                    <a:srgbClr val="F49E59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直接箭头连接符 181"/>
                <p:cNvCxnSpPr>
                  <a:stCxn id="176" idx="6"/>
                  <a:endCxn id="179" idx="1"/>
                </p:cNvCxnSpPr>
                <p:nvPr/>
              </p:nvCxnSpPr>
              <p:spPr>
                <a:xfrm flipV="1">
                  <a:off x="21211928" y="14497304"/>
                  <a:ext cx="274574" cy="119336"/>
                </a:xfrm>
                <a:prstGeom prst="straightConnector1">
                  <a:avLst/>
                </a:prstGeom>
                <a:ln>
                  <a:solidFill>
                    <a:srgbClr val="F49E59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2" name="组合 161"/>
            <p:cNvGrpSpPr/>
            <p:nvPr/>
          </p:nvGrpSpPr>
          <p:grpSpPr>
            <a:xfrm>
              <a:off x="666922" y="5113129"/>
              <a:ext cx="1454859" cy="840677"/>
              <a:chOff x="24748959" y="14337907"/>
              <a:chExt cx="1984664" cy="1146820"/>
            </a:xfrm>
          </p:grpSpPr>
          <p:grpSp>
            <p:nvGrpSpPr>
              <p:cNvPr id="163" name="组合 162"/>
              <p:cNvGrpSpPr/>
              <p:nvPr/>
            </p:nvGrpSpPr>
            <p:grpSpPr>
              <a:xfrm>
                <a:off x="24748959" y="14337907"/>
                <a:ext cx="1949499" cy="727260"/>
                <a:chOff x="-5980692" y="12974744"/>
                <a:chExt cx="3608406" cy="1346111"/>
              </a:xfrm>
            </p:grpSpPr>
            <p:sp>
              <p:nvSpPr>
                <p:cNvPr id="165" name="椭圆 164"/>
                <p:cNvSpPr/>
                <p:nvPr/>
              </p:nvSpPr>
              <p:spPr>
                <a:xfrm>
                  <a:off x="-4548667" y="12974744"/>
                  <a:ext cx="495299" cy="495299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75386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50773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526159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701546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876932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052319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2277054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4030919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F49E59"/>
                    </a:solidFill>
                  </a:endParaRPr>
                </a:p>
              </p:txBody>
            </p:sp>
            <p:cxnSp>
              <p:nvCxnSpPr>
                <p:cNvPr id="166" name="直接箭头连接符 165"/>
                <p:cNvCxnSpPr>
                  <a:stCxn id="165" idx="5"/>
                  <a:endCxn id="167" idx="1"/>
                </p:cNvCxnSpPr>
                <p:nvPr/>
              </p:nvCxnSpPr>
              <p:spPr>
                <a:xfrm>
                  <a:off x="-4125903" y="13397509"/>
                  <a:ext cx="321368" cy="501883"/>
                </a:xfrm>
                <a:prstGeom prst="straightConnector1">
                  <a:avLst/>
                </a:prstGeom>
                <a:ln>
                  <a:solidFill>
                    <a:srgbClr val="F49E59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67" name="椭圆 166"/>
                <p:cNvSpPr/>
                <p:nvPr/>
              </p:nvSpPr>
              <p:spPr>
                <a:xfrm>
                  <a:off x="-3876845" y="13827079"/>
                  <a:ext cx="493774" cy="493776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75386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50773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526159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701546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876932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052319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2277054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4030919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F49E59"/>
                    </a:solidFill>
                  </a:endParaRPr>
                </a:p>
              </p:txBody>
            </p:sp>
            <p:cxnSp>
              <p:nvCxnSpPr>
                <p:cNvPr id="168" name="直接箭头连接符 167"/>
                <p:cNvCxnSpPr>
                  <a:stCxn id="165" idx="3"/>
                  <a:endCxn id="169" idx="7"/>
                </p:cNvCxnSpPr>
                <p:nvPr/>
              </p:nvCxnSpPr>
              <p:spPr>
                <a:xfrm flipH="1">
                  <a:off x="-5559229" y="13397509"/>
                  <a:ext cx="1083096" cy="401836"/>
                </a:xfrm>
                <a:prstGeom prst="straightConnector1">
                  <a:avLst/>
                </a:prstGeom>
                <a:ln>
                  <a:solidFill>
                    <a:srgbClr val="F49E59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69" name="椭圆 168"/>
                <p:cNvSpPr/>
                <p:nvPr/>
              </p:nvSpPr>
              <p:spPr>
                <a:xfrm>
                  <a:off x="-5980692" y="13727033"/>
                  <a:ext cx="493774" cy="493776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75386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50773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526159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701546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876932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052319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2277054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4030919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F49E59"/>
                    </a:solidFill>
                  </a:endParaRPr>
                </a:p>
              </p:txBody>
            </p:sp>
            <p:sp>
              <p:nvSpPr>
                <p:cNvPr id="170" name="椭圆 169"/>
                <p:cNvSpPr/>
                <p:nvPr/>
              </p:nvSpPr>
              <p:spPr>
                <a:xfrm>
                  <a:off x="-2866060" y="13642302"/>
                  <a:ext cx="493774" cy="493776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75386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50773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526159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701546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876932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052319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2277054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4030919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F49E59"/>
                    </a:solidFill>
                  </a:endParaRPr>
                </a:p>
              </p:txBody>
            </p:sp>
            <p:sp>
              <p:nvSpPr>
                <p:cNvPr id="171" name="椭圆 170"/>
                <p:cNvSpPr/>
                <p:nvPr/>
              </p:nvSpPr>
              <p:spPr>
                <a:xfrm>
                  <a:off x="-5030347" y="13775131"/>
                  <a:ext cx="493774" cy="493776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75386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50773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526159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701546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8769325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0523190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2277054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4030919" algn="l" defTabSz="3507730" rtl="0" eaLnBrk="1" latinLnBrk="0" hangingPunct="1">
                    <a:defRPr sz="690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F49E59"/>
                    </a:solidFill>
                  </a:endParaRPr>
                </a:p>
              </p:txBody>
            </p:sp>
            <p:cxnSp>
              <p:nvCxnSpPr>
                <p:cNvPr id="172" name="直接箭头连接符 171"/>
                <p:cNvCxnSpPr>
                  <a:stCxn id="165" idx="4"/>
                  <a:endCxn id="171" idx="0"/>
                </p:cNvCxnSpPr>
                <p:nvPr/>
              </p:nvCxnSpPr>
              <p:spPr>
                <a:xfrm flipH="1">
                  <a:off x="-4783459" y="13470043"/>
                  <a:ext cx="482443" cy="305088"/>
                </a:xfrm>
                <a:prstGeom prst="straightConnector1">
                  <a:avLst/>
                </a:prstGeom>
                <a:ln>
                  <a:solidFill>
                    <a:srgbClr val="F49E59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直接箭头连接符 172"/>
                <p:cNvCxnSpPr>
                  <a:stCxn id="165" idx="5"/>
                  <a:endCxn id="170" idx="1"/>
                </p:cNvCxnSpPr>
                <p:nvPr/>
              </p:nvCxnSpPr>
              <p:spPr>
                <a:xfrm>
                  <a:off x="-4125903" y="13397509"/>
                  <a:ext cx="1332153" cy="317106"/>
                </a:xfrm>
                <a:prstGeom prst="straightConnector1">
                  <a:avLst/>
                </a:prstGeom>
                <a:ln>
                  <a:solidFill>
                    <a:srgbClr val="F49E59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64" name="图片 163"/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768462" y="15071877"/>
                <a:ext cx="1965161" cy="412850"/>
              </a:xfrm>
              <a:prstGeom prst="rect">
                <a:avLst/>
              </a:prstGeom>
            </p:spPr>
          </p:pic>
        </p:grpSp>
        <p:sp>
          <p:nvSpPr>
            <p:cNvPr id="209" name="矩形 208"/>
            <p:cNvSpPr/>
            <p:nvPr/>
          </p:nvSpPr>
          <p:spPr>
            <a:xfrm>
              <a:off x="122489" y="1655729"/>
              <a:ext cx="93724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77800" indent="-177800">
                <a:buFont typeface="Arial" panose="020B0604020202020204" pitchFamily="34" charset="0"/>
                <a:buChar char="•"/>
                <a:defRPr/>
              </a:pPr>
              <a:r>
                <a:rPr lang="en-US" sz="2000" b="1" dirty="0" smtClean="0">
                  <a:solidFill>
                    <a:srgbClr val="F49E59"/>
                  </a:solidFill>
                  <a:latin typeface="Myriad Pro" panose="020B0503030403020204" pitchFamily="34" charset="0"/>
                </a:rPr>
                <a:t>Mass</a:t>
              </a:r>
              <a:endParaRPr lang="en-US" sz="2000" b="1" dirty="0">
                <a:solidFill>
                  <a:srgbClr val="F49E59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210" name="矩形 209"/>
            <p:cNvSpPr/>
            <p:nvPr/>
          </p:nvSpPr>
          <p:spPr>
            <a:xfrm>
              <a:off x="122489" y="3137033"/>
              <a:ext cx="117461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77800" indent="-177800">
                <a:buFont typeface="Arial" panose="020B0604020202020204" pitchFamily="34" charset="0"/>
                <a:buChar char="•"/>
                <a:defRPr/>
              </a:pPr>
              <a:r>
                <a:rPr lang="en-US" sz="2000" b="1" dirty="0" smtClean="0">
                  <a:solidFill>
                    <a:srgbClr val="F49E59"/>
                  </a:solidFill>
                  <a:latin typeface="Myriad Pro" panose="020B0503030403020204" pitchFamily="34" charset="0"/>
                </a:rPr>
                <a:t>Length</a:t>
              </a:r>
              <a:endParaRPr lang="en-US" b="1" dirty="0">
                <a:solidFill>
                  <a:srgbClr val="F49E59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211" name="矩形 210"/>
            <p:cNvSpPr/>
            <p:nvPr/>
          </p:nvSpPr>
          <p:spPr>
            <a:xfrm>
              <a:off x="122489" y="4618336"/>
              <a:ext cx="1282274" cy="40011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7800" indent="-177800">
                <a:buFont typeface="Arial" panose="020B0604020202020204" pitchFamily="34" charset="0"/>
                <a:buChar char="•"/>
                <a:defRPr/>
              </a:pPr>
              <a:r>
                <a:rPr lang="en-US" sz="2000" b="1" dirty="0" smtClean="0">
                  <a:solidFill>
                    <a:srgbClr val="F49E59"/>
                  </a:solidFill>
                  <a:latin typeface="Myriad Pro" panose="020B0503030403020204" pitchFamily="34" charset="0"/>
                </a:rPr>
                <a:t>Breadth</a:t>
              </a:r>
              <a:endParaRPr lang="en-US" sz="2000" b="1" dirty="0">
                <a:solidFill>
                  <a:srgbClr val="F49E59"/>
                </a:solidFill>
                <a:latin typeface="Myriad Pro" panose="020B0503030403020204" pitchFamily="34" charset="0"/>
              </a:endParaRPr>
            </a:p>
          </p:txBody>
        </p:sp>
      </p:grpSp>
      <p:sp>
        <p:nvSpPr>
          <p:cNvPr id="212" name="矩形 211"/>
          <p:cNvSpPr/>
          <p:nvPr/>
        </p:nvSpPr>
        <p:spPr>
          <a:xfrm>
            <a:off x="2556955" y="1470352"/>
            <a:ext cx="9510187" cy="5133647"/>
          </a:xfrm>
          <a:prstGeom prst="rect">
            <a:avLst/>
          </a:prstGeom>
          <a:noFill/>
          <a:ln w="9525">
            <a:solidFill>
              <a:srgbClr val="F49E5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灯片编号占位符 2"/>
          <p:cNvSpPr txBox="1">
            <a:spLocks/>
          </p:cNvSpPr>
          <p:nvPr/>
        </p:nvSpPr>
        <p:spPr>
          <a:xfrm>
            <a:off x="80937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14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01"/>
    </mc:Choice>
    <mc:Fallback xmlns="">
      <p:transition spd="slow" advTm="3600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1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40205" y="205267"/>
            <a:ext cx="891159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49E59"/>
                </a:solidFill>
                <a:latin typeface="Myriad Pro" panose="020B0503030403020204" pitchFamily="34" charset="0"/>
              </a:rPr>
              <a:t>Information Cascades in Orientation Metric Space  </a:t>
            </a:r>
            <a:endParaRPr lang="en-US" sz="4000" b="1" dirty="0">
              <a:solidFill>
                <a:srgbClr val="F49E59"/>
              </a:solidFill>
              <a:latin typeface="Myriad Pro" panose="020B0503030403020204" pitchFamily="3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088" y="83975"/>
            <a:ext cx="526056" cy="20666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4" y="83975"/>
            <a:ext cx="962804" cy="32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" name="文本框 203"/>
          <p:cNvSpPr txBox="1"/>
          <p:nvPr/>
        </p:nvSpPr>
        <p:spPr>
          <a:xfrm>
            <a:off x="2927980" y="3596100"/>
            <a:ext cx="2736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Both"/>
            </a:pPr>
            <a:r>
              <a:rPr lang="en-US" sz="1600" dirty="0" smtClean="0">
                <a:solidFill>
                  <a:srgbClr val="F49E59"/>
                </a:solidFill>
              </a:rPr>
              <a:t>Venn diagram of </a:t>
            </a:r>
          </a:p>
          <a:p>
            <a:r>
              <a:rPr lang="en-US" sz="1600" dirty="0" smtClean="0">
                <a:solidFill>
                  <a:srgbClr val="F49E59"/>
                </a:solidFill>
              </a:rPr>
              <a:t>converge reverse and self-loop</a:t>
            </a:r>
            <a:endParaRPr lang="en-US" sz="1600" dirty="0">
              <a:solidFill>
                <a:srgbClr val="F49E59"/>
              </a:solidFill>
            </a:endParaRPr>
          </a:p>
        </p:txBody>
      </p:sp>
      <p:sp>
        <p:nvSpPr>
          <p:cNvPr id="205" name="文本框 204"/>
          <p:cNvSpPr txBox="1"/>
          <p:nvPr/>
        </p:nvSpPr>
        <p:spPr>
          <a:xfrm>
            <a:off x="6028599" y="3606403"/>
            <a:ext cx="2057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49E59"/>
                </a:solidFill>
              </a:rPr>
              <a:t>(b) Branch &amp; Converge</a:t>
            </a:r>
            <a:endParaRPr lang="en-US" sz="1600" dirty="0">
              <a:solidFill>
                <a:srgbClr val="F49E59"/>
              </a:solidFill>
            </a:endParaRPr>
          </a:p>
        </p:txBody>
      </p:sp>
      <p:sp>
        <p:nvSpPr>
          <p:cNvPr id="206" name="文本框 314"/>
          <p:cNvSpPr txBox="1"/>
          <p:nvPr/>
        </p:nvSpPr>
        <p:spPr>
          <a:xfrm>
            <a:off x="3195320" y="6178229"/>
            <a:ext cx="2070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53865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07730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61595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15460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769325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523190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277054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30919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F49E59"/>
                </a:solidFill>
              </a:rPr>
              <a:t>(c) Reverse &amp; Self-loop</a:t>
            </a:r>
            <a:endParaRPr lang="en-US" sz="1600" dirty="0">
              <a:solidFill>
                <a:srgbClr val="F49E59"/>
              </a:solidFill>
            </a:endParaRPr>
          </a:p>
        </p:txBody>
      </p:sp>
      <p:sp>
        <p:nvSpPr>
          <p:cNvPr id="207" name="文本框 314"/>
          <p:cNvSpPr txBox="1"/>
          <p:nvPr/>
        </p:nvSpPr>
        <p:spPr>
          <a:xfrm>
            <a:off x="5962010" y="6178229"/>
            <a:ext cx="1887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53865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07730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61595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15460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769325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523190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277054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30919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F49E59"/>
                </a:solidFill>
              </a:rPr>
              <a:t>(d) Branch-Converge</a:t>
            </a:r>
            <a:endParaRPr lang="en-US" sz="1600" dirty="0">
              <a:solidFill>
                <a:srgbClr val="F49E59"/>
              </a:solidFill>
            </a:endParaRPr>
          </a:p>
        </p:txBody>
      </p:sp>
      <p:sp>
        <p:nvSpPr>
          <p:cNvPr id="208" name="文本框 207"/>
          <p:cNvSpPr txBox="1"/>
          <p:nvPr/>
        </p:nvSpPr>
        <p:spPr>
          <a:xfrm>
            <a:off x="8338376" y="1487882"/>
            <a:ext cx="3759380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49E59"/>
                </a:solidFill>
                <a:latin typeface="Myriad Pro" panose="020B0503030403020204" pitchFamily="34" charset="0"/>
              </a:rPr>
              <a:t>Findings:</a:t>
            </a:r>
          </a:p>
          <a:p>
            <a:pPr marL="292100" indent="-292100"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srgbClr val="F49E59"/>
                </a:solidFill>
              </a:rPr>
              <a:t>C</a:t>
            </a:r>
            <a:r>
              <a:rPr lang="en-US" sz="2100" dirty="0" smtClean="0">
                <a:solidFill>
                  <a:srgbClr val="F49E59"/>
                </a:solidFill>
              </a:rPr>
              <a:t>onverge, </a:t>
            </a:r>
            <a:r>
              <a:rPr lang="en-US" sz="2100" dirty="0">
                <a:solidFill>
                  <a:srgbClr val="F49E59"/>
                </a:solidFill>
              </a:rPr>
              <a:t>reverse and self-loop orientations are </a:t>
            </a:r>
            <a:r>
              <a:rPr lang="en-US" sz="2100" dirty="0" smtClean="0">
                <a:solidFill>
                  <a:srgbClr val="F49E59"/>
                </a:solidFill>
              </a:rPr>
              <a:t>ubiquitous.</a:t>
            </a:r>
            <a:endParaRPr lang="en-US" sz="2100" dirty="0">
              <a:solidFill>
                <a:srgbClr val="F49E59"/>
              </a:solidFill>
            </a:endParaRPr>
          </a:p>
          <a:p>
            <a:pPr marL="292100" indent="-292100"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srgbClr val="F49E59"/>
                </a:solidFill>
              </a:rPr>
              <a:t>Bimodal distribution for </a:t>
            </a:r>
            <a:r>
              <a:rPr lang="en-US" sz="2100" dirty="0" smtClean="0">
                <a:solidFill>
                  <a:srgbClr val="F49E59"/>
                </a:solidFill>
              </a:rPr>
              <a:t>branch </a:t>
            </a:r>
            <a:r>
              <a:rPr lang="en-US" sz="2100" dirty="0">
                <a:solidFill>
                  <a:srgbClr val="F49E59"/>
                </a:solidFill>
              </a:rPr>
              <a:t>orientation.</a:t>
            </a:r>
          </a:p>
          <a:p>
            <a:pPr marL="292100" indent="-292100"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srgbClr val="F49E59"/>
                </a:solidFill>
              </a:rPr>
              <a:t>Down-stair-distribution for </a:t>
            </a:r>
            <a:r>
              <a:rPr lang="en-US" sz="2100" dirty="0" smtClean="0">
                <a:solidFill>
                  <a:srgbClr val="F49E59"/>
                </a:solidFill>
              </a:rPr>
              <a:t>converge, </a:t>
            </a:r>
            <a:r>
              <a:rPr lang="en-US" sz="2100" dirty="0">
                <a:solidFill>
                  <a:srgbClr val="F49E59"/>
                </a:solidFill>
              </a:rPr>
              <a:t>reverse and self-loop orientations.</a:t>
            </a:r>
          </a:p>
          <a:p>
            <a:pPr marL="292100" indent="-292100"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srgbClr val="F49E59"/>
                </a:solidFill>
              </a:rPr>
              <a:t>Extreme </a:t>
            </a:r>
            <a:r>
              <a:rPr lang="en-US" sz="2100" dirty="0" smtClean="0">
                <a:solidFill>
                  <a:srgbClr val="F49E59"/>
                </a:solidFill>
              </a:rPr>
              <a:t>cases: </a:t>
            </a:r>
            <a:r>
              <a:rPr lang="en-US" sz="2100" dirty="0">
                <a:solidFill>
                  <a:srgbClr val="F49E59"/>
                </a:solidFill>
              </a:rPr>
              <a:t>each node has a </a:t>
            </a:r>
            <a:r>
              <a:rPr lang="en-US" sz="2100" dirty="0" smtClean="0">
                <a:solidFill>
                  <a:srgbClr val="F49E59"/>
                </a:solidFill>
              </a:rPr>
              <a:t>self-loop edge, </a:t>
            </a:r>
            <a:r>
              <a:rPr lang="en-US" sz="2100" dirty="0">
                <a:solidFill>
                  <a:srgbClr val="F49E59"/>
                </a:solidFill>
              </a:rPr>
              <a:t>each edge has a reverse edge.</a:t>
            </a:r>
          </a:p>
          <a:p>
            <a:pPr marL="292100" indent="-292100"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srgbClr val="F49E59"/>
                </a:solidFill>
              </a:rPr>
              <a:t>Non-coexistence relationship between </a:t>
            </a:r>
            <a:r>
              <a:rPr lang="en-US" sz="2100" dirty="0" smtClean="0">
                <a:solidFill>
                  <a:srgbClr val="F49E59"/>
                </a:solidFill>
              </a:rPr>
              <a:t>branch </a:t>
            </a:r>
            <a:r>
              <a:rPr lang="en-US" sz="2100" dirty="0">
                <a:solidFill>
                  <a:srgbClr val="F49E59"/>
                </a:solidFill>
              </a:rPr>
              <a:t>and </a:t>
            </a:r>
            <a:r>
              <a:rPr lang="en-US" sz="2100" dirty="0" smtClean="0">
                <a:solidFill>
                  <a:srgbClr val="F49E59"/>
                </a:solidFill>
              </a:rPr>
              <a:t>converge  </a:t>
            </a:r>
            <a:r>
              <a:rPr lang="en-US" sz="2100" dirty="0">
                <a:solidFill>
                  <a:srgbClr val="F49E59"/>
                </a:solidFill>
              </a:rPr>
              <a:t>orientations.</a:t>
            </a:r>
            <a:endParaRPr lang="en-US" sz="2100" dirty="0">
              <a:solidFill>
                <a:srgbClr val="F49E59"/>
              </a:solidFill>
              <a:latin typeface="Myriad Pro" panose="020B0503030403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45434" y="1470353"/>
            <a:ext cx="2433004" cy="5133647"/>
          </a:xfrm>
          <a:prstGeom prst="rect">
            <a:avLst/>
          </a:prstGeom>
          <a:noFill/>
          <a:ln w="9525">
            <a:solidFill>
              <a:srgbClr val="F49E5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矩形 4"/>
          <p:cNvSpPr/>
          <p:nvPr/>
        </p:nvSpPr>
        <p:spPr>
          <a:xfrm>
            <a:off x="436666" y="1502863"/>
            <a:ext cx="17781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F49E59"/>
                </a:solidFill>
                <a:latin typeface="Myriad Pro" panose="020B0503030403020204" pitchFamily="34" charset="0"/>
              </a:rPr>
              <a:t>Orientation</a:t>
            </a:r>
          </a:p>
          <a:p>
            <a:pPr algn="ctr">
              <a:defRPr/>
            </a:pPr>
            <a:r>
              <a:rPr lang="en-US" sz="2400" b="1" dirty="0" smtClean="0">
                <a:solidFill>
                  <a:srgbClr val="F49E59"/>
                </a:solidFill>
                <a:latin typeface="Myriad Pro" panose="020B0503030403020204" pitchFamily="34" charset="0"/>
              </a:rPr>
              <a:t> Metrics</a:t>
            </a:r>
            <a:endParaRPr lang="en-US" sz="2400" b="1" dirty="0">
              <a:solidFill>
                <a:srgbClr val="F49E59"/>
              </a:solidFill>
              <a:latin typeface="Myriad Pro" panose="020B0503030403020204" pitchFamily="34" charset="0"/>
            </a:endParaRPr>
          </a:p>
        </p:txBody>
      </p:sp>
      <p:sp>
        <p:nvSpPr>
          <p:cNvPr id="209" name="矩形 208"/>
          <p:cNvSpPr/>
          <p:nvPr/>
        </p:nvSpPr>
        <p:spPr>
          <a:xfrm>
            <a:off x="185989" y="2252629"/>
            <a:ext cx="2246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solidFill>
                  <a:srgbClr val="F49E59"/>
                </a:solidFill>
                <a:latin typeface="Myriad Pro" panose="020B0503030403020204" pitchFamily="34" charset="0"/>
              </a:rPr>
              <a:t>Branch Coefficient</a:t>
            </a:r>
            <a:endParaRPr lang="en-US" b="1" dirty="0">
              <a:solidFill>
                <a:srgbClr val="F49E59"/>
              </a:solidFill>
              <a:latin typeface="Myriad Pro" panose="020B0503030403020204" pitchFamily="34" charset="0"/>
            </a:endParaRPr>
          </a:p>
        </p:txBody>
      </p:sp>
      <p:sp>
        <p:nvSpPr>
          <p:cNvPr id="210" name="矩形 209"/>
          <p:cNvSpPr/>
          <p:nvPr/>
        </p:nvSpPr>
        <p:spPr>
          <a:xfrm>
            <a:off x="185989" y="3347408"/>
            <a:ext cx="2505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solidFill>
                  <a:srgbClr val="F49E59"/>
                </a:solidFill>
                <a:latin typeface="Myriad Pro" panose="020B0503030403020204" pitchFamily="34" charset="0"/>
              </a:rPr>
              <a:t>Converge Coefficient</a:t>
            </a:r>
            <a:endParaRPr lang="en-US" sz="1600" b="1" dirty="0">
              <a:solidFill>
                <a:srgbClr val="F49E59"/>
              </a:solidFill>
              <a:latin typeface="Myriad Pro" panose="020B0503030403020204" pitchFamily="34" charset="0"/>
            </a:endParaRPr>
          </a:p>
        </p:txBody>
      </p:sp>
      <p:sp>
        <p:nvSpPr>
          <p:cNvPr id="211" name="矩形 210"/>
          <p:cNvSpPr/>
          <p:nvPr/>
        </p:nvSpPr>
        <p:spPr>
          <a:xfrm>
            <a:off x="185989" y="4442187"/>
            <a:ext cx="1829732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solidFill>
                  <a:srgbClr val="F49E59"/>
                </a:solidFill>
                <a:latin typeface="Myriad Pro" panose="020B0503030403020204" pitchFamily="34" charset="0"/>
              </a:rPr>
              <a:t>Self-loop ratio</a:t>
            </a:r>
            <a:endParaRPr lang="en-US" b="1" dirty="0">
              <a:solidFill>
                <a:srgbClr val="F49E59"/>
              </a:solidFill>
              <a:latin typeface="Myriad Pro" panose="020B0503030403020204" pitchFamily="34" charset="0"/>
            </a:endParaRPr>
          </a:p>
        </p:txBody>
      </p:sp>
      <p:sp>
        <p:nvSpPr>
          <p:cNvPr id="212" name="矩形 211"/>
          <p:cNvSpPr/>
          <p:nvPr/>
        </p:nvSpPr>
        <p:spPr>
          <a:xfrm>
            <a:off x="2792944" y="1470352"/>
            <a:ext cx="9304812" cy="5133647"/>
          </a:xfrm>
          <a:prstGeom prst="rect">
            <a:avLst/>
          </a:prstGeom>
          <a:noFill/>
          <a:ln w="9525">
            <a:solidFill>
              <a:srgbClr val="F49E5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" name="图片 10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640" y="4271223"/>
            <a:ext cx="2424545" cy="182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4" name="图片 10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63" y="1703274"/>
            <a:ext cx="2424545" cy="182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" name="图片 10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363" y="4271223"/>
            <a:ext cx="2438400" cy="182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6" name="矩形 105"/>
          <p:cNvSpPr/>
          <p:nvPr/>
        </p:nvSpPr>
        <p:spPr>
          <a:xfrm>
            <a:off x="185989" y="5536965"/>
            <a:ext cx="170303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solidFill>
                  <a:srgbClr val="F49E59"/>
                </a:solidFill>
                <a:latin typeface="Myriad Pro" panose="020B0503030403020204" pitchFamily="34" charset="0"/>
              </a:rPr>
              <a:t>Reverse ratio</a:t>
            </a:r>
            <a:endParaRPr lang="en-US" b="1" dirty="0">
              <a:solidFill>
                <a:srgbClr val="F49E59"/>
              </a:solidFill>
              <a:latin typeface="Myriad Pro" panose="020B0503030403020204" pitchFamily="34" charset="0"/>
            </a:endParaRPr>
          </a:p>
        </p:txBody>
      </p:sp>
      <p:grpSp>
        <p:nvGrpSpPr>
          <p:cNvPr id="107" name="组合 106"/>
          <p:cNvGrpSpPr/>
          <p:nvPr/>
        </p:nvGrpSpPr>
        <p:grpSpPr>
          <a:xfrm>
            <a:off x="1894554" y="2660564"/>
            <a:ext cx="711646" cy="591276"/>
            <a:chOff x="-5421212" y="16766189"/>
            <a:chExt cx="835333" cy="694042"/>
          </a:xfrm>
        </p:grpSpPr>
        <p:grpSp>
          <p:nvGrpSpPr>
            <p:cNvPr id="108" name="组合 107"/>
            <p:cNvGrpSpPr/>
            <p:nvPr/>
          </p:nvGrpSpPr>
          <p:grpSpPr>
            <a:xfrm>
              <a:off x="-5421212" y="16766189"/>
              <a:ext cx="536805" cy="680066"/>
              <a:chOff x="-7595144" y="13088440"/>
              <a:chExt cx="989076" cy="1253038"/>
            </a:xfrm>
          </p:grpSpPr>
          <p:sp>
            <p:nvSpPr>
              <p:cNvPr id="111" name="椭圆 110"/>
              <p:cNvSpPr/>
              <p:nvPr/>
            </p:nvSpPr>
            <p:spPr>
              <a:xfrm>
                <a:off x="-7101368" y="13088440"/>
                <a:ext cx="495300" cy="4953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2" name="直接箭头连接符 111"/>
              <p:cNvCxnSpPr>
                <a:stCxn id="111" idx="4"/>
                <a:endCxn id="113" idx="7"/>
              </p:cNvCxnSpPr>
              <p:nvPr/>
            </p:nvCxnSpPr>
            <p:spPr>
              <a:xfrm flipH="1">
                <a:off x="-7173680" y="13583740"/>
                <a:ext cx="319962" cy="336274"/>
              </a:xfrm>
              <a:prstGeom prst="straightConnector1">
                <a:avLst/>
              </a:prstGeom>
              <a:ln>
                <a:solidFill>
                  <a:srgbClr val="F49E59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3" name="椭圆 112"/>
              <p:cNvSpPr/>
              <p:nvPr/>
            </p:nvSpPr>
            <p:spPr>
              <a:xfrm>
                <a:off x="-7595144" y="13847702"/>
                <a:ext cx="493776" cy="493776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9" name="直接箭头连接符 108"/>
            <p:cNvCxnSpPr>
              <a:stCxn id="111" idx="4"/>
              <a:endCxn id="110" idx="1"/>
            </p:cNvCxnSpPr>
            <p:nvPr/>
          </p:nvCxnSpPr>
          <p:spPr>
            <a:xfrm>
              <a:off x="-5018815" y="17035005"/>
              <a:ext cx="204193" cy="196483"/>
            </a:xfrm>
            <a:prstGeom prst="straightConnector1">
              <a:avLst/>
            </a:prstGeom>
            <a:ln>
              <a:solidFill>
                <a:srgbClr val="F49E59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0" name="椭圆 109"/>
            <p:cNvSpPr/>
            <p:nvPr/>
          </p:nvSpPr>
          <p:spPr>
            <a:xfrm>
              <a:off x="-4853868" y="17192242"/>
              <a:ext cx="267989" cy="26798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1831695" y="3830821"/>
            <a:ext cx="764669" cy="612219"/>
            <a:chOff x="-5180904" y="16848473"/>
            <a:chExt cx="873396" cy="699269"/>
          </a:xfrm>
        </p:grpSpPr>
        <p:grpSp>
          <p:nvGrpSpPr>
            <p:cNvPr id="115" name="组合 114"/>
            <p:cNvGrpSpPr/>
            <p:nvPr/>
          </p:nvGrpSpPr>
          <p:grpSpPr>
            <a:xfrm>
              <a:off x="-5180904" y="16848473"/>
              <a:ext cx="873396" cy="431280"/>
              <a:chOff x="-7152369" y="13240069"/>
              <a:chExt cx="1609253" cy="794645"/>
            </a:xfrm>
          </p:grpSpPr>
          <p:sp>
            <p:nvSpPr>
              <p:cNvPr id="118" name="椭圆 117"/>
              <p:cNvSpPr/>
              <p:nvPr/>
            </p:nvSpPr>
            <p:spPr>
              <a:xfrm>
                <a:off x="-7152369" y="13240069"/>
                <a:ext cx="495300" cy="49530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3507730" rtl="0" eaLnBrk="1" latinLnBrk="0" hangingPunct="1">
                  <a:defRPr sz="69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1753865" algn="l" defTabSz="3507730" rtl="0" eaLnBrk="1" latinLnBrk="0" hangingPunct="1">
                  <a:defRPr sz="69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3507730" algn="l" defTabSz="3507730" rtl="0" eaLnBrk="1" latinLnBrk="0" hangingPunct="1">
                  <a:defRPr sz="69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5261595" algn="l" defTabSz="3507730" rtl="0" eaLnBrk="1" latinLnBrk="0" hangingPunct="1">
                  <a:defRPr sz="69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7015460" algn="l" defTabSz="3507730" rtl="0" eaLnBrk="1" latinLnBrk="0" hangingPunct="1">
                  <a:defRPr sz="69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8769325" algn="l" defTabSz="3507730" rtl="0" eaLnBrk="1" latinLnBrk="0" hangingPunct="1">
                  <a:defRPr sz="69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0523190" algn="l" defTabSz="3507730" rtl="0" eaLnBrk="1" latinLnBrk="0" hangingPunct="1">
                  <a:defRPr sz="69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2277054" algn="l" defTabSz="3507730" rtl="0" eaLnBrk="1" latinLnBrk="0" hangingPunct="1">
                  <a:defRPr sz="69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4030919" algn="l" defTabSz="3507730" rtl="0" eaLnBrk="1" latinLnBrk="0" hangingPunct="1">
                  <a:defRPr sz="69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119" name="直接箭头连接符 118"/>
              <p:cNvCxnSpPr>
                <a:stCxn id="214" idx="3"/>
                <a:endCxn id="117" idx="0"/>
              </p:cNvCxnSpPr>
              <p:nvPr/>
            </p:nvCxnSpPr>
            <p:spPr>
              <a:xfrm flipH="1">
                <a:off x="-6341756" y="13663058"/>
                <a:ext cx="377176" cy="371656"/>
              </a:xfrm>
              <a:prstGeom prst="straightConnector1">
                <a:avLst/>
              </a:prstGeom>
              <a:ln>
                <a:solidFill>
                  <a:srgbClr val="F49E59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4" name="椭圆 213"/>
              <p:cNvSpPr/>
              <p:nvPr/>
            </p:nvSpPr>
            <p:spPr>
              <a:xfrm>
                <a:off x="-6036892" y="13241593"/>
                <a:ext cx="493776" cy="49377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3507730" rtl="0" eaLnBrk="1" latinLnBrk="0" hangingPunct="1">
                  <a:defRPr sz="69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1753865" algn="l" defTabSz="3507730" rtl="0" eaLnBrk="1" latinLnBrk="0" hangingPunct="1">
                  <a:defRPr sz="69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3507730" algn="l" defTabSz="3507730" rtl="0" eaLnBrk="1" latinLnBrk="0" hangingPunct="1">
                  <a:defRPr sz="69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5261595" algn="l" defTabSz="3507730" rtl="0" eaLnBrk="1" latinLnBrk="0" hangingPunct="1">
                  <a:defRPr sz="69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7015460" algn="l" defTabSz="3507730" rtl="0" eaLnBrk="1" latinLnBrk="0" hangingPunct="1">
                  <a:defRPr sz="69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8769325" algn="l" defTabSz="3507730" rtl="0" eaLnBrk="1" latinLnBrk="0" hangingPunct="1">
                  <a:defRPr sz="69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0523190" algn="l" defTabSz="3507730" rtl="0" eaLnBrk="1" latinLnBrk="0" hangingPunct="1">
                  <a:defRPr sz="69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2277054" algn="l" defTabSz="3507730" rtl="0" eaLnBrk="1" latinLnBrk="0" hangingPunct="1">
                  <a:defRPr sz="69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4030919" algn="l" defTabSz="3507730" rtl="0" eaLnBrk="1" latinLnBrk="0" hangingPunct="1">
                  <a:defRPr sz="69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cxnSp>
          <p:nvCxnSpPr>
            <p:cNvPr id="116" name="直接箭头连接符 115"/>
            <p:cNvCxnSpPr>
              <a:stCxn id="118" idx="5"/>
              <a:endCxn id="117" idx="0"/>
            </p:cNvCxnSpPr>
            <p:nvPr/>
          </p:nvCxnSpPr>
          <p:spPr>
            <a:xfrm>
              <a:off x="-4951455" y="17077922"/>
              <a:ext cx="210498" cy="201831"/>
            </a:xfrm>
            <a:prstGeom prst="straightConnector1">
              <a:avLst/>
            </a:prstGeom>
            <a:ln>
              <a:solidFill>
                <a:srgbClr val="F49E59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7" name="椭圆 116"/>
            <p:cNvSpPr/>
            <p:nvPr/>
          </p:nvSpPr>
          <p:spPr>
            <a:xfrm>
              <a:off x="-4874952" y="17279753"/>
              <a:ext cx="267989" cy="26798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3507730" rtl="0" eaLnBrk="1" latinLnBrk="0" hangingPunct="1">
                <a:defRPr sz="69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753865" algn="l" defTabSz="3507730" rtl="0" eaLnBrk="1" latinLnBrk="0" hangingPunct="1">
                <a:defRPr sz="69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507730" algn="l" defTabSz="3507730" rtl="0" eaLnBrk="1" latinLnBrk="0" hangingPunct="1">
                <a:defRPr sz="69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261595" algn="l" defTabSz="3507730" rtl="0" eaLnBrk="1" latinLnBrk="0" hangingPunct="1">
                <a:defRPr sz="69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015460" algn="l" defTabSz="3507730" rtl="0" eaLnBrk="1" latinLnBrk="0" hangingPunct="1">
                <a:defRPr sz="69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8769325" algn="l" defTabSz="3507730" rtl="0" eaLnBrk="1" latinLnBrk="0" hangingPunct="1">
                <a:defRPr sz="69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0523190" algn="l" defTabSz="3507730" rtl="0" eaLnBrk="1" latinLnBrk="0" hangingPunct="1">
                <a:defRPr sz="69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2277054" algn="l" defTabSz="3507730" rtl="0" eaLnBrk="1" latinLnBrk="0" hangingPunct="1">
                <a:defRPr sz="69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4030919" algn="l" defTabSz="3507730" rtl="0" eaLnBrk="1" latinLnBrk="0" hangingPunct="1">
                <a:defRPr sz="69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215" name="组合 214"/>
          <p:cNvGrpSpPr/>
          <p:nvPr/>
        </p:nvGrpSpPr>
        <p:grpSpPr>
          <a:xfrm rot="16200000">
            <a:off x="2184366" y="5174964"/>
            <a:ext cx="257667" cy="257667"/>
            <a:chOff x="22456554" y="18553042"/>
            <a:chExt cx="268816" cy="268816"/>
          </a:xfrm>
        </p:grpSpPr>
        <p:sp>
          <p:nvSpPr>
            <p:cNvPr id="216" name="椭圆 215"/>
            <p:cNvSpPr/>
            <p:nvPr/>
          </p:nvSpPr>
          <p:spPr>
            <a:xfrm>
              <a:off x="22456554" y="18553042"/>
              <a:ext cx="268816" cy="26881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3507730" rtl="0" eaLnBrk="1" latinLnBrk="0" hangingPunct="1">
                <a:defRPr sz="69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753865" algn="l" defTabSz="3507730" rtl="0" eaLnBrk="1" latinLnBrk="0" hangingPunct="1">
                <a:defRPr sz="69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507730" algn="l" defTabSz="3507730" rtl="0" eaLnBrk="1" latinLnBrk="0" hangingPunct="1">
                <a:defRPr sz="69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261595" algn="l" defTabSz="3507730" rtl="0" eaLnBrk="1" latinLnBrk="0" hangingPunct="1">
                <a:defRPr sz="69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015460" algn="l" defTabSz="3507730" rtl="0" eaLnBrk="1" latinLnBrk="0" hangingPunct="1">
                <a:defRPr sz="69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8769325" algn="l" defTabSz="3507730" rtl="0" eaLnBrk="1" latinLnBrk="0" hangingPunct="1">
                <a:defRPr sz="69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0523190" algn="l" defTabSz="3507730" rtl="0" eaLnBrk="1" latinLnBrk="0" hangingPunct="1">
                <a:defRPr sz="69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2277054" algn="l" defTabSz="3507730" rtl="0" eaLnBrk="1" latinLnBrk="0" hangingPunct="1">
                <a:defRPr sz="69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4030919" algn="l" defTabSz="3507730" rtl="0" eaLnBrk="1" latinLnBrk="0" hangingPunct="1">
                <a:defRPr sz="69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217" name="曲线连接符 216"/>
            <p:cNvCxnSpPr>
              <a:stCxn id="216" idx="5"/>
              <a:endCxn id="216" idx="7"/>
            </p:cNvCxnSpPr>
            <p:nvPr/>
          </p:nvCxnSpPr>
          <p:spPr>
            <a:xfrm rot="5400000" flipH="1">
              <a:off x="22590962" y="18687450"/>
              <a:ext cx="190082" cy="12700"/>
            </a:xfrm>
            <a:prstGeom prst="curvedConnector5">
              <a:avLst>
                <a:gd name="adj1" fmla="val -53281"/>
                <a:gd name="adj2" fmla="val -3176094"/>
                <a:gd name="adj3" fmla="val 171550"/>
              </a:avLst>
            </a:prstGeom>
            <a:ln>
              <a:solidFill>
                <a:srgbClr val="F49E59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8" name="组合 217"/>
          <p:cNvGrpSpPr/>
          <p:nvPr/>
        </p:nvGrpSpPr>
        <p:grpSpPr>
          <a:xfrm rot="5400000">
            <a:off x="2188389" y="5808929"/>
            <a:ext cx="270570" cy="582189"/>
            <a:chOff x="20831355" y="18417935"/>
            <a:chExt cx="402397" cy="865844"/>
          </a:xfrm>
        </p:grpSpPr>
        <p:grpSp>
          <p:nvGrpSpPr>
            <p:cNvPr id="219" name="组合 218"/>
            <p:cNvGrpSpPr/>
            <p:nvPr/>
          </p:nvGrpSpPr>
          <p:grpSpPr>
            <a:xfrm>
              <a:off x="20831355" y="18417935"/>
              <a:ext cx="402396" cy="865844"/>
              <a:chOff x="-7595144" y="12661162"/>
              <a:chExt cx="741425" cy="1595339"/>
            </a:xfrm>
          </p:grpSpPr>
          <p:sp>
            <p:nvSpPr>
              <p:cNvPr id="222" name="椭圆 221"/>
              <p:cNvSpPr/>
              <p:nvPr/>
            </p:nvSpPr>
            <p:spPr>
              <a:xfrm>
                <a:off x="-7349019" y="12661162"/>
                <a:ext cx="495300" cy="4953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3507730" rtl="0" eaLnBrk="1" latinLnBrk="0" hangingPunct="1">
                  <a:defRPr sz="69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1753865" algn="l" defTabSz="3507730" rtl="0" eaLnBrk="1" latinLnBrk="0" hangingPunct="1">
                  <a:defRPr sz="69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3507730" algn="l" defTabSz="3507730" rtl="0" eaLnBrk="1" latinLnBrk="0" hangingPunct="1">
                  <a:defRPr sz="69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5261595" algn="l" defTabSz="3507730" rtl="0" eaLnBrk="1" latinLnBrk="0" hangingPunct="1">
                  <a:defRPr sz="69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7015460" algn="l" defTabSz="3507730" rtl="0" eaLnBrk="1" latinLnBrk="0" hangingPunct="1">
                  <a:defRPr sz="69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8769325" algn="l" defTabSz="3507730" rtl="0" eaLnBrk="1" latinLnBrk="0" hangingPunct="1">
                  <a:defRPr sz="69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0523190" algn="l" defTabSz="3507730" rtl="0" eaLnBrk="1" latinLnBrk="0" hangingPunct="1">
                  <a:defRPr sz="69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2277054" algn="l" defTabSz="3507730" rtl="0" eaLnBrk="1" latinLnBrk="0" hangingPunct="1">
                  <a:defRPr sz="69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4030919" algn="l" defTabSz="3507730" rtl="0" eaLnBrk="1" latinLnBrk="0" hangingPunct="1">
                  <a:defRPr sz="69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23" name="椭圆 222"/>
              <p:cNvSpPr/>
              <p:nvPr/>
            </p:nvSpPr>
            <p:spPr>
              <a:xfrm>
                <a:off x="-7595144" y="13762724"/>
                <a:ext cx="493777" cy="49377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3507730" rtl="0" eaLnBrk="1" latinLnBrk="0" hangingPunct="1">
                  <a:defRPr sz="69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1753865" algn="l" defTabSz="3507730" rtl="0" eaLnBrk="1" latinLnBrk="0" hangingPunct="1">
                  <a:defRPr sz="69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3507730" algn="l" defTabSz="3507730" rtl="0" eaLnBrk="1" latinLnBrk="0" hangingPunct="1">
                  <a:defRPr sz="69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5261595" algn="l" defTabSz="3507730" rtl="0" eaLnBrk="1" latinLnBrk="0" hangingPunct="1">
                  <a:defRPr sz="69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7015460" algn="l" defTabSz="3507730" rtl="0" eaLnBrk="1" latinLnBrk="0" hangingPunct="1">
                  <a:defRPr sz="69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8769325" algn="l" defTabSz="3507730" rtl="0" eaLnBrk="1" latinLnBrk="0" hangingPunct="1">
                  <a:defRPr sz="69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0523190" algn="l" defTabSz="3507730" rtl="0" eaLnBrk="1" latinLnBrk="0" hangingPunct="1">
                  <a:defRPr sz="69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2277054" algn="l" defTabSz="3507730" rtl="0" eaLnBrk="1" latinLnBrk="0" hangingPunct="1">
                  <a:defRPr sz="69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4030919" algn="l" defTabSz="3507730" rtl="0" eaLnBrk="1" latinLnBrk="0" hangingPunct="1">
                  <a:defRPr sz="69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cxnSp>
          <p:nvCxnSpPr>
            <p:cNvPr id="220" name="曲线连接符 219"/>
            <p:cNvCxnSpPr>
              <a:stCxn id="222" idx="2"/>
              <a:endCxn id="223" idx="2"/>
            </p:cNvCxnSpPr>
            <p:nvPr/>
          </p:nvCxnSpPr>
          <p:spPr>
            <a:xfrm rot="10800000" flipV="1">
              <a:off x="20831356" y="18552342"/>
              <a:ext cx="133581" cy="597442"/>
            </a:xfrm>
            <a:prstGeom prst="curvedConnector3">
              <a:avLst>
                <a:gd name="adj1" fmla="val 309013"/>
              </a:avLst>
            </a:prstGeom>
            <a:ln>
              <a:solidFill>
                <a:srgbClr val="F49E59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1" name="曲线连接符 220"/>
            <p:cNvCxnSpPr>
              <a:stCxn id="223" idx="6"/>
              <a:endCxn id="222" idx="6"/>
            </p:cNvCxnSpPr>
            <p:nvPr/>
          </p:nvCxnSpPr>
          <p:spPr>
            <a:xfrm rot="10800000" flipH="1">
              <a:off x="21099344" y="18552342"/>
              <a:ext cx="134408" cy="597442"/>
            </a:xfrm>
            <a:prstGeom prst="curvedConnector3">
              <a:avLst>
                <a:gd name="adj1" fmla="val 307728"/>
              </a:avLst>
            </a:prstGeom>
            <a:ln>
              <a:solidFill>
                <a:srgbClr val="F49E59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组合 5"/>
          <p:cNvGrpSpPr/>
          <p:nvPr/>
        </p:nvGrpSpPr>
        <p:grpSpPr>
          <a:xfrm>
            <a:off x="2992911" y="1689295"/>
            <a:ext cx="2565709" cy="1842779"/>
            <a:chOff x="2260127" y="-1630344"/>
            <a:chExt cx="2565709" cy="1842779"/>
          </a:xfrm>
        </p:grpSpPr>
        <p:sp>
          <p:nvSpPr>
            <p:cNvPr id="3" name="矩形 2"/>
            <p:cNvSpPr/>
            <p:nvPr/>
          </p:nvSpPr>
          <p:spPr>
            <a:xfrm>
              <a:off x="2260127" y="-1630344"/>
              <a:ext cx="2565709" cy="1842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" name="图片 10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8290" y="-1617728"/>
              <a:ext cx="2484991" cy="182880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400651" y="3698194"/>
                <a:ext cx="903837" cy="5389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𝒔𝒕𝒅</m:t>
                          </m:r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𝒊𝒏</m:t>
                              </m:r>
                            </m:sub>
                          </m:sSub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𝒊𝒏</m:t>
                              </m:r>
                            </m:sub>
                          </m:sSub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</m:den>
                      </m:f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51" y="3698194"/>
                <a:ext cx="903837" cy="53893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400651" y="4804978"/>
                <a:ext cx="1249958" cy="4821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begChr m:val="{"/>
                              <m:endChr m:val="|"/>
                              <m:ctrlPr>
                                <a:rPr lang="en-US" sz="1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d>
                          <m:d>
                            <m:dPr>
                              <m:ctrlPr>
                                <a:rPr lang="en-US" sz="1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sz="1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d>
                          <m:r>
                            <a:rPr lang="en-US" sz="1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1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1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}|</m:t>
                          </m:r>
                        </m:num>
                        <m:den>
                          <m:r>
                            <a:rPr lang="en-US" sz="1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1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  <m:r>
                            <a:rPr lang="en-US" sz="1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51" y="4804978"/>
                <a:ext cx="1249958" cy="482183"/>
              </a:xfrm>
              <a:prstGeom prst="rect">
                <a:avLst/>
              </a:prstGeom>
              <a:blipFill>
                <a:blip r:embed="rId12"/>
                <a:stretch>
                  <a:fillRect b="-5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0951" y="5880064"/>
                <a:ext cx="1864741" cy="6131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eqArr>
                            <m:eqArrPr>
                              <m:ctrlPr>
                                <a:rPr lang="en-US" sz="11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1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{"/>
                                  <m:endChr m:val="|"/>
                                  <m:ctrlPr>
                                    <a:rPr lang="en-US" sz="11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sz="11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1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  <m:r>
                                        <a:rPr lang="en-US" sz="11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11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𝒗</m:t>
                                      </m:r>
                                    </m:e>
                                  </m:d>
                                  <m:r>
                                    <a:rPr lang="en-US" sz="11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 sz="11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1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sz="11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  <m:r>
                                <a:rPr lang="en-US" sz="11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)∈</m:t>
                              </m:r>
                              <m:r>
                                <a:rPr lang="en-US" sz="11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  <m:r>
                                <a:rPr lang="en-US" sz="11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&amp; </m:t>
                              </m:r>
                            </m:e>
                            <m:e>
                              <m:r>
                                <a:rPr lang="en-US" sz="11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1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𝒗</m:t>
                              </m:r>
                              <m:r>
                                <a:rPr lang="en-US" sz="11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sz="11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)∈</m:t>
                              </m:r>
                              <m:r>
                                <a:rPr lang="en-US" sz="11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  <m:r>
                                <a:rPr lang="en-US" sz="11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&amp; </m:t>
                              </m:r>
                              <m:r>
                                <a:rPr lang="en-US" sz="11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sz="11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sz="11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𝒗</m:t>
                              </m:r>
                              <m:r>
                                <a:rPr lang="en-US" sz="11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}|</m:t>
                              </m:r>
                            </m:e>
                          </m:eqArr>
                        </m:num>
                        <m:den>
                          <m:r>
                            <a:rPr lang="en-US" sz="11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11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11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en-US" sz="1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951" y="5880064"/>
                <a:ext cx="1864741" cy="61311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4" name="矩形 223"/>
              <p:cNvSpPr/>
              <p:nvPr/>
            </p:nvSpPr>
            <p:spPr>
              <a:xfrm>
                <a:off x="400651" y="2599210"/>
                <a:ext cx="985591" cy="5389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𝒔𝒕𝒅</m:t>
                          </m:r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US" sz="1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𝒐𝒖𝒕</m:t>
                              </m:r>
                            </m:sub>
                          </m:sSub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𝒊𝒏</m:t>
                              </m:r>
                            </m:sub>
                          </m:sSub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</m:den>
                      </m:f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4" name="矩形 2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51" y="2599210"/>
                <a:ext cx="985591" cy="5389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/>
          <p:cNvSpPr txBox="1"/>
          <p:nvPr/>
        </p:nvSpPr>
        <p:spPr>
          <a:xfrm>
            <a:off x="2943067" y="1719110"/>
            <a:ext cx="260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</a:t>
            </a:r>
            <a:endParaRPr lang="en-US" sz="1100" dirty="0"/>
          </a:p>
        </p:txBody>
      </p:sp>
      <p:sp>
        <p:nvSpPr>
          <p:cNvPr id="54" name="灯片编号占位符 2"/>
          <p:cNvSpPr txBox="1">
            <a:spLocks/>
          </p:cNvSpPr>
          <p:nvPr/>
        </p:nvSpPr>
        <p:spPr>
          <a:xfrm>
            <a:off x="80937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30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57"/>
    </mc:Choice>
    <mc:Fallback xmlns="">
      <p:transition spd="slow" advTm="3685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1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43" y="4505447"/>
            <a:ext cx="4069811" cy="21575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65048" y="315059"/>
            <a:ext cx="891159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rgbClr val="F49E59"/>
                </a:solidFill>
                <a:latin typeface="Myriad Pro" panose="020B0503030403020204" pitchFamily="34" charset="0"/>
              </a:rPr>
              <a:t>Thanks   </a:t>
            </a:r>
            <a:endParaRPr lang="en-US" sz="6000" b="1" dirty="0">
              <a:solidFill>
                <a:srgbClr val="F49E59"/>
              </a:solidFill>
              <a:latin typeface="Myriad Pro" panose="020B0503030403020204" pitchFamily="34" charset="0"/>
            </a:endParaRPr>
          </a:p>
        </p:txBody>
      </p:sp>
      <p:sp>
        <p:nvSpPr>
          <p:cNvPr id="5" name="Shape 269"/>
          <p:cNvSpPr/>
          <p:nvPr/>
        </p:nvSpPr>
        <p:spPr>
          <a:xfrm>
            <a:off x="4685438" y="5783846"/>
            <a:ext cx="2581632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 defTabSz="914400">
              <a:spcBef>
                <a:spcPts val="400"/>
              </a:spcBef>
              <a:defRPr sz="140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en-US" b="1" dirty="0" err="1" smtClean="0">
                <a:solidFill>
                  <a:srgbClr val="F49E59"/>
                </a:solidFill>
              </a:rPr>
              <a:t>Chengxi</a:t>
            </a:r>
            <a:r>
              <a:rPr lang="en-US" b="1" dirty="0" smtClean="0">
                <a:solidFill>
                  <a:srgbClr val="F49E59"/>
                </a:solidFill>
              </a:rPr>
              <a:t> Zang </a:t>
            </a:r>
            <a:r>
              <a:rPr sz="1600" b="1" dirty="0" err="1" smtClean="0">
                <a:solidFill>
                  <a:srgbClr val="F49E5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臧承熙</a:t>
            </a:r>
            <a:endParaRPr lang="en-US" sz="1600" b="1" dirty="0" smtClean="0">
              <a:solidFill>
                <a:srgbClr val="F49E5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defTabSz="914400">
              <a:spcBef>
                <a:spcPts val="400"/>
              </a:spcBef>
              <a:defRPr sz="140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en-US" b="1" dirty="0" smtClean="0">
                <a:solidFill>
                  <a:srgbClr val="F49E59"/>
                </a:solidFill>
              </a:rPr>
              <a:t>Email: calvin-zcx@qq.com</a:t>
            </a:r>
          </a:p>
          <a:p>
            <a:pPr algn="ctr" defTabSz="914400">
              <a:spcBef>
                <a:spcPts val="400"/>
              </a:spcBef>
              <a:defRPr sz="140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en-US" altLang="zh-CN" b="1" dirty="0" smtClean="0">
                <a:solidFill>
                  <a:srgbClr val="F49E59"/>
                </a:solidFill>
              </a:rPr>
              <a:t>WeChat</a:t>
            </a:r>
            <a:r>
              <a:rPr lang="zh-CN" altLang="en-US" b="1" dirty="0" smtClean="0">
                <a:solidFill>
                  <a:srgbClr val="F49E59"/>
                </a:solidFill>
              </a:rPr>
              <a:t>：</a:t>
            </a:r>
            <a:r>
              <a:rPr lang="en-US" altLang="zh-CN" b="1" dirty="0" smtClean="0">
                <a:solidFill>
                  <a:srgbClr val="F49E59"/>
                </a:solidFill>
              </a:rPr>
              <a:t>calvinzcx</a:t>
            </a:r>
            <a:endParaRPr b="1" dirty="0">
              <a:solidFill>
                <a:srgbClr val="F49E59"/>
              </a:solidFill>
            </a:endParaRPr>
          </a:p>
        </p:txBody>
      </p:sp>
      <p:pic>
        <p:nvPicPr>
          <p:cNvPr id="6" name="图片 5" descr="D:\kuaipan\Phd\conference\清华-腾讯联合实验室年会20170316\zang_small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267" y="3144324"/>
            <a:ext cx="1294889" cy="1594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095" y="5609726"/>
            <a:ext cx="1193843" cy="1193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485" y="3144324"/>
            <a:ext cx="1385645" cy="15611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542" y="3144324"/>
            <a:ext cx="1285567" cy="155385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437" y="3144324"/>
            <a:ext cx="1252620" cy="152252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065" y="5429632"/>
            <a:ext cx="664019" cy="66401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" y="187377"/>
            <a:ext cx="2804763" cy="93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719" y="187377"/>
            <a:ext cx="1023212" cy="401976"/>
          </a:xfrm>
          <a:prstGeom prst="rect">
            <a:avLst/>
          </a:prstGeom>
        </p:spPr>
      </p:pic>
      <p:sp>
        <p:nvSpPr>
          <p:cNvPr id="22" name="标题 1"/>
          <p:cNvSpPr txBox="1">
            <a:spLocks/>
          </p:cNvSpPr>
          <p:nvPr/>
        </p:nvSpPr>
        <p:spPr>
          <a:xfrm>
            <a:off x="1992088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rgbClr val="F49E59"/>
                </a:solidFill>
                <a:latin typeface="Myriad Pro" panose="020B0503030403020204" pitchFamily="34" charset="0"/>
              </a:rPr>
              <a:t>Quantifying Structural Patterns of Information Cascades</a:t>
            </a:r>
            <a:endParaRPr lang="en-US" sz="3600" b="1" dirty="0">
              <a:solidFill>
                <a:srgbClr val="F49E59"/>
              </a:solidFill>
              <a:latin typeface="Myriad Pro" panose="020B0503030403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459" y="3144324"/>
            <a:ext cx="1310754" cy="152413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59832" y="4863659"/>
            <a:ext cx="14189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GB" altLang="zh-CN" b="1" dirty="0" err="1">
                <a:solidFill>
                  <a:srgbClr val="F49E59"/>
                </a:solidFill>
                <a:latin typeface="Myriad Pro" panose="020B0503030403020204" pitchFamily="34" charset="0"/>
                <a:ea typeface="Microsoft YaHei UI Light" panose="020B0502040204020203" pitchFamily="34" charset="-122"/>
                <a:hlinkClick r:id="rId13"/>
              </a:rPr>
              <a:t>Chengxi</a:t>
            </a:r>
            <a:r>
              <a:rPr lang="en-GB" altLang="zh-CN" b="1" dirty="0">
                <a:solidFill>
                  <a:srgbClr val="F49E59"/>
                </a:solidFill>
                <a:latin typeface="Myriad Pro" panose="020B0503030403020204" pitchFamily="34" charset="0"/>
                <a:ea typeface="Microsoft YaHei UI Light" panose="020B0502040204020203" pitchFamily="34" charset="-122"/>
                <a:hlinkClick r:id="rId13"/>
              </a:rPr>
              <a:t> </a:t>
            </a:r>
            <a:r>
              <a:rPr lang="en-GB" altLang="zh-CN" b="1" dirty="0" smtClean="0">
                <a:solidFill>
                  <a:srgbClr val="F49E59"/>
                </a:solidFill>
                <a:latin typeface="Myriad Pro" panose="020B0503030403020204" pitchFamily="34" charset="0"/>
                <a:ea typeface="Microsoft YaHei UI Light" panose="020B0502040204020203" pitchFamily="34" charset="-122"/>
                <a:hlinkClick r:id="rId13"/>
              </a:rPr>
              <a:t>Zang</a:t>
            </a:r>
            <a:endParaRPr lang="en-GB" altLang="zh-CN" b="1" dirty="0">
              <a:solidFill>
                <a:srgbClr val="F49E59"/>
              </a:solidFill>
              <a:latin typeface="Myriad Pro" panose="020B0503030403020204" pitchFamily="34" charset="0"/>
              <a:ea typeface="Microsoft YaHei UI Light" panose="020B0502040204020203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853939" y="4863659"/>
            <a:ext cx="732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GB" altLang="zh-CN" b="1" dirty="0" err="1" smtClean="0">
                <a:solidFill>
                  <a:srgbClr val="F49E59"/>
                </a:solidFill>
                <a:latin typeface="Myriad Pro" panose="020B0503030403020204" pitchFamily="34" charset="0"/>
                <a:ea typeface="Microsoft YaHei UI Light" panose="020B0502040204020203" pitchFamily="34" charset="-122"/>
                <a:hlinkClick r:id="rId13"/>
              </a:rPr>
              <a:t>PengCui</a:t>
            </a:r>
            <a:endParaRPr lang="en-GB" altLang="zh-CN" b="1" dirty="0">
              <a:solidFill>
                <a:srgbClr val="F49E59"/>
              </a:solidFill>
              <a:latin typeface="Myriad Pro" panose="020B0503030403020204" pitchFamily="34" charset="0"/>
              <a:ea typeface="Microsoft YaHei UI Light" panose="020B0502040204020203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160423" y="4863659"/>
            <a:ext cx="13065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GB" altLang="zh-CN" b="1" dirty="0" err="1" smtClean="0">
                <a:solidFill>
                  <a:srgbClr val="F49E59"/>
                </a:solidFill>
                <a:latin typeface="Myriad Pro" panose="020B0503030403020204" pitchFamily="34" charset="0"/>
                <a:ea typeface="Microsoft YaHei UI Light" panose="020B0502040204020203" pitchFamily="34" charset="-122"/>
              </a:rPr>
              <a:t>Chaoming</a:t>
            </a:r>
            <a:r>
              <a:rPr lang="en-GB" altLang="zh-CN" b="1" dirty="0" smtClean="0">
                <a:solidFill>
                  <a:srgbClr val="F49E59"/>
                </a:solidFill>
                <a:latin typeface="Myriad Pro" panose="020B0503030403020204" pitchFamily="34" charset="0"/>
                <a:ea typeface="Microsoft YaHei UI Light" panose="020B0502040204020203" pitchFamily="34" charset="-122"/>
              </a:rPr>
              <a:t> Song</a:t>
            </a:r>
            <a:endParaRPr lang="en-GB" altLang="zh-CN" b="1" dirty="0">
              <a:solidFill>
                <a:srgbClr val="F49E59"/>
              </a:solidFill>
              <a:latin typeface="Myriad Pro" panose="020B0503030403020204" pitchFamily="34" charset="0"/>
              <a:ea typeface="Microsoft YaHei UI Light" panose="020B0502040204020203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643347" y="4863659"/>
            <a:ext cx="1260923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GB" altLang="zh-CN" b="1" dirty="0" smtClean="0">
                <a:solidFill>
                  <a:srgbClr val="F49E59"/>
                </a:solidFill>
                <a:latin typeface="Myriad Pro" panose="020B0503030403020204" pitchFamily="34" charset="0"/>
                <a:ea typeface="Microsoft YaHei UI Light" panose="020B0502040204020203" pitchFamily="34" charset="-122"/>
              </a:rPr>
              <a:t>Christos</a:t>
            </a:r>
          </a:p>
          <a:p>
            <a:pPr algn="ctr">
              <a:spcBef>
                <a:spcPct val="20000"/>
              </a:spcBef>
            </a:pPr>
            <a:r>
              <a:rPr lang="en-GB" altLang="zh-CN" b="1" dirty="0" smtClean="0">
                <a:solidFill>
                  <a:srgbClr val="F49E59"/>
                </a:solidFill>
                <a:latin typeface="Myriad Pro" panose="020B0503030403020204" pitchFamily="34" charset="0"/>
                <a:ea typeface="Microsoft YaHei UI Light" panose="020B0502040204020203" pitchFamily="34" charset="-122"/>
              </a:rPr>
              <a:t> </a:t>
            </a:r>
            <a:r>
              <a:rPr lang="en-GB" altLang="zh-CN" b="1" dirty="0" err="1" smtClean="0">
                <a:solidFill>
                  <a:srgbClr val="F49E59"/>
                </a:solidFill>
                <a:latin typeface="Myriad Pro" panose="020B0503030403020204" pitchFamily="34" charset="0"/>
                <a:ea typeface="Microsoft YaHei UI Light" panose="020B0502040204020203" pitchFamily="34" charset="-122"/>
              </a:rPr>
              <a:t>Faloutsos</a:t>
            </a:r>
            <a:r>
              <a:rPr lang="en-GB" altLang="zh-CN" b="1" dirty="0" smtClean="0">
                <a:solidFill>
                  <a:srgbClr val="F49E59"/>
                </a:solidFill>
                <a:latin typeface="Myriad Pro" panose="020B0503030403020204" pitchFamily="34" charset="0"/>
                <a:ea typeface="Microsoft YaHei UI Light" panose="020B0502040204020203" pitchFamily="34" charset="-122"/>
              </a:rPr>
              <a:t> </a:t>
            </a:r>
            <a:endParaRPr lang="en-GB" altLang="zh-CN" b="1" dirty="0">
              <a:solidFill>
                <a:srgbClr val="F49E59"/>
              </a:solidFill>
              <a:latin typeface="Myriad Pro" panose="020B0503030403020204" pitchFamily="34" charset="0"/>
              <a:ea typeface="Microsoft YaHei UI Light" panose="020B0502040204020203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9279464" y="4863659"/>
            <a:ext cx="942221" cy="653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GB" altLang="zh-CN" b="1" dirty="0" err="1" smtClean="0">
                <a:solidFill>
                  <a:srgbClr val="F49E59"/>
                </a:solidFill>
                <a:latin typeface="Myriad Pro" panose="020B0503030403020204" pitchFamily="34" charset="0"/>
                <a:ea typeface="Microsoft YaHei UI Light" panose="020B0502040204020203" pitchFamily="34" charset="-122"/>
              </a:rPr>
              <a:t>Wenwu</a:t>
            </a:r>
            <a:r>
              <a:rPr lang="en-GB" altLang="zh-CN" b="1" dirty="0" smtClean="0">
                <a:solidFill>
                  <a:srgbClr val="F49E59"/>
                </a:solidFill>
                <a:latin typeface="Myriad Pro" panose="020B0503030403020204" pitchFamily="34" charset="0"/>
                <a:ea typeface="Microsoft YaHei UI Light" panose="020B0502040204020203" pitchFamily="34" charset="-122"/>
              </a:rPr>
              <a:t> </a:t>
            </a:r>
            <a:r>
              <a:rPr lang="en-GB" altLang="zh-CN" b="1" dirty="0">
                <a:solidFill>
                  <a:srgbClr val="F49E59"/>
                </a:solidFill>
                <a:latin typeface="Myriad Pro" panose="020B0503030403020204" pitchFamily="34" charset="0"/>
                <a:ea typeface="Microsoft YaHei UI Light" panose="020B0502040204020203" pitchFamily="34" charset="-122"/>
              </a:rPr>
              <a:t>Zhu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093768" y="6356350"/>
            <a:ext cx="2743200" cy="365125"/>
          </a:xfrm>
        </p:spPr>
        <p:txBody>
          <a:bodyPr/>
          <a:lstStyle/>
          <a:p>
            <a:fld id="{102EA2B3-A0CE-46C9-B107-1AADF1C8A44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92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71"/>
    </mc:Choice>
    <mc:Fallback xmlns="">
      <p:transition spd="slow" advTm="38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1358</TotalTime>
  <Words>267</Words>
  <Application>Microsoft Office PowerPoint</Application>
  <PresentationFormat>宽屏</PresentationFormat>
  <Paragraphs>63</Paragraphs>
  <Slides>5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6" baseType="lpstr">
      <vt:lpstr>Microsoft YaHei UI Light</vt:lpstr>
      <vt:lpstr>等线</vt:lpstr>
      <vt:lpstr>等线 Light</vt:lpstr>
      <vt:lpstr>华文楷体</vt:lpstr>
      <vt:lpstr>微软雅黑</vt:lpstr>
      <vt:lpstr>Arial</vt:lpstr>
      <vt:lpstr>Calibri</vt:lpstr>
      <vt:lpstr>Calibri Light</vt:lpstr>
      <vt:lpstr>Cambria Math</vt:lpstr>
      <vt:lpstr>Myriad Pro</vt:lpstr>
      <vt:lpstr>Office 主题​​</vt:lpstr>
      <vt:lpstr>Quantifying Structural Patterns of Information Cascades</vt:lpstr>
      <vt:lpstr>Real Information Cascades exhibit rich structures </vt:lpstr>
      <vt:lpstr>Information Cascades in Size Metric Space  </vt:lpstr>
      <vt:lpstr>Information Cascades in Orientation Metric Space  </vt:lpstr>
      <vt:lpstr>Thanks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Quantifying Structural Patterns of Information Cascades</dc:title>
  <dc:creator>calvin zang</dc:creator>
  <cp:lastModifiedBy>calvin zang</cp:lastModifiedBy>
  <cp:revision>124</cp:revision>
  <dcterms:created xsi:type="dcterms:W3CDTF">2017-03-30T09:03:05Z</dcterms:created>
  <dcterms:modified xsi:type="dcterms:W3CDTF">2018-03-05T03:08:57Z</dcterms:modified>
</cp:coreProperties>
</file>