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0"/>
  </p:notesMasterIdLst>
  <p:sldIdLst>
    <p:sldId id="566" r:id="rId2"/>
    <p:sldId id="627" r:id="rId3"/>
    <p:sldId id="663" r:id="rId4"/>
    <p:sldId id="634" r:id="rId5"/>
    <p:sldId id="647" r:id="rId6"/>
    <p:sldId id="628" r:id="rId7"/>
    <p:sldId id="629" r:id="rId8"/>
    <p:sldId id="630" r:id="rId9"/>
    <p:sldId id="665" r:id="rId10"/>
    <p:sldId id="635" r:id="rId11"/>
    <p:sldId id="639" r:id="rId12"/>
    <p:sldId id="640" r:id="rId13"/>
    <p:sldId id="641" r:id="rId14"/>
    <p:sldId id="636" r:id="rId15"/>
    <p:sldId id="650" r:id="rId16"/>
    <p:sldId id="651" r:id="rId17"/>
    <p:sldId id="648" r:id="rId18"/>
    <p:sldId id="652" r:id="rId19"/>
    <p:sldId id="653" r:id="rId20"/>
    <p:sldId id="656" r:id="rId21"/>
    <p:sldId id="654" r:id="rId22"/>
    <p:sldId id="655" r:id="rId23"/>
    <p:sldId id="657" r:id="rId24"/>
    <p:sldId id="643" r:id="rId25"/>
    <p:sldId id="660" r:id="rId26"/>
    <p:sldId id="661" r:id="rId27"/>
    <p:sldId id="645" r:id="rId28"/>
    <p:sldId id="6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45A1D"/>
    <a:srgbClr val="FF9900"/>
    <a:srgbClr val="00B050"/>
    <a:srgbClr val="00DE64"/>
    <a:srgbClr val="2FFF8D"/>
    <a:srgbClr val="7C2C8C"/>
    <a:srgbClr val="FFFF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80049" autoAdjust="0"/>
  </p:normalViewPr>
  <p:slideViewPr>
    <p:cSldViewPr>
      <p:cViewPr varScale="1">
        <p:scale>
          <a:sx n="66" d="100"/>
          <a:sy n="66" d="100"/>
        </p:scale>
        <p:origin x="581" y="6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zangc\Documents\Boston\kdd\kdd2018\ppt\pp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Sheet1!$A$2:$A$9</c:f>
              <c:numCache>
                <c:formatCode>General</c:formatCode>
                <c:ptCount val="8"/>
                <c:pt idx="0">
                  <c:v>40</c:v>
                </c:pt>
                <c:pt idx="1">
                  <c:v>60</c:v>
                </c:pt>
                <c:pt idx="2">
                  <c:v>80</c:v>
                </c:pt>
                <c:pt idx="3">
                  <c:v>100</c:v>
                </c:pt>
                <c:pt idx="4">
                  <c:v>120</c:v>
                </c:pt>
                <c:pt idx="5">
                  <c:v>140</c:v>
                </c:pt>
                <c:pt idx="6">
                  <c:v>160</c:v>
                </c:pt>
                <c:pt idx="7">
                  <c:v>180</c:v>
                </c:pt>
              </c:numCache>
            </c:numRef>
          </c:cat>
          <c:val>
            <c:numRef>
              <c:f>Sheet1!$B$2:$B$9</c:f>
              <c:numCache>
                <c:formatCode>General</c:formatCode>
                <c:ptCount val="8"/>
                <c:pt idx="0">
                  <c:v>1</c:v>
                </c:pt>
                <c:pt idx="1">
                  <c:v>12</c:v>
                </c:pt>
                <c:pt idx="2">
                  <c:v>32</c:v>
                </c:pt>
                <c:pt idx="3">
                  <c:v>56</c:v>
                </c:pt>
                <c:pt idx="4">
                  <c:v>51</c:v>
                </c:pt>
                <c:pt idx="5">
                  <c:v>28</c:v>
                </c:pt>
                <c:pt idx="6">
                  <c:v>19</c:v>
                </c:pt>
                <c:pt idx="7">
                  <c:v>0</c:v>
                </c:pt>
              </c:numCache>
            </c:numRef>
          </c:val>
          <c:extLst>
            <c:ext xmlns:c16="http://schemas.microsoft.com/office/drawing/2014/chart" uri="{C3380CC4-5D6E-409C-BE32-E72D297353CC}">
              <c16:uniqueId val="{00000000-3C34-456B-82F7-58392322466E}"/>
            </c:ext>
          </c:extLst>
        </c:ser>
        <c:dLbls>
          <c:showLegendKey val="0"/>
          <c:showVal val="0"/>
          <c:showCatName val="0"/>
          <c:showSerName val="0"/>
          <c:showPercent val="0"/>
          <c:showBubbleSize val="0"/>
        </c:dLbls>
        <c:gapWidth val="0"/>
        <c:overlap val="-24"/>
        <c:axId val="1629768256"/>
        <c:axId val="1629764512"/>
      </c:barChart>
      <c:catAx>
        <c:axId val="162976825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altLang="zh-CN" sz="1600" b="1" dirty="0" smtClean="0"/>
                  <a:t>Gram</a:t>
                </a:r>
                <a:endParaRPr lang="zh-CN" altLang="en-US" sz="1600" b="1" dirty="0"/>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4512"/>
        <c:crosses val="autoZero"/>
        <c:auto val="1"/>
        <c:lblAlgn val="ctr"/>
        <c:lblOffset val="100"/>
        <c:noMultiLvlLbl val="0"/>
      </c:catAx>
      <c:valAx>
        <c:axId val="162976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Sheet1!$A$2:$A$9</c:f>
              <c:numCache>
                <c:formatCode>General</c:formatCode>
                <c:ptCount val="8"/>
                <c:pt idx="0">
                  <c:v>40</c:v>
                </c:pt>
                <c:pt idx="1">
                  <c:v>60</c:v>
                </c:pt>
                <c:pt idx="2">
                  <c:v>80</c:v>
                </c:pt>
                <c:pt idx="3">
                  <c:v>100</c:v>
                </c:pt>
                <c:pt idx="4">
                  <c:v>120</c:v>
                </c:pt>
                <c:pt idx="5">
                  <c:v>140</c:v>
                </c:pt>
                <c:pt idx="6">
                  <c:v>160</c:v>
                </c:pt>
                <c:pt idx="7">
                  <c:v>180</c:v>
                </c:pt>
              </c:numCache>
            </c:numRef>
          </c:cat>
          <c:val>
            <c:numRef>
              <c:f>Sheet1!$B$2:$B$9</c:f>
              <c:numCache>
                <c:formatCode>General</c:formatCode>
                <c:ptCount val="8"/>
                <c:pt idx="0">
                  <c:v>1</c:v>
                </c:pt>
                <c:pt idx="1">
                  <c:v>12</c:v>
                </c:pt>
                <c:pt idx="2">
                  <c:v>32</c:v>
                </c:pt>
                <c:pt idx="3">
                  <c:v>56</c:v>
                </c:pt>
                <c:pt idx="4">
                  <c:v>51</c:v>
                </c:pt>
                <c:pt idx="5">
                  <c:v>28</c:v>
                </c:pt>
                <c:pt idx="6">
                  <c:v>19</c:v>
                </c:pt>
                <c:pt idx="7">
                  <c:v>0</c:v>
                </c:pt>
              </c:numCache>
            </c:numRef>
          </c:val>
          <c:extLst>
            <c:ext xmlns:c16="http://schemas.microsoft.com/office/drawing/2014/chart" uri="{C3380CC4-5D6E-409C-BE32-E72D297353CC}">
              <c16:uniqueId val="{00000000-2AD9-40B6-A304-9DBA0128D729}"/>
            </c:ext>
          </c:extLst>
        </c:ser>
        <c:dLbls>
          <c:showLegendKey val="0"/>
          <c:showVal val="0"/>
          <c:showCatName val="0"/>
          <c:showSerName val="0"/>
          <c:showPercent val="0"/>
          <c:showBubbleSize val="0"/>
        </c:dLbls>
        <c:gapWidth val="0"/>
        <c:overlap val="-24"/>
        <c:axId val="1629768256"/>
        <c:axId val="1629764512"/>
      </c:barChart>
      <c:catAx>
        <c:axId val="162976825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US" altLang="zh-CN" sz="1600" b="1" dirty="0" smtClean="0"/>
                  <a:t>Gram</a:t>
                </a:r>
                <a:endParaRPr lang="zh-CN" altLang="en-US" sz="1600" b="1" dirty="0"/>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4512"/>
        <c:crosses val="autoZero"/>
        <c:auto val="1"/>
        <c:lblAlgn val="ctr"/>
        <c:lblOffset val="100"/>
        <c:noMultiLvlLbl val="0"/>
      </c:catAx>
      <c:valAx>
        <c:axId val="162976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9525" cap="rnd">
              <a:solidFill>
                <a:schemeClr val="accent1"/>
              </a:solidFill>
              <a:round/>
            </a:ln>
            <a:effectLst>
              <a:outerShdw blurRad="38100" dist="25400" dir="2700000" algn="br" rotWithShape="0">
                <a:srgbClr val="000000">
                  <a:alpha val="60000"/>
                </a:srgbClr>
              </a:outerShdw>
            </a:effectLst>
          </c:spPr>
          <c:marker>
            <c:symbol val="circle"/>
            <c:size val="6"/>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rnd">
                <a:solidFill>
                  <a:schemeClr val="accent1"/>
                </a:solidFill>
                <a:rou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marker>
          <c:xVal>
            <c:numRef>
              <c:f>Sheet1!$A$17:$A$26</c:f>
              <c:numCache>
                <c:formatCode>General</c:formatCode>
                <c:ptCount val="10"/>
                <c:pt idx="0">
                  <c:v>30</c:v>
                </c:pt>
                <c:pt idx="1">
                  <c:v>45</c:v>
                </c:pt>
                <c:pt idx="2">
                  <c:v>60</c:v>
                </c:pt>
                <c:pt idx="3">
                  <c:v>75</c:v>
                </c:pt>
                <c:pt idx="4">
                  <c:v>90</c:v>
                </c:pt>
                <c:pt idx="5">
                  <c:v>105</c:v>
                </c:pt>
                <c:pt idx="6">
                  <c:v>120</c:v>
                </c:pt>
                <c:pt idx="7">
                  <c:v>135</c:v>
                </c:pt>
              </c:numCache>
            </c:numRef>
          </c:xVal>
          <c:yVal>
            <c:numRef>
              <c:f>Sheet1!$B$17:$B$26</c:f>
              <c:numCache>
                <c:formatCode>General</c:formatCode>
                <c:ptCount val="10"/>
                <c:pt idx="0">
                  <c:v>1</c:v>
                </c:pt>
                <c:pt idx="1">
                  <c:v>12</c:v>
                </c:pt>
                <c:pt idx="2">
                  <c:v>32</c:v>
                </c:pt>
                <c:pt idx="3">
                  <c:v>50</c:v>
                </c:pt>
                <c:pt idx="4">
                  <c:v>60</c:v>
                </c:pt>
                <c:pt idx="5">
                  <c:v>70</c:v>
                </c:pt>
                <c:pt idx="6">
                  <c:v>75</c:v>
                </c:pt>
                <c:pt idx="7">
                  <c:v>80</c:v>
                </c:pt>
              </c:numCache>
            </c:numRef>
          </c:yVal>
          <c:smooth val="0"/>
          <c:extLst>
            <c:ext xmlns:c16="http://schemas.microsoft.com/office/drawing/2014/chart" uri="{C3380CC4-5D6E-409C-BE32-E72D297353CC}">
              <c16:uniqueId val="{00000000-089F-4970-9AFD-26E8F8C4D3F5}"/>
            </c:ext>
          </c:extLst>
        </c:ser>
        <c:dLbls>
          <c:showLegendKey val="0"/>
          <c:showVal val="0"/>
          <c:showCatName val="0"/>
          <c:showSerName val="0"/>
          <c:showPercent val="0"/>
          <c:showBubbleSize val="0"/>
        </c:dLbls>
        <c:axId val="1716743520"/>
        <c:axId val="1716751424"/>
      </c:scatterChart>
      <c:valAx>
        <c:axId val="17167435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ltLang="zh-CN" sz="2000" b="1" dirty="0" smtClean="0"/>
                  <a:t>Time</a:t>
                </a:r>
                <a:endParaRPr lang="zh-CN" altLang="en-US" sz="2000" b="1" dirty="0"/>
              </a:p>
            </c:rich>
          </c:tx>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51424"/>
        <c:crosses val="autoZero"/>
        <c:crossBetween val="midCat"/>
      </c:valAx>
      <c:valAx>
        <c:axId val="17167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43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w="9525" cap="flat" cmpd="sng" algn="ctr">
              <a:solidFill>
                <a:schemeClr val="accent1">
                  <a:shade val="95000"/>
                </a:schemeClr>
              </a:solidFill>
              <a:round/>
            </a:ln>
            <a:effectLst/>
          </c:spPr>
          <c:invertIfNegative val="0"/>
          <c:cat>
            <c:numRef>
              <c:f>Sheet1!$A$2:$A$9</c:f>
              <c:numCache>
                <c:formatCode>General</c:formatCode>
                <c:ptCount val="8"/>
                <c:pt idx="0">
                  <c:v>40</c:v>
                </c:pt>
                <c:pt idx="1">
                  <c:v>60</c:v>
                </c:pt>
                <c:pt idx="2">
                  <c:v>80</c:v>
                </c:pt>
                <c:pt idx="3">
                  <c:v>100</c:v>
                </c:pt>
                <c:pt idx="4">
                  <c:v>120</c:v>
                </c:pt>
                <c:pt idx="5">
                  <c:v>140</c:v>
                </c:pt>
                <c:pt idx="6">
                  <c:v>160</c:v>
                </c:pt>
                <c:pt idx="7">
                  <c:v>180</c:v>
                </c:pt>
              </c:numCache>
            </c:numRef>
          </c:cat>
          <c:val>
            <c:numRef>
              <c:f>Sheet1!$B$2:$B$9</c:f>
              <c:numCache>
                <c:formatCode>General</c:formatCode>
                <c:ptCount val="8"/>
                <c:pt idx="0">
                  <c:v>1</c:v>
                </c:pt>
                <c:pt idx="1">
                  <c:v>12</c:v>
                </c:pt>
                <c:pt idx="2">
                  <c:v>32</c:v>
                </c:pt>
                <c:pt idx="3">
                  <c:v>56</c:v>
                </c:pt>
                <c:pt idx="4">
                  <c:v>51</c:v>
                </c:pt>
                <c:pt idx="5">
                  <c:v>28</c:v>
                </c:pt>
                <c:pt idx="6">
                  <c:v>19</c:v>
                </c:pt>
                <c:pt idx="7">
                  <c:v>0</c:v>
                </c:pt>
              </c:numCache>
            </c:numRef>
          </c:val>
          <c:extLst>
            <c:ext xmlns:c16="http://schemas.microsoft.com/office/drawing/2014/chart" uri="{C3380CC4-5D6E-409C-BE32-E72D297353CC}">
              <c16:uniqueId val="{00000000-4DBA-42D4-94FA-B0C1BE92B274}"/>
            </c:ext>
          </c:extLst>
        </c:ser>
        <c:dLbls>
          <c:showLegendKey val="0"/>
          <c:showVal val="0"/>
          <c:showCatName val="0"/>
          <c:showSerName val="0"/>
          <c:showPercent val="0"/>
          <c:showBubbleSize val="0"/>
        </c:dLbls>
        <c:gapWidth val="0"/>
        <c:overlap val="-24"/>
        <c:axId val="1629768256"/>
        <c:axId val="1629764512"/>
      </c:barChart>
      <c:catAx>
        <c:axId val="16297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4512"/>
        <c:crosses val="autoZero"/>
        <c:auto val="1"/>
        <c:lblAlgn val="ctr"/>
        <c:lblOffset val="100"/>
        <c:noMultiLvlLbl val="0"/>
      </c:catAx>
      <c:valAx>
        <c:axId val="162976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9525" cap="rnd">
              <a:solidFill>
                <a:schemeClr val="accent1"/>
              </a:solidFill>
              <a:round/>
            </a:ln>
            <a:effectLst>
              <a:outerShdw blurRad="38100" dist="25400" dir="2700000" algn="br" rotWithShape="0">
                <a:srgbClr val="000000">
                  <a:alpha val="60000"/>
                </a:srgbClr>
              </a:outerShdw>
            </a:effectLst>
          </c:spPr>
          <c:marker>
            <c:symbol val="circle"/>
            <c:size val="6"/>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rnd">
                <a:solidFill>
                  <a:schemeClr val="accent1"/>
                </a:solidFill>
                <a:rou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marker>
          <c:xVal>
            <c:numRef>
              <c:f>Sheet1!$A$15:$A$24</c:f>
              <c:numCache>
                <c:formatCode>General</c:formatCode>
                <c:ptCount val="10"/>
                <c:pt idx="0">
                  <c:v>0</c:v>
                </c:pt>
                <c:pt idx="1">
                  <c:v>15</c:v>
                </c:pt>
                <c:pt idx="2">
                  <c:v>30</c:v>
                </c:pt>
                <c:pt idx="3">
                  <c:v>45</c:v>
                </c:pt>
                <c:pt idx="4">
                  <c:v>60</c:v>
                </c:pt>
                <c:pt idx="5">
                  <c:v>75</c:v>
                </c:pt>
                <c:pt idx="6">
                  <c:v>90</c:v>
                </c:pt>
                <c:pt idx="7">
                  <c:v>105</c:v>
                </c:pt>
                <c:pt idx="8">
                  <c:v>120</c:v>
                </c:pt>
                <c:pt idx="9">
                  <c:v>135</c:v>
                </c:pt>
              </c:numCache>
            </c:numRef>
          </c:xVal>
          <c:yVal>
            <c:numRef>
              <c:f>Sheet1!$B$15:$B$24</c:f>
              <c:numCache>
                <c:formatCode>General</c:formatCode>
                <c:ptCount val="10"/>
                <c:pt idx="0">
                  <c:v>0</c:v>
                </c:pt>
                <c:pt idx="1">
                  <c:v>0</c:v>
                </c:pt>
                <c:pt idx="2">
                  <c:v>1</c:v>
                </c:pt>
                <c:pt idx="3">
                  <c:v>12</c:v>
                </c:pt>
                <c:pt idx="4">
                  <c:v>32</c:v>
                </c:pt>
                <c:pt idx="5">
                  <c:v>50</c:v>
                </c:pt>
                <c:pt idx="6">
                  <c:v>60</c:v>
                </c:pt>
                <c:pt idx="7">
                  <c:v>70</c:v>
                </c:pt>
                <c:pt idx="8">
                  <c:v>75</c:v>
                </c:pt>
                <c:pt idx="9">
                  <c:v>80</c:v>
                </c:pt>
              </c:numCache>
            </c:numRef>
          </c:yVal>
          <c:smooth val="0"/>
          <c:extLst>
            <c:ext xmlns:c16="http://schemas.microsoft.com/office/drawing/2014/chart" uri="{C3380CC4-5D6E-409C-BE32-E72D297353CC}">
              <c16:uniqueId val="{00000000-E7C4-465B-9866-3E4C729943FA}"/>
            </c:ext>
          </c:extLst>
        </c:ser>
        <c:dLbls>
          <c:showLegendKey val="0"/>
          <c:showVal val="0"/>
          <c:showCatName val="0"/>
          <c:showSerName val="0"/>
          <c:showPercent val="0"/>
          <c:showBubbleSize val="0"/>
        </c:dLbls>
        <c:axId val="1716743520"/>
        <c:axId val="1716751424"/>
      </c:scatterChart>
      <c:valAx>
        <c:axId val="171674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51424"/>
        <c:crosses val="autoZero"/>
        <c:crossBetween val="midCat"/>
      </c:valAx>
      <c:valAx>
        <c:axId val="17167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43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w="9525" cap="flat" cmpd="sng" algn="ctr">
              <a:solidFill>
                <a:schemeClr val="accent1">
                  <a:shade val="95000"/>
                </a:schemeClr>
              </a:solidFill>
              <a:round/>
            </a:ln>
            <a:effectLst/>
          </c:spPr>
          <c:invertIfNegative val="0"/>
          <c:cat>
            <c:numRef>
              <c:f>Sheet1!$A$2:$A$9</c:f>
              <c:numCache>
                <c:formatCode>General</c:formatCode>
                <c:ptCount val="8"/>
                <c:pt idx="0">
                  <c:v>40</c:v>
                </c:pt>
                <c:pt idx="1">
                  <c:v>60</c:v>
                </c:pt>
                <c:pt idx="2">
                  <c:v>80</c:v>
                </c:pt>
                <c:pt idx="3">
                  <c:v>100</c:v>
                </c:pt>
                <c:pt idx="4">
                  <c:v>120</c:v>
                </c:pt>
                <c:pt idx="5">
                  <c:v>140</c:v>
                </c:pt>
                <c:pt idx="6">
                  <c:v>160</c:v>
                </c:pt>
                <c:pt idx="7">
                  <c:v>180</c:v>
                </c:pt>
              </c:numCache>
            </c:numRef>
          </c:cat>
          <c:val>
            <c:numRef>
              <c:f>Sheet1!$B$2:$B$9</c:f>
              <c:numCache>
                <c:formatCode>General</c:formatCode>
                <c:ptCount val="8"/>
                <c:pt idx="0">
                  <c:v>1</c:v>
                </c:pt>
                <c:pt idx="1">
                  <c:v>12</c:v>
                </c:pt>
                <c:pt idx="2">
                  <c:v>32</c:v>
                </c:pt>
                <c:pt idx="3">
                  <c:v>56</c:v>
                </c:pt>
                <c:pt idx="4">
                  <c:v>51</c:v>
                </c:pt>
                <c:pt idx="5">
                  <c:v>28</c:v>
                </c:pt>
                <c:pt idx="6">
                  <c:v>19</c:v>
                </c:pt>
                <c:pt idx="7">
                  <c:v>0</c:v>
                </c:pt>
              </c:numCache>
            </c:numRef>
          </c:val>
          <c:extLst>
            <c:ext xmlns:c16="http://schemas.microsoft.com/office/drawing/2014/chart" uri="{C3380CC4-5D6E-409C-BE32-E72D297353CC}">
              <c16:uniqueId val="{00000000-4DBA-42D4-94FA-B0C1BE92B274}"/>
            </c:ext>
          </c:extLst>
        </c:ser>
        <c:dLbls>
          <c:showLegendKey val="0"/>
          <c:showVal val="0"/>
          <c:showCatName val="0"/>
          <c:showSerName val="0"/>
          <c:showPercent val="0"/>
          <c:showBubbleSize val="0"/>
        </c:dLbls>
        <c:gapWidth val="0"/>
        <c:overlap val="-24"/>
        <c:axId val="1629768256"/>
        <c:axId val="1629764512"/>
      </c:barChart>
      <c:catAx>
        <c:axId val="16297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4512"/>
        <c:crosses val="autoZero"/>
        <c:auto val="1"/>
        <c:lblAlgn val="ctr"/>
        <c:lblOffset val="100"/>
        <c:noMultiLvlLbl val="0"/>
      </c:catAx>
      <c:valAx>
        <c:axId val="1629764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629768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9525" cap="rnd">
              <a:solidFill>
                <a:schemeClr val="accent1"/>
              </a:solidFill>
              <a:round/>
            </a:ln>
            <a:effectLst>
              <a:outerShdw blurRad="38100" dist="25400" dir="2700000" algn="br" rotWithShape="0">
                <a:srgbClr val="000000">
                  <a:alpha val="60000"/>
                </a:srgbClr>
              </a:outerShdw>
            </a:effectLst>
          </c:spPr>
          <c:marker>
            <c:symbol val="circle"/>
            <c:size val="6"/>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w="9525" cap="rnd">
                <a:solidFill>
                  <a:schemeClr val="accent1"/>
                </a:solidFill>
                <a:roun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marker>
          <c:xVal>
            <c:numRef>
              <c:f>Sheet1!$A$15:$A$24</c:f>
              <c:numCache>
                <c:formatCode>General</c:formatCode>
                <c:ptCount val="10"/>
                <c:pt idx="0">
                  <c:v>0</c:v>
                </c:pt>
                <c:pt idx="1">
                  <c:v>15</c:v>
                </c:pt>
                <c:pt idx="2">
                  <c:v>30</c:v>
                </c:pt>
                <c:pt idx="3">
                  <c:v>45</c:v>
                </c:pt>
                <c:pt idx="4">
                  <c:v>60</c:v>
                </c:pt>
                <c:pt idx="5">
                  <c:v>75</c:v>
                </c:pt>
                <c:pt idx="6">
                  <c:v>90</c:v>
                </c:pt>
                <c:pt idx="7">
                  <c:v>105</c:v>
                </c:pt>
                <c:pt idx="8">
                  <c:v>120</c:v>
                </c:pt>
                <c:pt idx="9">
                  <c:v>135</c:v>
                </c:pt>
              </c:numCache>
            </c:numRef>
          </c:xVal>
          <c:yVal>
            <c:numRef>
              <c:f>Sheet1!$B$15:$B$24</c:f>
              <c:numCache>
                <c:formatCode>General</c:formatCode>
                <c:ptCount val="10"/>
                <c:pt idx="0">
                  <c:v>0</c:v>
                </c:pt>
                <c:pt idx="1">
                  <c:v>0</c:v>
                </c:pt>
                <c:pt idx="2">
                  <c:v>1</c:v>
                </c:pt>
                <c:pt idx="3">
                  <c:v>12</c:v>
                </c:pt>
                <c:pt idx="4">
                  <c:v>32</c:v>
                </c:pt>
                <c:pt idx="5">
                  <c:v>50</c:v>
                </c:pt>
                <c:pt idx="6">
                  <c:v>60</c:v>
                </c:pt>
                <c:pt idx="7">
                  <c:v>70</c:v>
                </c:pt>
                <c:pt idx="8">
                  <c:v>75</c:v>
                </c:pt>
                <c:pt idx="9">
                  <c:v>80</c:v>
                </c:pt>
              </c:numCache>
            </c:numRef>
          </c:yVal>
          <c:smooth val="0"/>
          <c:extLst>
            <c:ext xmlns:c16="http://schemas.microsoft.com/office/drawing/2014/chart" uri="{C3380CC4-5D6E-409C-BE32-E72D297353CC}">
              <c16:uniqueId val="{00000000-E7C4-465B-9866-3E4C729943FA}"/>
            </c:ext>
          </c:extLst>
        </c:ser>
        <c:dLbls>
          <c:showLegendKey val="0"/>
          <c:showVal val="0"/>
          <c:showCatName val="0"/>
          <c:showSerName val="0"/>
          <c:showPercent val="0"/>
          <c:showBubbleSize val="0"/>
        </c:dLbls>
        <c:axId val="1716743520"/>
        <c:axId val="1716751424"/>
      </c:scatterChart>
      <c:valAx>
        <c:axId val="1716743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51424"/>
        <c:crosses val="autoZero"/>
        <c:crossBetween val="midCat"/>
      </c:valAx>
      <c:valAx>
        <c:axId val="17167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67435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86FE-1230-422F-A9D9-32E4E74C50CE}" type="datetimeFigureOut">
              <a:rPr lang="en-US" smtClean="0"/>
              <a:t>8/23/2018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A40FC-551C-40A9-9BFC-143089139DEF}" type="slidenum">
              <a:rPr lang="en-US" smtClean="0"/>
              <a:t>‹#›</a:t>
            </a:fld>
            <a:endParaRPr lang="en-US"/>
          </a:p>
        </p:txBody>
      </p:sp>
    </p:spTree>
    <p:extLst>
      <p:ext uri="{BB962C8B-B14F-4D97-AF65-F5344CB8AC3E}">
        <p14:creationId xmlns:p14="http://schemas.microsoft.com/office/powerpoint/2010/main" val="382745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 everyone, this is </a:t>
            </a:r>
            <a:r>
              <a:rPr lang="en-US" dirty="0" err="1" smtClean="0"/>
              <a:t>Chengxi</a:t>
            </a:r>
            <a:r>
              <a:rPr lang="en-US" dirty="0" smtClean="0"/>
              <a:t> Zang from Tsinghua </a:t>
            </a:r>
            <a:r>
              <a:rPr lang="en-US" dirty="0" err="1" smtClean="0"/>
              <a:t>Univ</a:t>
            </a:r>
            <a:r>
              <a:rPr lang="en-US" dirty="0" smtClean="0"/>
              <a:t>, Beijing, China. </a:t>
            </a:r>
            <a:r>
              <a:rPr lang="en-US" baseline="0" dirty="0" smtClean="0"/>
              <a:t> </a:t>
            </a:r>
            <a:r>
              <a:rPr lang="en-US" baseline="0" dirty="0" smtClean="0"/>
              <a:t>Thanks for coming. The </a:t>
            </a:r>
            <a:r>
              <a:rPr lang="en-US" baseline="0" dirty="0" smtClean="0"/>
              <a:t>title of today’s talk is …. This is a joint work with Peng Cui and </a:t>
            </a:r>
            <a:r>
              <a:rPr lang="en-US" baseline="0" dirty="0" err="1" smtClean="0"/>
              <a:t>Wenwu</a:t>
            </a:r>
            <a:r>
              <a:rPr lang="en-US" baseline="0" dirty="0" smtClean="0"/>
              <a:t> Zhu from Tsinghua 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93A40FC-551C-40A9-9BFC-143089139DEF}" type="slidenum">
              <a:rPr lang="en-US" smtClean="0"/>
              <a:t>1</a:t>
            </a:fld>
            <a:endParaRPr lang="en-US"/>
          </a:p>
        </p:txBody>
      </p:sp>
    </p:spTree>
    <p:extLst>
      <p:ext uri="{BB962C8B-B14F-4D97-AF65-F5344CB8AC3E}">
        <p14:creationId xmlns:p14="http://schemas.microsoft.com/office/powerpoint/2010/main" val="3580160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 in order</a:t>
            </a:r>
            <a:r>
              <a:rPr lang="en-US" baseline="0" dirty="0" smtClean="0"/>
              <a:t> to fit empirical data and then infer their generative dynamics, we are confronted with three challenges according to these three steps. The </a:t>
            </a:r>
            <a:r>
              <a:rPr lang="en-US" altLang="zh-CN" baseline="0" dirty="0" smtClean="0"/>
              <a:t>1</a:t>
            </a:r>
            <a:r>
              <a:rPr lang="en-US" altLang="zh-CN" baseline="30000" dirty="0" smtClean="0"/>
              <a:t>st</a:t>
            </a:r>
            <a:r>
              <a:rPr lang="en-US" altLang="zh-CN" baseline="0" dirty="0" smtClean="0"/>
              <a:t> is: empirical data always exhibit complex distributions rather than simple ones. The 2</a:t>
            </a:r>
            <a:r>
              <a:rPr lang="en-US" altLang="zh-CN" baseline="30000" dirty="0" smtClean="0"/>
              <a:t>nd</a:t>
            </a:r>
            <a:r>
              <a:rPr lang="en-US" altLang="zh-CN" baseline="0" dirty="0" smtClean="0"/>
              <a:t> is:  existing distribution fitting models cannot capture complex empirical data well. The 3</a:t>
            </a:r>
            <a:r>
              <a:rPr lang="en-US" altLang="zh-CN" baseline="30000" dirty="0" smtClean="0"/>
              <a:t>rd</a:t>
            </a:r>
            <a:r>
              <a:rPr lang="en-US" altLang="zh-CN" baseline="0" dirty="0" smtClean="0"/>
              <a:t> is: how to infer the generative dynamics from </a:t>
            </a:r>
            <a:r>
              <a:rPr lang="en-US" altLang="zh-CN" baseline="0" dirty="0" smtClean="0"/>
              <a:t>cross-sectional distribution </a:t>
            </a:r>
            <a:r>
              <a:rPr lang="en-US" altLang="zh-CN" baseline="0" dirty="0" smtClean="0"/>
              <a:t>is largely unknown.  We’ll explain these three challenges one by one.</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10</a:t>
            </a:fld>
            <a:endParaRPr lang="en-US"/>
          </a:p>
        </p:txBody>
      </p:sp>
    </p:spTree>
    <p:extLst>
      <p:ext uri="{BB962C8B-B14F-4D97-AF65-F5344CB8AC3E}">
        <p14:creationId xmlns:p14="http://schemas.microsoft.com/office/powerpoint/2010/main" val="1116636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The first challenges is: Distributions of Empirical Data are Complex.</a:t>
            </a:r>
            <a:r>
              <a:rPr lang="en-US" sz="1200" b="1" baseline="0" dirty="0" smtClean="0">
                <a:solidFill>
                  <a:schemeClr val="bg1"/>
                </a:solidFill>
              </a:rPr>
              <a:t> </a:t>
            </a:r>
            <a:r>
              <a:rPr lang="en-US" dirty="0" smtClean="0"/>
              <a:t>For example, we showcase</a:t>
            </a:r>
            <a:r>
              <a:rPr lang="en-US" baseline="0" dirty="0" smtClean="0"/>
              <a:t> 2 real-world datasets. One is the number of deaths by terrorist attacks worldwide from 1968 to 2006. Another is the inter-event-time of adding consecutive friends in WeChat by an active user. We plot the distributions on a log-log plot. We find heavy-tailed distributions rather than narrow-tailed ones like Gaussian distribution. What’s more, they are mixture models. </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11</a:t>
            </a:fld>
            <a:endParaRPr lang="en-US"/>
          </a:p>
        </p:txBody>
      </p:sp>
    </p:spTree>
    <p:extLst>
      <p:ext uri="{BB962C8B-B14F-4D97-AF65-F5344CB8AC3E}">
        <p14:creationId xmlns:p14="http://schemas.microsoft.com/office/powerpoint/2010/main" val="308888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The second challenges is: Existing Distribution Fitting Models Cannot Capture Complex Empirical Data Well.</a:t>
            </a:r>
            <a:r>
              <a:rPr lang="en-US" sz="1200" b="1" baseline="0" dirty="0" smtClean="0">
                <a:solidFill>
                  <a:schemeClr val="bg1"/>
                </a:solidFill>
              </a:rPr>
              <a:t> </a:t>
            </a:r>
            <a:r>
              <a:rPr lang="en-US" sz="1200" b="0" i="0" kern="1200" dirty="0" smtClean="0">
                <a:solidFill>
                  <a:schemeClr val="tx1"/>
                </a:solidFill>
                <a:effectLst/>
                <a:latin typeface="+mn-lt"/>
                <a:ea typeface="+mn-ea"/>
                <a:cs typeface="+mn-cs"/>
              </a:rPr>
              <a:t>For example, the Gaussian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distribution is most widely used to fit narrow-tailed data distributions. </a:t>
            </a:r>
            <a:r>
              <a:rPr lang="en-US" sz="1200" b="0" i="0" kern="1200" dirty="0" smtClean="0">
                <a:solidFill>
                  <a:schemeClr val="tx1"/>
                </a:solidFill>
                <a:effectLst/>
                <a:latin typeface="+mn-lt"/>
                <a:ea typeface="+mn-ea"/>
                <a:cs typeface="+mn-cs"/>
              </a:rPr>
              <a:t>Deep generative networks like GAN exhibit limited power in fitting 1-D parametric distributions [24]. A </a:t>
            </a:r>
            <a:r>
              <a:rPr lang="en-US" sz="1200" b="0" i="0" kern="1200" dirty="0" smtClean="0">
                <a:solidFill>
                  <a:schemeClr val="tx1"/>
                </a:solidFill>
                <a:effectLst/>
                <a:latin typeface="+mn-lt"/>
                <a:ea typeface="+mn-ea"/>
                <a:cs typeface="+mn-cs"/>
              </a:rPr>
              <a:t>vast amount of literatures try to model the heavy-tailed data by power law distribution, Weibull distribution (or stretched exponential distribution) ,and so on. Specific mixture models are also used to fit complex distributions.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Thus</a:t>
            </a:r>
            <a:r>
              <a:rPr lang="en-US" sz="1200" b="0" i="0" kern="1200" dirty="0" smtClean="0">
                <a:solidFill>
                  <a:schemeClr val="tx1"/>
                </a:solidFill>
                <a:effectLst/>
                <a:latin typeface="+mn-lt"/>
                <a:ea typeface="+mn-ea"/>
                <a:cs typeface="+mn-cs"/>
              </a:rPr>
              <a:t>, can we have a </a:t>
            </a:r>
            <a:r>
              <a:rPr lang="en-US" sz="1200" b="0" i="0" kern="1200" dirty="0" smtClean="0">
                <a:solidFill>
                  <a:schemeClr val="tx1"/>
                </a:solidFill>
                <a:effectLst/>
                <a:latin typeface="+mn-lt"/>
                <a:ea typeface="+mn-ea"/>
                <a:cs typeface="+mn-cs"/>
              </a:rPr>
              <a:t>unified and interpretable </a:t>
            </a:r>
            <a:r>
              <a:rPr lang="en-US" sz="1200" b="0" i="0" kern="1200" dirty="0" smtClean="0">
                <a:solidFill>
                  <a:schemeClr val="tx1"/>
                </a:solidFill>
                <a:effectLst/>
                <a:latin typeface="+mn-lt"/>
                <a:ea typeface="+mn-ea"/>
                <a:cs typeface="+mn-cs"/>
              </a:rPr>
              <a:t>model to fit various complex distributions in the real world? </a:t>
            </a:r>
            <a:r>
              <a:rPr lang="en-US" dirty="0" smtClean="0"/>
              <a:t/>
            </a:r>
            <a:br>
              <a:rPr lang="en-US" dirty="0" smtClean="0"/>
            </a:br>
            <a:endParaRPr lang="en-US" sz="1200" b="0" i="0" kern="1200" dirty="0" smtClean="0">
              <a:solidFill>
                <a:schemeClr val="tx1"/>
              </a:solidFill>
              <a:effectLst/>
              <a:latin typeface="+mn-lt"/>
              <a:ea typeface="+mn-ea"/>
              <a:cs typeface="+mn-cs"/>
            </a:endParaRPr>
          </a:p>
          <a:p>
            <a:pPr marL="228600" indent="-228600">
              <a:buAutoNum type="arabicPeriod"/>
            </a:pPr>
            <a:r>
              <a:rPr lang="en-US" sz="1000" b="0" i="0" kern="1200" dirty="0" err="1" smtClean="0">
                <a:solidFill>
                  <a:schemeClr val="tx1"/>
                </a:solidFill>
                <a:effectLst/>
                <a:latin typeface="+mn-lt"/>
                <a:ea typeface="+mn-ea"/>
                <a:cs typeface="+mn-cs"/>
              </a:rPr>
              <a:t>Zaheer</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Manzil</a:t>
            </a:r>
            <a:r>
              <a:rPr lang="en-US" sz="1000" b="0" i="0" kern="1200" dirty="0" smtClean="0">
                <a:solidFill>
                  <a:schemeClr val="tx1"/>
                </a:solidFill>
                <a:effectLst/>
                <a:latin typeface="+mn-lt"/>
                <a:ea typeface="+mn-ea"/>
                <a:cs typeface="+mn-cs"/>
              </a:rPr>
              <a:t>, et al. "GAN Connoisseur: Can GANs Learn Simple 1D Parametric Distributions?.“</a:t>
            </a:r>
          </a:p>
          <a:p>
            <a:pPr marL="228600" indent="-228600">
              <a:buAutoNum type="arabicPeriod"/>
            </a:pPr>
            <a:r>
              <a:rPr lang="en-US" sz="1000" b="0" i="0" kern="1200" dirty="0" err="1" smtClean="0">
                <a:solidFill>
                  <a:schemeClr val="tx1"/>
                </a:solidFill>
                <a:effectLst/>
                <a:latin typeface="+mn-lt"/>
                <a:ea typeface="+mn-ea"/>
                <a:cs typeface="+mn-cs"/>
              </a:rPr>
              <a:t>Clauset</a:t>
            </a:r>
            <a:r>
              <a:rPr lang="en-US" sz="1000" b="0" i="0" kern="1200" dirty="0" smtClean="0">
                <a:solidFill>
                  <a:schemeClr val="tx1"/>
                </a:solidFill>
                <a:effectLst/>
                <a:latin typeface="+mn-lt"/>
                <a:ea typeface="+mn-ea"/>
                <a:cs typeface="+mn-cs"/>
              </a:rPr>
              <a:t>, Aaron, </a:t>
            </a:r>
            <a:r>
              <a:rPr lang="en-US" sz="1000" b="0" i="0" kern="1200" dirty="0" err="1" smtClean="0">
                <a:solidFill>
                  <a:schemeClr val="tx1"/>
                </a:solidFill>
                <a:effectLst/>
                <a:latin typeface="+mn-lt"/>
                <a:ea typeface="+mn-ea"/>
                <a:cs typeface="+mn-cs"/>
              </a:rPr>
              <a:t>Cosma</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Rohilla</a:t>
            </a:r>
            <a:r>
              <a:rPr lang="en-US" sz="1000" b="0" i="0" kern="1200" dirty="0" smtClean="0">
                <a:solidFill>
                  <a:schemeClr val="tx1"/>
                </a:solidFill>
                <a:effectLst/>
                <a:latin typeface="+mn-lt"/>
                <a:ea typeface="+mn-ea"/>
                <a:cs typeface="+mn-cs"/>
              </a:rPr>
              <a:t> </a:t>
            </a:r>
            <a:r>
              <a:rPr lang="en-US" sz="1000" b="0" i="0" kern="1200" dirty="0" err="1" smtClean="0">
                <a:solidFill>
                  <a:schemeClr val="tx1"/>
                </a:solidFill>
                <a:effectLst/>
                <a:latin typeface="+mn-lt"/>
                <a:ea typeface="+mn-ea"/>
                <a:cs typeface="+mn-cs"/>
              </a:rPr>
              <a:t>Shalizi</a:t>
            </a:r>
            <a:r>
              <a:rPr lang="en-US" sz="1000" b="0" i="0" kern="1200" dirty="0" smtClean="0">
                <a:solidFill>
                  <a:schemeClr val="tx1"/>
                </a:solidFill>
                <a:effectLst/>
                <a:latin typeface="+mn-lt"/>
                <a:ea typeface="+mn-ea"/>
                <a:cs typeface="+mn-cs"/>
              </a:rPr>
              <a:t>, and Mark EJ Newman. "Power-law distributions in empirical data." </a:t>
            </a:r>
            <a:r>
              <a:rPr lang="en-US" sz="1000" b="0" i="1" kern="1200" dirty="0" smtClean="0">
                <a:solidFill>
                  <a:schemeClr val="tx1"/>
                </a:solidFill>
                <a:effectLst/>
                <a:latin typeface="+mn-lt"/>
                <a:ea typeface="+mn-ea"/>
                <a:cs typeface="+mn-cs"/>
              </a:rPr>
              <a:t>SIAM review</a:t>
            </a:r>
            <a:r>
              <a:rPr lang="en-US" sz="1000" b="0" i="0" kern="1200" dirty="0" smtClean="0">
                <a:solidFill>
                  <a:schemeClr val="tx1"/>
                </a:solidFill>
                <a:effectLst/>
                <a:latin typeface="+mn-lt"/>
                <a:ea typeface="+mn-ea"/>
                <a:cs typeface="+mn-cs"/>
              </a:rPr>
              <a:t> 51.4 (2009): 661-703.</a:t>
            </a:r>
            <a:endParaRPr lang="en-US" sz="1000" dirty="0"/>
          </a:p>
        </p:txBody>
      </p:sp>
      <p:sp>
        <p:nvSpPr>
          <p:cNvPr id="4" name="灯片编号占位符 3"/>
          <p:cNvSpPr>
            <a:spLocks noGrp="1"/>
          </p:cNvSpPr>
          <p:nvPr>
            <p:ph type="sldNum" sz="quarter" idx="10"/>
          </p:nvPr>
        </p:nvSpPr>
        <p:spPr/>
        <p:txBody>
          <a:bodyPr/>
          <a:lstStyle/>
          <a:p>
            <a:fld id="{093A40FC-551C-40A9-9BFC-143089139DEF}" type="slidenum">
              <a:rPr lang="en-US" smtClean="0"/>
              <a:t>12</a:t>
            </a:fld>
            <a:endParaRPr lang="en-US"/>
          </a:p>
        </p:txBody>
      </p:sp>
    </p:spTree>
    <p:extLst>
      <p:ext uri="{BB962C8B-B14F-4D97-AF65-F5344CB8AC3E}">
        <p14:creationId xmlns:p14="http://schemas.microsoft.com/office/powerpoint/2010/main" val="263242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The third challenges is: How to Infer Generative Dynamics from </a:t>
            </a:r>
            <a:r>
              <a:rPr lang="en-US" altLang="zh-CN" sz="1200" b="1" dirty="0" smtClean="0">
                <a:solidFill>
                  <a:schemeClr val="bg1"/>
                </a:solidFill>
              </a:rPr>
              <a:t>Distributions is largely unknown. Imagine</a:t>
            </a:r>
            <a:r>
              <a:rPr lang="en-US" sz="1200" b="0" i="0" kern="1200" dirty="0" smtClean="0">
                <a:solidFill>
                  <a:schemeClr val="tx1"/>
                </a:solidFill>
                <a:effectLst/>
                <a:latin typeface="+mn-lt"/>
                <a:ea typeface="+mn-ea"/>
                <a:cs typeface="+mn-cs"/>
              </a:rPr>
              <a:t> empirical data are generated from a dynamic system shown</a:t>
            </a:r>
            <a:r>
              <a:rPr lang="en-US" sz="1200" b="0" i="0" kern="1200" baseline="0" dirty="0" smtClean="0">
                <a:solidFill>
                  <a:schemeClr val="tx1"/>
                </a:solidFill>
                <a:effectLst/>
                <a:latin typeface="+mn-lt"/>
                <a:ea typeface="+mn-ea"/>
                <a:cs typeface="+mn-cs"/>
              </a:rPr>
              <a:t> in black box</a:t>
            </a:r>
            <a:r>
              <a:rPr lang="en-US" sz="1200" b="0" i="0" kern="1200" dirty="0" smtClean="0">
                <a:solidFill>
                  <a:schemeClr val="tx1"/>
                </a:solidFill>
                <a:effectLst/>
                <a:latin typeface="+mn-lt"/>
                <a:ea typeface="+mn-ea"/>
                <a:cs typeface="+mn-cs"/>
              </a:rPr>
              <a:t> with some input signals. Can we give a </a:t>
            </a:r>
            <a:r>
              <a:rPr lang="en-US" sz="1200" b="0" i="0" kern="1200" dirty="0" smtClean="0">
                <a:solidFill>
                  <a:schemeClr val="tx1"/>
                </a:solidFill>
                <a:effectLst/>
                <a:latin typeface="+mn-lt"/>
                <a:ea typeface="+mn-ea"/>
                <a:cs typeface="+mn-cs"/>
              </a:rPr>
              <a:t> mechanistic </a:t>
            </a:r>
            <a:r>
              <a:rPr lang="en-US" sz="1200" b="0" i="0" kern="1200" dirty="0" smtClean="0">
                <a:solidFill>
                  <a:schemeClr val="tx1"/>
                </a:solidFill>
                <a:effectLst/>
                <a:latin typeface="+mn-lt"/>
                <a:ea typeface="+mn-ea"/>
                <a:cs typeface="+mn-cs"/>
              </a:rPr>
              <a:t>guess of what’s going</a:t>
            </a:r>
            <a:r>
              <a:rPr lang="en-US" sz="1200" b="0" i="0" kern="1200" baseline="0" dirty="0" smtClean="0">
                <a:solidFill>
                  <a:schemeClr val="tx1"/>
                </a:solidFill>
                <a:effectLst/>
                <a:latin typeface="+mn-lt"/>
                <a:ea typeface="+mn-ea"/>
                <a:cs typeface="+mn-cs"/>
              </a:rPr>
              <a:t> on in this black box to explain the</a:t>
            </a:r>
            <a:r>
              <a:rPr lang="en-US" sz="1200" b="0" i="0" kern="1200" dirty="0" smtClean="0">
                <a:solidFill>
                  <a:schemeClr val="tx1"/>
                </a:solidFill>
                <a:effectLst/>
                <a:latin typeface="+mn-lt"/>
                <a:ea typeface="+mn-ea"/>
                <a:cs typeface="+mn-cs"/>
              </a:rPr>
              <a:t> generative dynamics of the observed data? However, none of previous fitting</a:t>
            </a:r>
            <a:r>
              <a:rPr lang="en-US" sz="1200" b="0" i="0" kern="1200" baseline="0" dirty="0" smtClean="0">
                <a:solidFill>
                  <a:schemeClr val="tx1"/>
                </a:solidFill>
                <a:effectLst/>
                <a:latin typeface="+mn-lt"/>
                <a:ea typeface="+mn-ea"/>
                <a:cs typeface="+mn-cs"/>
              </a:rPr>
              <a:t> methods try to interpret the </a:t>
            </a:r>
            <a:r>
              <a:rPr lang="en-US" sz="1200" b="0" i="0" kern="1200" baseline="0" dirty="0" smtClean="0">
                <a:solidFill>
                  <a:schemeClr val="tx1"/>
                </a:solidFill>
                <a:effectLst/>
                <a:latin typeface="+mn-lt"/>
                <a:ea typeface="+mn-ea"/>
                <a:cs typeface="+mn-cs"/>
              </a:rPr>
              <a:t>longitudinal generative </a:t>
            </a:r>
            <a:r>
              <a:rPr lang="en-US" sz="1200" b="0" i="0" kern="1200" baseline="0" dirty="0" smtClean="0">
                <a:solidFill>
                  <a:schemeClr val="tx1"/>
                </a:solidFill>
                <a:effectLst/>
                <a:latin typeface="+mn-lt"/>
                <a:ea typeface="+mn-ea"/>
                <a:cs typeface="+mn-cs"/>
              </a:rPr>
              <a:t>dynamics </a:t>
            </a:r>
            <a:r>
              <a:rPr lang="en-US" sz="1200" b="0" i="0" kern="1200" baseline="0" dirty="0" smtClean="0">
                <a:solidFill>
                  <a:schemeClr val="tx1"/>
                </a:solidFill>
                <a:effectLst/>
                <a:latin typeface="+mn-lt"/>
                <a:ea typeface="+mn-ea"/>
                <a:cs typeface="+mn-cs"/>
              </a:rPr>
              <a:t>from cross-sectional </a:t>
            </a:r>
            <a:r>
              <a:rPr lang="en-US" sz="1200" b="0" i="0" kern="1200" baseline="0" dirty="0" smtClean="0">
                <a:solidFill>
                  <a:schemeClr val="tx1"/>
                </a:solidFill>
                <a:effectLst/>
                <a:latin typeface="+mn-lt"/>
                <a:ea typeface="+mn-ea"/>
                <a:cs typeface="+mn-cs"/>
              </a:rPr>
              <a:t>distributions we observed.</a:t>
            </a:r>
            <a:r>
              <a:rPr lang="en-US" dirty="0" smtClean="0"/>
              <a:t/>
            </a:r>
            <a:br>
              <a:rPr lang="en-US" dirty="0" smtClean="0"/>
            </a:br>
            <a:r>
              <a:rPr lang="en-US" dirty="0" smtClean="0"/>
              <a:t/>
            </a:r>
            <a:br>
              <a:rPr lang="en-US" dirty="0" smtClean="0"/>
            </a:br>
            <a:endParaRPr lang="en-US" sz="1200" b="1" dirty="0" smtClean="0">
              <a:solidFill>
                <a:schemeClr val="bg1"/>
              </a:solidFill>
            </a:endParaRPr>
          </a:p>
          <a:p>
            <a:pPr marL="228600" indent="-228600">
              <a:buAutoNum type="arabicPeriod"/>
            </a:pP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13</a:t>
            </a:fld>
            <a:endParaRPr lang="en-US"/>
          </a:p>
        </p:txBody>
      </p:sp>
    </p:spTree>
    <p:extLst>
      <p:ext uri="{BB962C8B-B14F-4D97-AF65-F5344CB8AC3E}">
        <p14:creationId xmlns:p14="http://schemas.microsoft.com/office/powerpoint/2010/main" val="257070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Facing</a:t>
            </a:r>
            <a:r>
              <a:rPr lang="en-US" altLang="zh-CN" baseline="0" dirty="0" smtClean="0"/>
              <a:t> the challenges as mentioned, </a:t>
            </a:r>
            <a:r>
              <a:rPr lang="en-US" altLang="zh-CN" dirty="0" smtClean="0"/>
              <a:t>we illustrate the</a:t>
            </a:r>
            <a:r>
              <a:rPr lang="en-US" altLang="zh-CN" baseline="0" dirty="0" smtClean="0"/>
              <a:t> framework of our method to solve the problem. There are three steps in total :</a:t>
            </a:r>
            <a:r>
              <a:rPr lang="en-US" sz="1200" b="0" dirty="0" smtClean="0"/>
              <a:t> First, we build </a:t>
            </a:r>
            <a:r>
              <a:rPr lang="en-US" b="0" dirty="0" smtClean="0"/>
              <a:t>complex distributions by hazard rates in survival analysis. Second, We show how to generate above distributions by a dynamic system. Third, we try to learn the distributions and the dynamic system from empirical data we observed. Let me explain to you 1 by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p:sp>
        <p:nvSpPr>
          <p:cNvPr id="4" name="灯片编号占位符 3"/>
          <p:cNvSpPr>
            <a:spLocks noGrp="1"/>
          </p:cNvSpPr>
          <p:nvPr>
            <p:ph type="sldNum" sz="quarter" idx="10"/>
          </p:nvPr>
        </p:nvSpPr>
        <p:spPr/>
        <p:txBody>
          <a:bodyPr/>
          <a:lstStyle/>
          <a:p>
            <a:fld id="{093A40FC-551C-40A9-9BFC-143089139DEF}" type="slidenum">
              <a:rPr lang="en-US" smtClean="0"/>
              <a:t>14</a:t>
            </a:fld>
            <a:endParaRPr lang="en-US"/>
          </a:p>
        </p:txBody>
      </p:sp>
    </p:spTree>
    <p:extLst>
      <p:ext uri="{BB962C8B-B14F-4D97-AF65-F5344CB8AC3E}">
        <p14:creationId xmlns:p14="http://schemas.microsoft.com/office/powerpoint/2010/main" val="531909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dirty="0" smtClean="0"/>
              <a:t>First step is to build </a:t>
            </a:r>
            <a:r>
              <a:rPr lang="en-US" b="0" dirty="0" smtClean="0"/>
              <a:t>complex distributions by hazard rates in survival analysis. </a:t>
            </a:r>
          </a:p>
          <a:p>
            <a:r>
              <a:rPr lang="en-US" b="0" dirty="0" smtClean="0"/>
              <a:t>Suppose we care about random variable X and we have n observations. Tools</a:t>
            </a:r>
            <a:r>
              <a:rPr lang="en-US" b="0" baseline="0" dirty="0" smtClean="0"/>
              <a:t> to capture </a:t>
            </a:r>
            <a:r>
              <a:rPr lang="en-US" b="0" baseline="0" dirty="0" smtClean="0"/>
              <a:t>uncertainty and distributions </a:t>
            </a:r>
            <a:r>
              <a:rPr lang="en-US" b="0" baseline="0" dirty="0" smtClean="0"/>
              <a:t>are well-known pdf and </a:t>
            </a:r>
            <a:r>
              <a:rPr lang="en-US" b="0" baseline="0" dirty="0" err="1" smtClean="0"/>
              <a:t>cdf</a:t>
            </a:r>
            <a:r>
              <a:rPr lang="en-US" b="0" baseline="0" dirty="0" smtClean="0"/>
              <a:t> functions as defined in the box. Survival functions S(x) is the complementary CDF, and hazard function is defined as a conditional pdf.  </a:t>
            </a:r>
            <a:r>
              <a:rPr lang="en-US" b="0" baseline="0" dirty="0" smtClean="0"/>
              <a:t>Here I will not elaborate on the physical meaning of the hazard function. What we need to know so fa</a:t>
            </a:r>
            <a:r>
              <a:rPr lang="en-US" altLang="zh-CN" b="0" baseline="0" dirty="0" smtClean="0"/>
              <a:t>r</a:t>
            </a:r>
            <a:r>
              <a:rPr lang="en-US" b="0" baseline="0" dirty="0" smtClean="0"/>
              <a:t> is: we </a:t>
            </a:r>
            <a:r>
              <a:rPr lang="en-US" b="0" baseline="0" dirty="0" smtClean="0"/>
              <a:t>can get a pdf for a specific distribution by transforming hazard function as the highlighted equation. </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15</a:t>
            </a:fld>
            <a:endParaRPr lang="en-US"/>
          </a:p>
        </p:txBody>
      </p:sp>
    </p:spTree>
    <p:extLst>
      <p:ext uri="{BB962C8B-B14F-4D97-AF65-F5344CB8AC3E}">
        <p14:creationId xmlns:p14="http://schemas.microsoft.com/office/powerpoint/2010/main" val="377524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Let me show two examples of this magic transformation. </a:t>
            </a:r>
          </a:p>
          <a:p>
            <a:r>
              <a:rPr lang="en-US" dirty="0" smtClean="0"/>
              <a:t>If hazard function is a constant beta, then we can get an exponential</a:t>
            </a:r>
            <a:r>
              <a:rPr lang="en-US" baseline="0" dirty="0" smtClean="0"/>
              <a:t> distribution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a:t>
            </a:r>
            <a:r>
              <a:rPr lang="en-US" dirty="0" smtClean="0"/>
              <a:t>hazard function is alpha/x, then we can get a power law</a:t>
            </a:r>
            <a:r>
              <a:rPr lang="en-US" baseline="0" dirty="0" smtClean="0"/>
              <a:t> distribution with pdf as shown above</a:t>
            </a:r>
          </a:p>
        </p:txBody>
      </p:sp>
      <p:sp>
        <p:nvSpPr>
          <p:cNvPr id="4" name="灯片编号占位符 3"/>
          <p:cNvSpPr>
            <a:spLocks noGrp="1"/>
          </p:cNvSpPr>
          <p:nvPr>
            <p:ph type="sldNum" sz="quarter" idx="10"/>
          </p:nvPr>
        </p:nvSpPr>
        <p:spPr/>
        <p:txBody>
          <a:bodyPr/>
          <a:lstStyle/>
          <a:p>
            <a:fld id="{093A40FC-551C-40A9-9BFC-143089139DEF}" type="slidenum">
              <a:rPr lang="en-US" smtClean="0"/>
              <a:t>16</a:t>
            </a:fld>
            <a:endParaRPr lang="en-US"/>
          </a:p>
        </p:txBody>
      </p:sp>
    </p:spTree>
    <p:extLst>
      <p:ext uri="{BB962C8B-B14F-4D97-AF65-F5344CB8AC3E}">
        <p14:creationId xmlns:p14="http://schemas.microsoft.com/office/powerpoint/2010/main" val="335137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find relatively </a:t>
                </a:r>
                <a:r>
                  <a:rPr lang="en-US" dirty="0" smtClean="0"/>
                  <a:t>simple </a:t>
                </a:r>
                <a:r>
                  <a:rPr lang="en-US" dirty="0" smtClean="0"/>
                  <a:t>hazard</a:t>
                </a:r>
                <a:r>
                  <a:rPr lang="en-US" baseline="0" dirty="0" smtClean="0"/>
                  <a:t> function can be transformed to more complex pdfs. </a:t>
                </a:r>
                <a:r>
                  <a:rPr lang="en-US" dirty="0" smtClean="0"/>
                  <a:t> We propose a hazard function as </a:t>
                </a:r>
                <a14:m>
                  <m:oMath xmlns:m="http://schemas.openxmlformats.org/officeDocument/2006/math">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sup>
                        </m:sSup>
                      </m:den>
                    </m:f>
                  </m:oMath>
                </a14:m>
                <a:r>
                  <a:rPr lang="en-US" dirty="0" smtClean="0"/>
                  <a:t> . What</a:t>
                </a:r>
                <a:r>
                  <a:rPr lang="en-US" baseline="0" dirty="0" smtClean="0"/>
                  <a:t> are the corresponding distributions of this hazard function?</a:t>
                </a:r>
                <a:endParaRPr 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find relatively simpler hazard</a:t>
                </a:r>
                <a:r>
                  <a:rPr lang="en-US" baseline="0" dirty="0" smtClean="0"/>
                  <a:t> function can be transformed to more complex pdfs. </a:t>
                </a:r>
                <a:r>
                  <a:rPr lang="en-US" dirty="0" smtClean="0"/>
                  <a:t>Here comes a question? We propose hazard function as </a:t>
                </a:r>
                <a:r>
                  <a:rPr lang="en-US" b="0" i="0" smtClean="0">
                    <a:latin typeface="Cambria Math" panose="02040503050406030204" pitchFamily="18" charset="0"/>
                    <a:ea typeface="Cambria Math" panose="02040503050406030204" pitchFamily="18" charset="0"/>
                  </a:rPr>
                  <a:t>𝛽+ </a:t>
                </a:r>
                <a:r>
                  <a:rPr lang="en-US" b="0" i="0" smtClean="0">
                    <a:latin typeface="Cambria Math" panose="02040503050406030204" pitchFamily="18" charset="0"/>
                    <a:ea typeface="Cambria Math" panose="02040503050406030204" pitchFamily="18" charset="0"/>
                  </a:rPr>
                  <a:t> 𝛼/〖(𝑥+</a:t>
                </a:r>
                <a:r>
                  <a:rPr lang="el-GR" b="0" i="0" smtClean="0">
                    <a:latin typeface="Cambria Math" panose="02040503050406030204" pitchFamily="18" charset="0"/>
                    <a:ea typeface="Cambria Math" panose="02040503050406030204" pitchFamily="18" charset="0"/>
                  </a:rPr>
                  <a:t>Δ</a:t>
                </a:r>
                <a:r>
                  <a:rPr lang="en-US" b="0" i="0" smtClean="0">
                    <a:latin typeface="Cambria Math" panose="02040503050406030204" pitchFamily="18" charset="0"/>
                    <a:ea typeface="Cambria Math" panose="02040503050406030204" pitchFamily="18" charset="0"/>
                  </a:rPr>
                  <a:t>)〗^(−𝜃) </a:t>
                </a:r>
                <a:r>
                  <a:rPr lang="en-US" dirty="0" smtClean="0"/>
                  <a:t> . What</a:t>
                </a:r>
                <a:r>
                  <a:rPr lang="en-US" baseline="0" dirty="0" smtClean="0"/>
                  <a:t> are the corresponding distributions of this hazard function?</a:t>
                </a:r>
                <a:endParaRPr lang="en-US" dirty="0"/>
              </a:p>
            </p:txBody>
          </p:sp>
        </mc:Fallback>
      </mc:AlternateContent>
      <p:sp>
        <p:nvSpPr>
          <p:cNvPr id="4" name="灯片编号占位符 3"/>
          <p:cNvSpPr>
            <a:spLocks noGrp="1"/>
          </p:cNvSpPr>
          <p:nvPr>
            <p:ph type="sldNum" sz="quarter" idx="10"/>
          </p:nvPr>
        </p:nvSpPr>
        <p:spPr/>
        <p:txBody>
          <a:bodyPr/>
          <a:lstStyle/>
          <a:p>
            <a:fld id="{093A40FC-551C-40A9-9BFC-143089139DEF}" type="slidenum">
              <a:rPr lang="en-US" smtClean="0"/>
              <a:t>17</a:t>
            </a:fld>
            <a:endParaRPr lang="en-US"/>
          </a:p>
        </p:txBody>
      </p:sp>
    </p:spTree>
    <p:extLst>
      <p:ext uri="{BB962C8B-B14F-4D97-AF65-F5344CB8AC3E}">
        <p14:creationId xmlns:p14="http://schemas.microsoft.com/office/powerpoint/2010/main" val="415032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Surprisingly, by</a:t>
            </a:r>
            <a:r>
              <a:rPr lang="en-US" baseline="0" dirty="0" smtClean="0"/>
              <a:t> transforming this relatively simpler hazard function, with only four parameters, </a:t>
            </a:r>
            <a:r>
              <a:rPr lang="en-US" dirty="0" smtClean="0"/>
              <a:t>we can get a family of distributions, ranging from </a:t>
            </a:r>
            <a:r>
              <a:rPr lang="en-US" dirty="0" smtClean="0"/>
              <a:t>Gaussian, exponential</a:t>
            </a:r>
            <a:r>
              <a:rPr lang="en-US" dirty="0" smtClean="0"/>
              <a:t>, power law, Weibull (or named stretched exponential)</a:t>
            </a:r>
            <a:r>
              <a:rPr lang="en-US" baseline="0" dirty="0" smtClean="0"/>
              <a:t>, to their complex </a:t>
            </a:r>
            <a:r>
              <a:rPr lang="en-US" altLang="zh-CN" baseline="0" dirty="0" smtClean="0"/>
              <a:t>combinatorial </a:t>
            </a:r>
            <a:r>
              <a:rPr lang="en-US" baseline="0" dirty="0" smtClean="0"/>
              <a:t>variants, as shown in the Table</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18</a:t>
            </a:fld>
            <a:endParaRPr lang="en-US"/>
          </a:p>
        </p:txBody>
      </p:sp>
    </p:spTree>
    <p:extLst>
      <p:ext uri="{BB962C8B-B14F-4D97-AF65-F5344CB8AC3E}">
        <p14:creationId xmlns:p14="http://schemas.microsoft.com/office/powerpoint/2010/main" val="273657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illustrate these distributions in these</a:t>
            </a:r>
            <a:r>
              <a:rPr lang="en-US" baseline="0" dirty="0" smtClean="0"/>
              <a:t> Figures, including simple distributions like exponential to complex distributions taking on multi-scale complexities on a log-log </a:t>
            </a:r>
            <a:r>
              <a:rPr lang="en-US" baseline="0" dirty="0" smtClean="0"/>
              <a:t>plot, over 6 order of magnitude.</a:t>
            </a:r>
            <a:endParaRPr lang="en-US" dirty="0" smtClean="0"/>
          </a:p>
          <a:p>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19</a:t>
            </a:fld>
            <a:endParaRPr lang="en-US"/>
          </a:p>
        </p:txBody>
      </p:sp>
    </p:spTree>
    <p:extLst>
      <p:ext uri="{BB962C8B-B14F-4D97-AF65-F5344CB8AC3E}">
        <p14:creationId xmlns:p14="http://schemas.microsoft.com/office/powerpoint/2010/main" val="2489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Let me first introduce the problem by </a:t>
            </a:r>
            <a:r>
              <a:rPr lang="en-US" dirty="0" smtClean="0"/>
              <a:t>a </a:t>
            </a:r>
            <a:r>
              <a:rPr lang="en-US" altLang="zh-CN" dirty="0" smtClean="0"/>
              <a:t>toy </a:t>
            </a:r>
            <a:r>
              <a:rPr lang="en-US" dirty="0" smtClean="0"/>
              <a:t>example about apples.  </a:t>
            </a:r>
            <a:r>
              <a:rPr lang="en-US" dirty="0" smtClean="0"/>
              <a:t>In August, we harvested tons</a:t>
            </a:r>
            <a:r>
              <a:rPr lang="en-US" baseline="0" dirty="0" smtClean="0"/>
              <a:t> of </a:t>
            </a:r>
            <a:r>
              <a:rPr lang="en-US" dirty="0" smtClean="0"/>
              <a:t>apples. In order to </a:t>
            </a:r>
            <a:r>
              <a:rPr lang="en-US" baseline="0" dirty="0" smtClean="0"/>
              <a:t>determine </a:t>
            </a:r>
            <a:r>
              <a:rPr lang="en-US" baseline="0" dirty="0" smtClean="0"/>
              <a:t>their quality, </a:t>
            </a:r>
            <a:r>
              <a:rPr lang="en-US" baseline="0" dirty="0" smtClean="0"/>
              <a:t>and </a:t>
            </a:r>
            <a:r>
              <a:rPr lang="en-US" baseline="0" dirty="0" smtClean="0"/>
              <a:t>then their prices and the money </a:t>
            </a:r>
            <a:r>
              <a:rPr lang="en-US" baseline="0" dirty="0" smtClean="0"/>
              <a:t>we will get this year, we collect data by measuring the weight of each apple. We use a</a:t>
            </a:r>
            <a:r>
              <a:rPr lang="en-US" dirty="0" smtClean="0"/>
              <a:t> parametric distribution, possibly a</a:t>
            </a:r>
            <a:r>
              <a:rPr lang="en-US" baseline="0" dirty="0" smtClean="0"/>
              <a:t> </a:t>
            </a:r>
            <a:r>
              <a:rPr lang="en-US" dirty="0" smtClean="0"/>
              <a:t>normal distribution, to model our collected data. </a:t>
            </a:r>
            <a:r>
              <a:rPr lang="en-US" altLang="zh-CN" dirty="0" smtClean="0"/>
              <a:t>It</a:t>
            </a:r>
            <a:r>
              <a:rPr lang="en-US" altLang="zh-CN" baseline="0" dirty="0" smtClean="0"/>
              <a:t> is</a:t>
            </a:r>
            <a:r>
              <a:rPr lang="en-US" altLang="zh-CN" dirty="0" smtClean="0"/>
              <a:t> this distribution that supports our </a:t>
            </a:r>
            <a:r>
              <a:rPr lang="en-US" altLang="zh-CN" b="1" dirty="0" smtClean="0"/>
              <a:t>decision</a:t>
            </a:r>
            <a:r>
              <a:rPr lang="en-US" altLang="zh-CN" b="1" baseline="0" dirty="0" smtClean="0"/>
              <a:t> making process, </a:t>
            </a:r>
            <a:r>
              <a:rPr lang="en-US" altLang="zh-CN" b="0" baseline="0" dirty="0" smtClean="0"/>
              <a:t>such as to evaluate the quality of apples, selling prices, </a:t>
            </a:r>
            <a:r>
              <a:rPr lang="en-US" altLang="zh-CN" b="0" baseline="0" dirty="0" smtClean="0"/>
              <a:t>expected income </a:t>
            </a:r>
            <a:r>
              <a:rPr lang="en-US" altLang="zh-CN" b="0" baseline="0" dirty="0" smtClean="0"/>
              <a:t>and so on</a:t>
            </a:r>
            <a:r>
              <a:rPr lang="en-US" altLang="zh-CN" b="0" baseline="0" dirty="0" smtClean="0"/>
              <a:t>.</a:t>
            </a:r>
            <a:r>
              <a:rPr lang="en-US" altLang="zh-CN" baseline="0" dirty="0" smtClean="0"/>
              <a:t> </a:t>
            </a:r>
            <a:r>
              <a:rPr lang="en-US" altLang="zh-CN" b="1" baseline="0" dirty="0" smtClean="0"/>
              <a:t>Put this in a mathematical way:  at a specific time point t, we collect </a:t>
            </a:r>
            <a:r>
              <a:rPr lang="en-US" altLang="zh-CN" b="1" baseline="0" dirty="0" smtClean="0"/>
              <a:t>data, </a:t>
            </a:r>
            <a:r>
              <a:rPr lang="en-US" altLang="zh-CN" b="1" baseline="0" dirty="0" smtClean="0"/>
              <a:t>and then fit them </a:t>
            </a:r>
            <a:r>
              <a:rPr lang="en-US" sz="1200" b="1" i="0" kern="1200" dirty="0" smtClean="0">
                <a:solidFill>
                  <a:schemeClr val="tx1"/>
                </a:solidFill>
                <a:effectLst/>
                <a:latin typeface="+mn-lt"/>
                <a:ea typeface="+mn-ea"/>
                <a:cs typeface="+mn-cs"/>
              </a:rPr>
              <a:t>by some parametric distributions </a:t>
            </a:r>
            <a:r>
              <a:rPr lang="en-US" sz="1200" b="1" i="0" kern="1200" dirty="0" smtClean="0">
                <a:solidFill>
                  <a:schemeClr val="tx1"/>
                </a:solidFill>
                <a:effectLst/>
                <a:latin typeface="+mn-lt"/>
                <a:ea typeface="+mn-ea"/>
                <a:cs typeface="+mn-cs"/>
              </a:rPr>
              <a:t>to model the uncertainty of apples and to make informed business decisions.</a:t>
            </a:r>
            <a:r>
              <a:rPr lang="en-US" b="1" dirty="0" smtClean="0"/>
              <a:t>  Different</a:t>
            </a:r>
            <a:r>
              <a:rPr lang="en-US" b="1" baseline="0" dirty="0" smtClean="0"/>
              <a:t> distributions may lead to different </a:t>
            </a:r>
            <a:r>
              <a:rPr lang="en-US" sz="1200" b="1" i="0" kern="1200" dirty="0" smtClean="0">
                <a:solidFill>
                  <a:schemeClr val="tx1"/>
                </a:solidFill>
                <a:effectLst/>
                <a:latin typeface="+mn-lt"/>
                <a:ea typeface="+mn-ea"/>
                <a:cs typeface="+mn-cs"/>
              </a:rPr>
              <a:t>business </a:t>
            </a:r>
            <a:r>
              <a:rPr lang="en-US" b="1" baseline="0" dirty="0" smtClean="0"/>
              <a:t>decisions. </a:t>
            </a:r>
            <a:r>
              <a:rPr lang="en-US" b="1" dirty="0" smtClean="0"/>
              <a:t>Thus</a:t>
            </a:r>
            <a:r>
              <a:rPr lang="en-US" b="1" dirty="0" smtClean="0"/>
              <a:t>,</a:t>
            </a:r>
            <a:r>
              <a:rPr lang="en-US" b="1" baseline="0" dirty="0" smtClean="0"/>
              <a:t> our first problem is can we fit these empirical data </a:t>
            </a:r>
            <a:r>
              <a:rPr lang="en-US" b="1" baseline="0" dirty="0" smtClean="0"/>
              <a:t>accurately?</a:t>
            </a:r>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a:t>
            </a:fld>
            <a:endParaRPr lang="en-US"/>
          </a:p>
        </p:txBody>
      </p:sp>
    </p:spTree>
    <p:extLst>
      <p:ext uri="{BB962C8B-B14F-4D97-AF65-F5344CB8AC3E}">
        <p14:creationId xmlns:p14="http://schemas.microsoft.com/office/powerpoint/2010/main" val="1524473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second step is </a:t>
            </a:r>
            <a:r>
              <a:rPr lang="en-US" b="0" dirty="0" smtClean="0"/>
              <a:t>to generate above distributions by a dynamic system. </a:t>
            </a:r>
            <a:r>
              <a:rPr lang="en-US" sz="1200" b="0" i="0" kern="1200" dirty="0" smtClean="0">
                <a:solidFill>
                  <a:schemeClr val="tx1"/>
                </a:solidFill>
                <a:effectLst/>
                <a:latin typeface="+mn-lt"/>
                <a:ea typeface="+mn-ea"/>
                <a:cs typeface="+mn-cs"/>
              </a:rPr>
              <a:t>The intuition behind our model is as follows: we view these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complex distributions as being generated from a dynamic system, which takes </a:t>
            </a:r>
            <a:r>
              <a:rPr lang="en-US" sz="1200" b="0" i="0" kern="1200" dirty="0" smtClean="0">
                <a:solidFill>
                  <a:schemeClr val="tx1"/>
                </a:solidFill>
                <a:effectLst/>
                <a:latin typeface="+mn-lt"/>
                <a:ea typeface="+mn-ea"/>
                <a:cs typeface="+mn-cs"/>
              </a:rPr>
              <a:t>same</a:t>
            </a:r>
            <a:r>
              <a:rPr lang="en-US" sz="1200" b="0" i="0" kern="1200" baseline="0" dirty="0" smtClean="0">
                <a:solidFill>
                  <a:schemeClr val="tx1"/>
                </a:solidFill>
                <a:effectLst/>
                <a:latin typeface="+mn-lt"/>
                <a:ea typeface="+mn-ea"/>
                <a:cs typeface="+mn-cs"/>
              </a:rPr>
              <a:t> signals </a:t>
            </a:r>
            <a:r>
              <a:rPr lang="en-US" sz="1200" b="0" i="0" kern="1200" dirty="0" smtClean="0">
                <a:solidFill>
                  <a:schemeClr val="tx1"/>
                </a:solidFill>
                <a:effectLst/>
                <a:latin typeface="+mn-lt"/>
                <a:ea typeface="+mn-ea"/>
                <a:cs typeface="+mn-cs"/>
              </a:rPr>
              <a:t>as </a:t>
            </a:r>
            <a:r>
              <a:rPr lang="en-US" sz="1200" b="0" i="0" kern="1200" dirty="0" smtClean="0">
                <a:solidFill>
                  <a:schemeClr val="tx1"/>
                </a:solidFill>
                <a:effectLst/>
                <a:latin typeface="+mn-lt"/>
                <a:ea typeface="+mn-ea"/>
                <a:cs typeface="+mn-cs"/>
              </a:rPr>
              <a:t>input. Rather than modeling the complex </a:t>
            </a:r>
            <a:r>
              <a:rPr lang="en-US" sz="1200" b="0" i="0" kern="1200" dirty="0" smtClean="0">
                <a:solidFill>
                  <a:schemeClr val="tx1"/>
                </a:solidFill>
                <a:effectLst/>
                <a:latin typeface="+mn-lt"/>
                <a:ea typeface="+mn-ea"/>
                <a:cs typeface="+mn-cs"/>
              </a:rPr>
              <a:t>outputs directly, </a:t>
            </a:r>
            <a:r>
              <a:rPr lang="en-US" sz="1200" b="0" i="0" kern="1200" dirty="0" smtClean="0">
                <a:solidFill>
                  <a:schemeClr val="tx1"/>
                </a:solidFill>
                <a:effectLst/>
                <a:latin typeface="+mn-lt"/>
                <a:ea typeface="+mn-ea"/>
                <a:cs typeface="+mn-cs"/>
              </a:rPr>
              <a:t>namely various distributions, </a:t>
            </a:r>
            <a:r>
              <a:rPr lang="en-US" sz="1200" b="0" i="0" kern="1200" dirty="0" smtClean="0">
                <a:solidFill>
                  <a:schemeClr val="tx1"/>
                </a:solidFill>
                <a:effectLst/>
                <a:latin typeface="+mn-lt"/>
                <a:ea typeface="+mn-ea"/>
                <a:cs typeface="+mn-cs"/>
              </a:rPr>
              <a:t>in </a:t>
            </a:r>
            <a:r>
              <a:rPr lang="en-US" sz="1200" b="0" i="0" kern="1200" dirty="0" smtClean="0">
                <a:solidFill>
                  <a:schemeClr val="tx1"/>
                </a:solidFill>
                <a:effectLst/>
                <a:latin typeface="+mn-lt"/>
                <a:ea typeface="+mn-ea"/>
                <a:cs typeface="+mn-cs"/>
              </a:rPr>
              <a:t>a case-by-case way, we try to capture their unified generative dynamics. </a:t>
            </a:r>
            <a:r>
              <a:rPr lang="en-US" sz="1200" b="0" i="1" kern="1200" dirty="0" smtClean="0">
                <a:solidFill>
                  <a:schemeClr val="tx1"/>
                </a:solidFill>
                <a:effectLst/>
                <a:latin typeface="+mn-lt"/>
                <a:ea typeface="+mn-ea"/>
                <a:cs typeface="+mn-cs"/>
              </a:rPr>
              <a:t>In short, we </a:t>
            </a:r>
            <a:r>
              <a:rPr lang="en-US" sz="1200" b="0" i="1" kern="1200" dirty="0" smtClean="0">
                <a:solidFill>
                  <a:schemeClr val="tx1"/>
                </a:solidFill>
                <a:effectLst/>
                <a:latin typeface="+mn-lt"/>
                <a:ea typeface="+mn-ea"/>
                <a:cs typeface="+mn-cs"/>
              </a:rPr>
              <a:t>try to </a:t>
            </a:r>
            <a:r>
              <a:rPr lang="en-US" sz="1200" b="0" i="1" kern="1200" dirty="0" smtClean="0">
                <a:solidFill>
                  <a:schemeClr val="tx1"/>
                </a:solidFill>
                <a:effectLst/>
                <a:latin typeface="+mn-lt"/>
                <a:ea typeface="+mn-ea"/>
                <a:cs typeface="+mn-cs"/>
              </a:rPr>
              <a:t>model the relatively </a:t>
            </a:r>
            <a:r>
              <a:rPr lang="en-US" sz="1200" b="0" i="1" kern="1200" dirty="0" smtClean="0">
                <a:solidFill>
                  <a:schemeClr val="tx1"/>
                </a:solidFill>
                <a:effectLst/>
                <a:latin typeface="+mn-lt"/>
                <a:ea typeface="+mn-ea"/>
                <a:cs typeface="+mn-cs"/>
              </a:rPr>
              <a:t>simple </a:t>
            </a:r>
            <a:r>
              <a:rPr lang="en-US" sz="1200" b="0" i="1" kern="1200" dirty="0" smtClean="0">
                <a:solidFill>
                  <a:schemeClr val="tx1"/>
                </a:solidFill>
                <a:effectLst/>
                <a:latin typeface="+mn-lt"/>
                <a:ea typeface="+mn-ea"/>
                <a:cs typeface="+mn-cs"/>
              </a:rPr>
              <a:t>generative dynamics which may generate complex phenomena.</a:t>
            </a:r>
            <a:r>
              <a:rPr lang="en-US" dirty="0" smtClean="0"/>
              <a:t> </a:t>
            </a:r>
            <a:br>
              <a:rPr lang="en-US" dirty="0" smtClean="0"/>
            </a:b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p:sp>
        <p:nvSpPr>
          <p:cNvPr id="4" name="灯片编号占位符 3"/>
          <p:cNvSpPr>
            <a:spLocks noGrp="1"/>
          </p:cNvSpPr>
          <p:nvPr>
            <p:ph type="sldNum" sz="quarter" idx="10"/>
          </p:nvPr>
        </p:nvSpPr>
        <p:spPr/>
        <p:txBody>
          <a:bodyPr/>
          <a:lstStyle/>
          <a:p>
            <a:fld id="{093A40FC-551C-40A9-9BFC-143089139DEF}" type="slidenum">
              <a:rPr lang="en-US" smtClean="0"/>
              <a:t>20</a:t>
            </a:fld>
            <a:endParaRPr lang="en-US"/>
          </a:p>
        </p:txBody>
      </p:sp>
    </p:spTree>
    <p:extLst>
      <p:ext uri="{BB962C8B-B14F-4D97-AF65-F5344CB8AC3E}">
        <p14:creationId xmlns:p14="http://schemas.microsoft.com/office/powerpoint/2010/main" val="313163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Here we show</a:t>
            </a:r>
            <a:r>
              <a:rPr lang="en-US" b="0" baseline="0" dirty="0" smtClean="0"/>
              <a:t> the sketch of the dynamic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input: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Dynamics: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p:sp>
        <p:nvSpPr>
          <p:cNvPr id="4" name="灯片编号占位符 3"/>
          <p:cNvSpPr>
            <a:spLocks noGrp="1"/>
          </p:cNvSpPr>
          <p:nvPr>
            <p:ph type="sldNum" sz="quarter" idx="10"/>
          </p:nvPr>
        </p:nvSpPr>
        <p:spPr/>
        <p:txBody>
          <a:bodyPr/>
          <a:lstStyle/>
          <a:p>
            <a:fld id="{093A40FC-551C-40A9-9BFC-143089139DEF}" type="slidenum">
              <a:rPr lang="en-US" smtClean="0"/>
              <a:t>21</a:t>
            </a:fld>
            <a:endParaRPr lang="en-US"/>
          </a:p>
        </p:txBody>
      </p:sp>
    </p:spTree>
    <p:extLst>
      <p:ext uri="{BB962C8B-B14F-4D97-AF65-F5344CB8AC3E}">
        <p14:creationId xmlns:p14="http://schemas.microsoft.com/office/powerpoint/2010/main" val="102260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We illustrate the system by these two plots. </a:t>
                </a:r>
                <a:r>
                  <a:rPr lang="en-US" sz="1200" dirty="0" smtClean="0"/>
                  <a:t>Each agent comes </a:t>
                </a:r>
                <a:r>
                  <a:rPr lang="en-US" sz="1200" dirty="0"/>
                  <a:t>to the system following a Poisson </a:t>
                </a:r>
                <a:r>
                  <a:rPr lang="en-US" sz="1200" dirty="0" smtClean="0"/>
                  <a:t>Process. The </a:t>
                </a:r>
                <a:r>
                  <a:rPr lang="en-US" sz="1200" dirty="0"/>
                  <a:t>state of agent </a:t>
                </a:r>
                <a14:m>
                  <m:oMath xmlns:m="http://schemas.openxmlformats.org/officeDocument/2006/math">
                    <m:r>
                      <a:rPr lang="en-US" sz="1200" dirty="0">
                        <a:latin typeface="Cambria Math" panose="02040503050406030204" pitchFamily="18" charset="0"/>
                      </a:rPr>
                      <m:t>𝑖</m:t>
                    </m:r>
                    <m:r>
                      <a:rPr lang="en-US" sz="1200" b="0" i="1" dirty="0" smtClean="0">
                        <a:latin typeface="Cambria Math" panose="02040503050406030204" pitchFamily="18" charset="0"/>
                      </a:rPr>
                      <m:t> </m:t>
                    </m:r>
                  </m:oMath>
                </a14:m>
                <a:r>
                  <a:rPr lang="en-US" sz="1200" dirty="0"/>
                  <a:t>grows over time according to </a:t>
                </a:r>
                <a:r>
                  <a:rPr lang="en-US" sz="1200" dirty="0" smtClean="0"/>
                  <a:t>this </a:t>
                </a:r>
                <a:r>
                  <a:rPr lang="en-US" sz="1200" dirty="0"/>
                  <a:t>diﬀerential </a:t>
                </a:r>
                <a:r>
                  <a:rPr lang="en-US" sz="1200" dirty="0" smtClean="0"/>
                  <a:t>equation.</a:t>
                </a:r>
                <a:r>
                  <a:rPr lang="en-US" sz="1200" baseline="0" dirty="0" smtClean="0"/>
                  <a:t> </a:t>
                </a:r>
                <a:r>
                  <a:rPr lang="en-US" sz="1200" dirty="0" smtClean="0"/>
                  <a:t>A cross-sectional observation </a:t>
                </a:r>
                <a:r>
                  <a:rPr lang="en-US" sz="1200" dirty="0"/>
                  <a:t>of this system at time </a:t>
                </a:r>
                <a14:m>
                  <m:oMath xmlns:m="http://schemas.openxmlformats.org/officeDocument/2006/math">
                    <m:r>
                      <a:rPr lang="en-US" sz="1200">
                        <a:latin typeface="Cambria Math" panose="02040503050406030204" pitchFamily="18" charset="0"/>
                      </a:rPr>
                      <m:t>𝑡</m:t>
                    </m:r>
                  </m:oMath>
                </a14:m>
                <a:r>
                  <a:rPr lang="en-US" sz="1200" dirty="0"/>
                  <a:t>, namely </a:t>
                </a:r>
                <a14:m>
                  <m:oMath xmlns:m="http://schemas.openxmlformats.org/officeDocument/2006/math">
                    <m:sSub>
                      <m:sSubPr>
                        <m:ctrlPr>
                          <a:rPr lang="en-US" sz="1200" i="1">
                            <a:latin typeface="Cambria Math" panose="02040503050406030204" pitchFamily="18" charset="0"/>
                          </a:rPr>
                        </m:ctrlPr>
                      </m:sSubPr>
                      <m:e>
                        <m:r>
                          <a:rPr lang="en-US" sz="1200">
                            <a:latin typeface="Cambria Math" panose="02040503050406030204" pitchFamily="18" charset="0"/>
                          </a:rPr>
                          <m:t>𝑥</m:t>
                        </m:r>
                      </m:e>
                      <m:sub>
                        <m:r>
                          <m:rPr>
                            <m:sty m:val="p"/>
                          </m:rPr>
                          <a:rPr lang="en-US" sz="1200" b="0" i="0" smtClean="0">
                            <a:latin typeface="Cambria Math" panose="02040503050406030204" pitchFamily="18" charset="0"/>
                          </a:rPr>
                          <m:t>i</m:t>
                        </m:r>
                      </m:sub>
                    </m:sSub>
                    <m:r>
                      <a:rPr lang="en-US" sz="1200">
                        <a:latin typeface="Cambria Math" panose="02040503050406030204" pitchFamily="18" charset="0"/>
                      </a:rPr>
                      <m:t>(</m:t>
                    </m:r>
                    <m:r>
                      <a:rPr lang="en-US" sz="1200">
                        <a:latin typeface="Cambria Math" panose="02040503050406030204" pitchFamily="18" charset="0"/>
                      </a:rPr>
                      <m:t>𝑡</m:t>
                    </m:r>
                    <m:r>
                      <a:rPr lang="en-US" sz="1200">
                        <a:latin typeface="Cambria Math" panose="02040503050406030204" pitchFamily="18" charset="0"/>
                      </a:rPr>
                      <m:t>)</m:t>
                    </m:r>
                  </m:oMath>
                </a14:m>
                <a:r>
                  <a:rPr lang="en-US" sz="1200" dirty="0" smtClean="0"/>
                  <a:t>follows various</a:t>
                </a:r>
                <a:r>
                  <a:rPr lang="en-US" sz="1200" baseline="0" dirty="0" smtClean="0"/>
                  <a:t> </a:t>
                </a:r>
                <a:r>
                  <a:rPr lang="en-US" sz="1200" dirty="0" smtClean="0"/>
                  <a:t>distributions </a:t>
                </a:r>
                <a:r>
                  <a:rPr lang="en-US" sz="1200" dirty="0"/>
                  <a:t>specified by this hazard function</a:t>
                </a:r>
                <a:r>
                  <a:rPr lang="en-US" sz="1200" dirty="0" smtClean="0"/>
                  <a:t>. We can further interpret this differential equation: the rate of</a:t>
                </a:r>
                <a:r>
                  <a:rPr lang="en-US" sz="1200" baseline="0" dirty="0" smtClean="0"/>
                  <a:t> xi(t) is proportional to </a:t>
                </a:r>
                <a:r>
                  <a:rPr lang="en-US" sz="1200" baseline="0" dirty="0" smtClean="0"/>
                  <a:t>some </a:t>
                </a:r>
                <a:r>
                  <a:rPr lang="en-US" sz="1200" baseline="0" dirty="0" smtClean="0"/>
                  <a:t>non-linear transformation of </a:t>
                </a:r>
                <a:r>
                  <a:rPr lang="en-US" sz="1200" baseline="0" dirty="0" err="1" smtClean="0"/>
                  <a:t>x_i</a:t>
                </a:r>
                <a:r>
                  <a:rPr lang="en-US" sz="1200" baseline="0" dirty="0" smtClean="0"/>
                  <a:t>(t) itself, namely some rich-get-richer phenomena, over a function of time representing growing competition to slow down the </a:t>
                </a:r>
                <a:r>
                  <a:rPr lang="en-US" sz="1200" baseline="0" dirty="0" smtClean="0"/>
                  <a:t>growth rate</a:t>
                </a:r>
                <a:r>
                  <a:rPr lang="en-US" sz="1200" baseline="0" dirty="0" smtClean="0"/>
                  <a:t>.</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We illustrate the system by these two plots. </a:t>
                </a:r>
                <a:r>
                  <a:rPr lang="en-US" sz="1200" dirty="0" smtClean="0"/>
                  <a:t>Each agent comes </a:t>
                </a:r>
                <a:r>
                  <a:rPr lang="en-US" sz="1200" dirty="0"/>
                  <a:t>to the system following a Poisson </a:t>
                </a:r>
                <a:r>
                  <a:rPr lang="en-US" sz="1200" dirty="0" smtClean="0"/>
                  <a:t>Process. The </a:t>
                </a:r>
                <a:r>
                  <a:rPr lang="en-US" sz="1200" dirty="0"/>
                  <a:t>state of agent </a:t>
                </a:r>
                <a:r>
                  <a:rPr lang="en-US" sz="1200" i="0" dirty="0">
                    <a:latin typeface="Cambria Math" panose="02040503050406030204" pitchFamily="18" charset="0"/>
                  </a:rPr>
                  <a:t>𝑖</a:t>
                </a:r>
                <a:r>
                  <a:rPr lang="en-US" sz="1200" b="0" i="0" dirty="0" smtClean="0">
                    <a:latin typeface="Cambria Math" panose="02040503050406030204" pitchFamily="18" charset="0"/>
                  </a:rPr>
                  <a:t> </a:t>
                </a:r>
                <a:r>
                  <a:rPr lang="en-US" sz="1200" dirty="0"/>
                  <a:t>grows over time according to </a:t>
                </a:r>
                <a:r>
                  <a:rPr lang="en-US" sz="1200" dirty="0" smtClean="0"/>
                  <a:t>this </a:t>
                </a:r>
                <a:r>
                  <a:rPr lang="en-US" sz="1200" dirty="0"/>
                  <a:t>diﬀerential </a:t>
                </a:r>
                <a:r>
                  <a:rPr lang="en-US" sz="1200" dirty="0" smtClean="0"/>
                  <a:t>equation.</a:t>
                </a:r>
                <a:r>
                  <a:rPr lang="en-US" sz="1200" baseline="0" dirty="0" smtClean="0"/>
                  <a:t> </a:t>
                </a:r>
                <a:r>
                  <a:rPr lang="en-US" sz="1200" dirty="0" smtClean="0"/>
                  <a:t>A cross-sectional observation </a:t>
                </a:r>
                <a:r>
                  <a:rPr lang="en-US" sz="1200" dirty="0"/>
                  <a:t>of this system at time </a:t>
                </a:r>
                <a:r>
                  <a:rPr lang="en-US" sz="1200" i="0">
                    <a:latin typeface="Cambria Math" panose="02040503050406030204" pitchFamily="18" charset="0"/>
                  </a:rPr>
                  <a:t>𝑡</a:t>
                </a:r>
                <a:r>
                  <a:rPr lang="en-US" sz="1200" dirty="0"/>
                  <a:t>, namely </a:t>
                </a:r>
                <a:r>
                  <a:rPr lang="en-US" sz="1200" i="0">
                    <a:latin typeface="Cambria Math" panose="02040503050406030204" pitchFamily="18" charset="0"/>
                  </a:rPr>
                  <a:t>𝑥_</a:t>
                </a:r>
                <a:r>
                  <a:rPr lang="en-US" sz="1200" b="0" i="0" smtClean="0">
                    <a:latin typeface="Cambria Math" panose="02040503050406030204" pitchFamily="18" charset="0"/>
                  </a:rPr>
                  <a:t>i</a:t>
                </a:r>
                <a:r>
                  <a:rPr lang="en-US" sz="1200" b="0" i="0">
                    <a:latin typeface="Cambria Math" panose="02040503050406030204" pitchFamily="18" charset="0"/>
                  </a:rPr>
                  <a:t> </a:t>
                </a:r>
                <a:r>
                  <a:rPr lang="en-US" sz="1200" i="0">
                    <a:latin typeface="Cambria Math" panose="02040503050406030204" pitchFamily="18" charset="0"/>
                  </a:rPr>
                  <a:t>(𝑡)</a:t>
                </a:r>
                <a:r>
                  <a:rPr lang="en-US" sz="1200" dirty="0" smtClean="0"/>
                  <a:t>follows various</a:t>
                </a:r>
                <a:r>
                  <a:rPr lang="en-US" sz="1200" baseline="0" dirty="0" smtClean="0"/>
                  <a:t> </a:t>
                </a:r>
                <a:r>
                  <a:rPr lang="en-US" sz="1200" dirty="0" smtClean="0"/>
                  <a:t>distributions </a:t>
                </a:r>
                <a:r>
                  <a:rPr lang="en-US" sz="1200" dirty="0"/>
                  <a:t>specified by this hazard function</a:t>
                </a:r>
                <a:r>
                  <a:rPr lang="en-US" sz="1200" dirty="0" smtClean="0"/>
                  <a:t>. We can further interpret this differential equation: the rate of</a:t>
                </a:r>
                <a:r>
                  <a:rPr lang="en-US" sz="1200" baseline="0" dirty="0" smtClean="0"/>
                  <a:t> xi(t) is proportional to a non-linear transformation of </a:t>
                </a:r>
                <a:r>
                  <a:rPr lang="en-US" sz="1200" baseline="0" dirty="0" err="1" smtClean="0"/>
                  <a:t>x_i</a:t>
                </a:r>
                <a:r>
                  <a:rPr lang="en-US" sz="1200" baseline="0" dirty="0" smtClean="0"/>
                  <a:t>(t) itself, namely some rich-get-richer phenomena, over a function of time representing growing competition to slow down the rate.</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mc:Fallback>
      </mc:AlternateContent>
      <p:sp>
        <p:nvSpPr>
          <p:cNvPr id="4" name="灯片编号占位符 3"/>
          <p:cNvSpPr>
            <a:spLocks noGrp="1"/>
          </p:cNvSpPr>
          <p:nvPr>
            <p:ph type="sldNum" sz="quarter" idx="10"/>
          </p:nvPr>
        </p:nvSpPr>
        <p:spPr/>
        <p:txBody>
          <a:bodyPr/>
          <a:lstStyle/>
          <a:p>
            <a:fld id="{093A40FC-551C-40A9-9BFC-143089139DEF}" type="slidenum">
              <a:rPr lang="en-US" smtClean="0"/>
              <a:t>22</a:t>
            </a:fld>
            <a:endParaRPr lang="en-US"/>
          </a:p>
        </p:txBody>
      </p:sp>
    </p:spTree>
    <p:extLst>
      <p:ext uri="{BB962C8B-B14F-4D97-AF65-F5344CB8AC3E}">
        <p14:creationId xmlns:p14="http://schemas.microsoft.com/office/powerpoint/2010/main" val="3364404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At last, we try to learn the distributions and the dynamic system from empirical data. We find the distributions, the corresponding</a:t>
            </a:r>
            <a:r>
              <a:rPr lang="en-US" baseline="0" dirty="0" smtClean="0"/>
              <a:t> hazard function and the dynamics systems share same parameters. </a:t>
            </a:r>
            <a:r>
              <a:rPr lang="en-US" sz="1200" b="0" i="0" kern="1200" dirty="0" smtClean="0">
                <a:solidFill>
                  <a:schemeClr val="tx1"/>
                </a:solidFill>
                <a:effectLst/>
                <a:latin typeface="+mn-lt"/>
                <a:ea typeface="+mn-ea"/>
                <a:cs typeface="+mn-cs"/>
              </a:rPr>
              <a:t> </a:t>
            </a:r>
            <a:r>
              <a:rPr lang="en-US" baseline="0" dirty="0" smtClean="0"/>
              <a:t>Thus, we can learn the parameters by one of them. Here we choose to learn t</a:t>
            </a:r>
            <a:r>
              <a:rPr lang="en-US" sz="1200" b="0" i="0" kern="1200" dirty="0" smtClean="0">
                <a:solidFill>
                  <a:schemeClr val="tx1"/>
                </a:solidFill>
                <a:effectLst/>
                <a:latin typeface="+mn-lt"/>
                <a:ea typeface="+mn-ea"/>
                <a:cs typeface="+mn-cs"/>
              </a:rPr>
              <a:t>he parameters by the maximum likelihood estimation (MLE) framework in survival </a:t>
            </a:r>
            <a:r>
              <a:rPr lang="en-US" sz="1200" b="0" i="0" kern="1200" dirty="0" smtClean="0">
                <a:solidFill>
                  <a:schemeClr val="tx1"/>
                </a:solidFill>
                <a:effectLst/>
                <a:latin typeface="+mn-lt"/>
                <a:ea typeface="+mn-ea"/>
                <a:cs typeface="+mn-cs"/>
              </a:rPr>
              <a:t>analysis.  </a:t>
            </a:r>
            <a:r>
              <a:rPr lang="en-US" sz="1200" b="0" i="0" kern="1200" dirty="0" smtClean="0">
                <a:solidFill>
                  <a:schemeClr val="tx1"/>
                </a:solidFill>
                <a:effectLst/>
                <a:latin typeface="+mn-lt"/>
                <a:ea typeface="+mn-ea"/>
                <a:cs typeface="+mn-cs"/>
              </a:rPr>
              <a:t>We didn’t elaborate on the detailed</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proofs of the connections in this triangle. </a:t>
            </a:r>
            <a:r>
              <a:rPr lang="en-US" sz="1200" b="0" i="0" kern="1200" baseline="0" dirty="0" smtClean="0">
                <a:solidFill>
                  <a:schemeClr val="tx1"/>
                </a:solidFill>
                <a:effectLst/>
                <a:latin typeface="+mn-lt"/>
                <a:ea typeface="+mn-ea"/>
                <a:cs typeface="+mn-cs"/>
              </a:rPr>
              <a:t>The optimization and generator codes can be found online.</a:t>
            </a:r>
            <a:endParaRPr lang="en-US" sz="1200" b="0" i="0"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23</a:t>
            </a:fld>
            <a:endParaRPr lang="en-US"/>
          </a:p>
        </p:txBody>
      </p:sp>
    </p:spTree>
    <p:extLst>
      <p:ext uri="{BB962C8B-B14F-4D97-AF65-F5344CB8AC3E}">
        <p14:creationId xmlns:p14="http://schemas.microsoft.com/office/powerpoint/2010/main" val="136729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We validate our method </a:t>
            </a:r>
            <a:r>
              <a:rPr lang="en-US" sz="1200" b="0" i="0" kern="1200" dirty="0" smtClean="0">
                <a:solidFill>
                  <a:schemeClr val="tx1"/>
                </a:solidFill>
                <a:effectLst/>
                <a:latin typeface="+mn-lt"/>
                <a:ea typeface="+mn-ea"/>
                <a:cs typeface="+mn-cs"/>
              </a:rPr>
              <a:t>by </a:t>
            </a:r>
            <a:r>
              <a:rPr lang="en-US" altLang="zh-CN" sz="1200" b="0" i="0" kern="1200" dirty="0" smtClean="0">
                <a:solidFill>
                  <a:schemeClr val="tx1"/>
                </a:solidFill>
                <a:effectLst/>
                <a:latin typeface="+mn-lt"/>
                <a:ea typeface="+mn-ea"/>
                <a:cs typeface="+mn-cs"/>
              </a:rPr>
              <a:t>various synthetic</a:t>
            </a:r>
            <a:r>
              <a:rPr lang="en-US" altLang="zh-CN" sz="1200" b="0" i="0" kern="1200" baseline="0" dirty="0" smtClean="0">
                <a:solidFill>
                  <a:schemeClr val="tx1"/>
                </a:solidFill>
                <a:effectLst/>
                <a:latin typeface="+mn-lt"/>
                <a:ea typeface="+mn-ea"/>
                <a:cs typeface="+mn-cs"/>
              </a:rPr>
              <a:t> and real-world datasets. Here, we only report the real-world data experiment. We validate the model </a:t>
            </a:r>
            <a:r>
              <a:rPr lang="en-US" sz="1200" b="0" i="0" kern="1200" dirty="0" smtClean="0">
                <a:solidFill>
                  <a:schemeClr val="tx1"/>
                </a:solidFill>
                <a:effectLst/>
                <a:latin typeface="+mn-lt"/>
                <a:ea typeface="+mn-ea"/>
                <a:cs typeface="+mn-cs"/>
              </a:rPr>
              <a:t>by </a:t>
            </a:r>
            <a:r>
              <a:rPr lang="en-US" sz="1200" b="0" i="0" kern="1200" dirty="0" smtClean="0">
                <a:solidFill>
                  <a:schemeClr val="tx1"/>
                </a:solidFill>
                <a:effectLst/>
                <a:latin typeface="+mn-lt"/>
                <a:ea typeface="+mn-ea"/>
                <a:cs typeface="+mn-cs"/>
              </a:rPr>
              <a:t>16 real-world datasets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from a variety of diﬀerent human endeavors.</a:t>
            </a:r>
            <a:r>
              <a:rPr lang="en-US" dirty="0" smtClean="0"/>
              <a:t> </a:t>
            </a:r>
            <a:r>
              <a:rPr lang="en-US" sz="1200" b="0" i="0" kern="1200" dirty="0" smtClean="0">
                <a:solidFill>
                  <a:schemeClr val="tx1"/>
                </a:solidFill>
                <a:effectLst/>
                <a:latin typeface="+mn-lt"/>
                <a:ea typeface="+mn-ea"/>
                <a:cs typeface="+mn-cs"/>
              </a:rPr>
              <a:t>The first eight datasets are from cross-sectional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observations.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last eight ones are from dynamic records on human or </a:t>
            </a:r>
            <a:r>
              <a:rPr lang="en-US" sz="1200" b="0" i="0" kern="1200" dirty="0" smtClean="0">
                <a:solidFill>
                  <a:schemeClr val="tx1"/>
                </a:solidFill>
                <a:effectLst/>
                <a:latin typeface="+mn-lt"/>
                <a:ea typeface="+mn-ea"/>
                <a:cs typeface="+mn-cs"/>
              </a:rPr>
              <a:t>social dynamics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 compile and public all the datasets for reproducibility, among which the last eight datasets serve as the first data collection on human and social dynamics.</a:t>
            </a: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24</a:t>
            </a:fld>
            <a:endParaRPr lang="en-US"/>
          </a:p>
        </p:txBody>
      </p:sp>
    </p:spTree>
    <p:extLst>
      <p:ext uri="{BB962C8B-B14F-4D97-AF65-F5344CB8AC3E}">
        <p14:creationId xmlns:p14="http://schemas.microsoft.com/office/powerpoint/2010/main" val="140134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t>
            </a:r>
            <a:r>
              <a:rPr lang="en-US" dirty="0" smtClean="0"/>
              <a:t>we only show the experiments on real-world datasets. Here we plot the distributions of 16 datasets in purple, and fit them by our fitting method in green.</a:t>
            </a:r>
            <a:r>
              <a:rPr lang="en-US" baseline="0" dirty="0" smtClean="0"/>
              <a:t> We find empirical data exhibits various complex distributions and our method fits them well. However, we further illustrate one of the most widely used method to fit them as shown in gray. We find systematic biases by this method through visual inspection and statistical test of goodness of fit. </a:t>
            </a:r>
            <a:r>
              <a:rPr lang="en-US" sz="1200" b="1" dirty="0" smtClean="0">
                <a:solidFill>
                  <a:schemeClr val="bg1"/>
                </a:solidFill>
              </a:rPr>
              <a:t>Existing Distribution Fitting Models Cannot Capture Complex Empirical Data we observed.</a:t>
            </a:r>
          </a:p>
          <a:p>
            <a:endParaRPr lang="en-US" baseline="0" dirty="0" smtClean="0"/>
          </a:p>
          <a:p>
            <a:endParaRPr lang="en-US" baseline="0" dirty="0" smtClean="0"/>
          </a:p>
          <a:p>
            <a:r>
              <a:rPr lang="en-US" dirty="0" smtClean="0"/>
              <a:t>Deep methods</a:t>
            </a:r>
            <a:br>
              <a:rPr lang="en-US" dirty="0" smtClean="0"/>
            </a:br>
            <a:r>
              <a:rPr lang="en-US" dirty="0" smtClean="0"/>
              <a:t/>
            </a:r>
            <a:br>
              <a:rPr lang="en-US" dirty="0" smtClean="0"/>
            </a:br>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25</a:t>
            </a:fld>
            <a:endParaRPr lang="en-US"/>
          </a:p>
        </p:txBody>
      </p:sp>
    </p:spTree>
    <p:extLst>
      <p:ext uri="{BB962C8B-B14F-4D97-AF65-F5344CB8AC3E}">
        <p14:creationId xmlns:p14="http://schemas.microsoft.com/office/powerpoint/2010/main" val="249970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 further showcase the generative growth dynamics we learned from this system. The dynamic system is: Each agent comes to the system following </a:t>
            </a:r>
            <a:r>
              <a:rPr lang="en-US" dirty="0" err="1" smtClean="0"/>
              <a:t>poisson</a:t>
            </a:r>
            <a:r>
              <a:rPr lang="en-US" dirty="0" smtClean="0"/>
              <a:t> process, changing</a:t>
            </a:r>
            <a:r>
              <a:rPr lang="en-US" baseline="0" dirty="0" smtClean="0"/>
              <a:t> their states according to the learned dynamics, and then a cross-sectional observation follows the observed distribution. </a:t>
            </a:r>
            <a:r>
              <a:rPr lang="en-US" baseline="0" dirty="0" smtClean="0"/>
              <a:t> We try to learn this dynamics from empirical data. For </a:t>
            </a:r>
            <a:r>
              <a:rPr lang="en-US" baseline="0" dirty="0" smtClean="0"/>
              <a:t>example, in the </a:t>
            </a:r>
            <a:r>
              <a:rPr lang="en-US" sz="1200" b="0" i="0" kern="1200" dirty="0" smtClean="0">
                <a:solidFill>
                  <a:schemeClr val="tx1"/>
                </a:solidFill>
                <a:effectLst/>
                <a:latin typeface="+mn-lt"/>
                <a:ea typeface="+mn-ea"/>
                <a:cs typeface="+mn-cs"/>
              </a:rPr>
              <a:t>novel Moby Dick by Herman Melville,</a:t>
            </a:r>
            <a:r>
              <a:rPr lang="en-US" sz="1200" b="0" i="0" kern="1200" baseline="0" dirty="0" smtClean="0">
                <a:solidFill>
                  <a:schemeClr val="tx1"/>
                </a:solidFill>
                <a:effectLst/>
                <a:latin typeface="+mn-lt"/>
                <a:ea typeface="+mn-ea"/>
                <a:cs typeface="+mn-cs"/>
              </a:rPr>
              <a:t> each word comes to the </a:t>
            </a:r>
            <a:r>
              <a:rPr lang="en-US" sz="1200" b="0" i="0" kern="1200" baseline="0" dirty="0" smtClean="0">
                <a:solidFill>
                  <a:schemeClr val="tx1"/>
                </a:solidFill>
                <a:effectLst/>
                <a:latin typeface="+mn-lt"/>
                <a:ea typeface="+mn-ea"/>
                <a:cs typeface="+mn-cs"/>
              </a:rPr>
              <a:t>draft </a:t>
            </a:r>
            <a:r>
              <a:rPr lang="en-US" sz="1200" b="0" i="0" kern="1200" baseline="0" dirty="0" smtClean="0">
                <a:solidFill>
                  <a:schemeClr val="tx1"/>
                </a:solidFill>
                <a:effectLst/>
                <a:latin typeface="+mn-lt"/>
                <a:ea typeface="+mn-ea"/>
                <a:cs typeface="+mn-cs"/>
              </a:rPr>
              <a:t>and changes their </a:t>
            </a:r>
            <a:r>
              <a:rPr lang="en-US" sz="1200" b="0" i="0" kern="1200" dirty="0" smtClean="0">
                <a:solidFill>
                  <a:schemeClr val="tx1"/>
                </a:solidFill>
                <a:effectLst/>
                <a:latin typeface="+mn-lt"/>
                <a:ea typeface="+mn-ea"/>
                <a:cs typeface="+mn-cs"/>
              </a:rPr>
              <a:t>number of</a:t>
            </a:r>
            <a:r>
              <a:rPr lang="en-US" dirty="0" smtClean="0"/>
              <a:t> </a:t>
            </a:r>
            <a:r>
              <a:rPr lang="en-US" sz="1200" b="0" i="0" kern="1200" dirty="0" smtClean="0">
                <a:solidFill>
                  <a:schemeClr val="tx1"/>
                </a:solidFill>
                <a:effectLst/>
                <a:latin typeface="+mn-lt"/>
                <a:ea typeface="+mn-ea"/>
                <a:cs typeface="+mn-cs"/>
              </a:rPr>
              <a:t>occurrence</a:t>
            </a:r>
            <a:r>
              <a:rPr lang="en-US" dirty="0" smtClean="0"/>
              <a:t> </a:t>
            </a:r>
            <a:r>
              <a:rPr lang="en-US" sz="1200" b="0" i="0" kern="1200" baseline="0" dirty="0" smtClean="0">
                <a:solidFill>
                  <a:schemeClr val="tx1"/>
                </a:solidFill>
                <a:effectLst/>
                <a:latin typeface="+mn-lt"/>
                <a:ea typeface="+mn-ea"/>
                <a:cs typeface="+mn-cs"/>
              </a:rPr>
              <a:t>by this growth dynamics, at the end of the book we observe </a:t>
            </a:r>
            <a:r>
              <a:rPr lang="en-US" sz="1200" b="0" i="0" kern="1200" dirty="0" smtClean="0">
                <a:solidFill>
                  <a:schemeClr val="tx1"/>
                </a:solidFill>
                <a:effectLst/>
                <a:latin typeface="+mn-lt"/>
                <a:ea typeface="+mn-ea"/>
                <a:cs typeface="+mn-cs"/>
              </a:rPr>
              <a:t>The number of occurrence of words in the novel follows above distribution.</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26</a:t>
            </a:fld>
            <a:endParaRPr lang="en-US"/>
          </a:p>
        </p:txBody>
      </p:sp>
    </p:spTree>
    <p:extLst>
      <p:ext uri="{BB962C8B-B14F-4D97-AF65-F5344CB8AC3E}">
        <p14:creationId xmlns:p14="http://schemas.microsoft.com/office/powerpoint/2010/main" val="72964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conclude our work </a:t>
            </a:r>
            <a:r>
              <a:rPr lang="en-US" sz="1400" b="1" dirty="0" smtClean="0">
                <a:solidFill>
                  <a:srgbClr val="7030A0"/>
                </a:solidFill>
              </a:rPr>
              <a:t>Learning</a:t>
            </a:r>
            <a:r>
              <a:rPr lang="en-US" sz="1200" b="1" dirty="0" smtClean="0">
                <a:solidFill>
                  <a:srgbClr val="7030A0"/>
                </a:solidFill>
              </a:rPr>
              <a:t> and </a:t>
            </a:r>
            <a:r>
              <a:rPr lang="en-US" sz="1400" b="1" dirty="0" smtClean="0">
                <a:solidFill>
                  <a:srgbClr val="7030A0"/>
                </a:solidFill>
              </a:rPr>
              <a:t>Interpreting</a:t>
            </a:r>
            <a:r>
              <a:rPr lang="en-US" sz="1200" b="1" dirty="0" smtClean="0">
                <a:solidFill>
                  <a:srgbClr val="7030A0"/>
                </a:solidFill>
              </a:rPr>
              <a:t> Complex Distributions in Empirical Data </a:t>
            </a:r>
            <a:r>
              <a:rPr lang="en-US" sz="1200" b="0" i="0" dirty="0" smtClean="0">
                <a:solidFill>
                  <a:srgbClr val="7030A0"/>
                </a:solidFill>
              </a:rPr>
              <a: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smtClean="0">
                <a:solidFill>
                  <a:srgbClr val="7030A0"/>
                </a:solidFill>
              </a:rPr>
              <a:t>We develop parametric</a:t>
            </a:r>
            <a:r>
              <a:rPr lang="en-US" altLang="zh-CN" sz="1200" b="0" i="0" baseline="0" dirty="0" smtClean="0">
                <a:solidFill>
                  <a:srgbClr val="7030A0"/>
                </a:solidFill>
              </a:rPr>
              <a:t> tools to fit various complex empirical distributions by leveraging a unified and simple hazard function in survival analysis. We then give a generative interpretation of the data in a dynamic system view. In a word, we try to connect the dots as shown in the plot. Possible further works are: we can construct more complex distributions by our framework,  </a:t>
            </a:r>
            <a:r>
              <a:rPr lang="en-US" altLang="zh-CN" sz="1200" b="0" i="0" baseline="0" dirty="0" smtClean="0">
                <a:solidFill>
                  <a:srgbClr val="7030A0"/>
                </a:solidFill>
              </a:rPr>
              <a:t>we can infer dynamics from </a:t>
            </a:r>
            <a:r>
              <a:rPr lang="en-US" altLang="zh-CN" sz="1200" b="0" i="0" baseline="0" dirty="0" smtClean="0">
                <a:solidFill>
                  <a:srgbClr val="7030A0"/>
                </a:solidFill>
              </a:rPr>
              <a:t>non-parametric </a:t>
            </a:r>
            <a:r>
              <a:rPr lang="en-US" altLang="zh-CN" sz="1200" b="0" i="0" baseline="0" dirty="0" smtClean="0">
                <a:solidFill>
                  <a:srgbClr val="7030A0"/>
                </a:solidFill>
              </a:rPr>
              <a:t>distribution models</a:t>
            </a:r>
            <a:r>
              <a:rPr lang="en-US" altLang="zh-CN" sz="1200" b="0" i="0" baseline="0" dirty="0" smtClean="0">
                <a:solidFill>
                  <a:srgbClr val="7030A0"/>
                </a:solidFill>
              </a:rPr>
              <a:t>, </a:t>
            </a:r>
            <a:r>
              <a:rPr lang="en-US" altLang="zh-CN" sz="1200" b="0" i="0" baseline="0" dirty="0" smtClean="0">
                <a:solidFill>
                  <a:srgbClr val="7030A0"/>
                </a:solidFill>
              </a:rPr>
              <a:t>and by applying this framework,  we can further investigate the generative dynamics </a:t>
            </a:r>
            <a:r>
              <a:rPr lang="en-US" altLang="zh-CN" sz="1200" b="0" i="0" baseline="0" dirty="0" smtClean="0">
                <a:solidFill>
                  <a:srgbClr val="7030A0"/>
                </a:solidFill>
              </a:rPr>
              <a:t>of existing </a:t>
            </a:r>
            <a:r>
              <a:rPr lang="en-US" altLang="zh-CN" sz="1200" b="0" i="0" baseline="0" dirty="0" smtClean="0">
                <a:solidFill>
                  <a:srgbClr val="7030A0"/>
                </a:solidFill>
              </a:rPr>
              <a:t>distribution and empirical </a:t>
            </a:r>
            <a:r>
              <a:rPr lang="en-US" altLang="zh-CN" sz="1200" b="0" i="0" baseline="0" dirty="0" smtClean="0">
                <a:solidFill>
                  <a:srgbClr val="7030A0"/>
                </a:solidFill>
              </a:rPr>
              <a:t>datasets. Codes and datasets will be found </a:t>
            </a:r>
            <a:r>
              <a:rPr lang="en-US" altLang="zh-CN" sz="1200" b="0" i="0" baseline="0" dirty="0" smtClean="0">
                <a:solidFill>
                  <a:srgbClr val="7030A0"/>
                </a:solidFill>
              </a:rPr>
              <a:t>on </a:t>
            </a:r>
            <a:r>
              <a:rPr lang="en-US" altLang="zh-CN" sz="1200" b="0" i="0" baseline="0" dirty="0" smtClean="0">
                <a:solidFill>
                  <a:srgbClr val="7030A0"/>
                </a:solidFill>
              </a:rPr>
              <a:t>my </a:t>
            </a:r>
            <a:r>
              <a:rPr lang="en-US" altLang="zh-CN" sz="1200" b="0" i="0" baseline="0" dirty="0" smtClean="0">
                <a:solidFill>
                  <a:srgbClr val="7030A0"/>
                </a:solidFill>
              </a:rPr>
              <a:t>website later.</a:t>
            </a:r>
            <a:endParaRPr lang="en-US" altLang="zh-CN" sz="1200" b="0" i="0" dirty="0" smtClean="0">
              <a:solidFill>
                <a:srgbClr val="7030A0"/>
              </a:solidFill>
            </a:endParaRPr>
          </a:p>
          <a:p>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27</a:t>
            </a:fld>
            <a:endParaRPr lang="en-US"/>
          </a:p>
        </p:txBody>
      </p:sp>
    </p:spTree>
    <p:extLst>
      <p:ext uri="{BB962C8B-B14F-4D97-AF65-F5344CB8AC3E}">
        <p14:creationId xmlns:p14="http://schemas.microsoft.com/office/powerpoint/2010/main" val="1699268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Cheers, Time for</a:t>
            </a:r>
            <a:r>
              <a:rPr lang="en-US" baseline="0" dirty="0" smtClean="0"/>
              <a:t> </a:t>
            </a:r>
            <a:r>
              <a:rPr lang="en-US" baseline="0" dirty="0" smtClean="0"/>
              <a:t>questions?</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28</a:t>
            </a:fld>
            <a:endParaRPr lang="en-US"/>
          </a:p>
        </p:txBody>
      </p:sp>
    </p:spTree>
    <p:extLst>
      <p:ext uri="{BB962C8B-B14F-4D97-AF65-F5344CB8AC3E}">
        <p14:creationId xmlns:p14="http://schemas.microsoft.com/office/powerpoint/2010/main" val="385637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t>
            </a:r>
            <a:r>
              <a:rPr lang="en-US" dirty="0" smtClean="0"/>
              <a:t>call </a:t>
            </a:r>
            <a:r>
              <a:rPr lang="en-US" dirty="0" smtClean="0"/>
              <a:t>these empirical data </a:t>
            </a:r>
            <a:r>
              <a:rPr lang="en-US" baseline="0" dirty="0" smtClean="0"/>
              <a:t>cross-sectional because we collect them at a specific time point, or it’s a snapshot of the growth </a:t>
            </a:r>
            <a:r>
              <a:rPr lang="en-US" baseline="0" dirty="0" smtClean="0"/>
              <a:t>progress </a:t>
            </a:r>
            <a:r>
              <a:rPr lang="en-US" baseline="0" dirty="0" smtClean="0"/>
              <a:t>of </a:t>
            </a:r>
            <a:r>
              <a:rPr lang="en-US" baseline="0" dirty="0" smtClean="0"/>
              <a:t>all the apples</a:t>
            </a:r>
            <a:r>
              <a:rPr lang="en-US" baseline="0" dirty="0" smtClean="0"/>
              <a:t>.  Furthermore, </a:t>
            </a:r>
            <a:r>
              <a:rPr lang="en-US" baseline="0" dirty="0" smtClean="0"/>
              <a:t>other </a:t>
            </a:r>
            <a:r>
              <a:rPr lang="en-US" sz="1200" b="1" i="0" kern="1200" dirty="0" smtClean="0">
                <a:solidFill>
                  <a:schemeClr val="tx1"/>
                </a:solidFill>
                <a:effectLst/>
                <a:latin typeface="+mn-lt"/>
                <a:ea typeface="+mn-ea"/>
                <a:cs typeface="+mn-cs"/>
              </a:rPr>
              <a:t>informed business decisions</a:t>
            </a:r>
            <a:r>
              <a:rPr lang="en-US" baseline="0" dirty="0" smtClean="0"/>
              <a:t> </a:t>
            </a:r>
            <a:r>
              <a:rPr lang="en-US" sz="1200" b="1" i="0" kern="1200" baseline="0" dirty="0" smtClean="0">
                <a:solidFill>
                  <a:schemeClr val="tx1"/>
                </a:solidFill>
                <a:effectLst/>
                <a:latin typeface="+mn-lt"/>
                <a:ea typeface="+mn-ea"/>
                <a:cs typeface="+mn-cs"/>
              </a:rPr>
              <a:t>with respect to time, like to estimate future income 1 year ahead, </a:t>
            </a:r>
            <a:r>
              <a:rPr lang="en-US" sz="1200" b="0" i="0" kern="1200" dirty="0" smtClean="0">
                <a:solidFill>
                  <a:schemeClr val="tx1"/>
                </a:solidFill>
                <a:effectLst/>
                <a:latin typeface="+mn-lt"/>
                <a:ea typeface="+mn-ea"/>
                <a:cs typeface="+mn-cs"/>
              </a:rPr>
              <a:t>what’s the best timing</a:t>
            </a:r>
            <a:r>
              <a:rPr lang="en-US" sz="1200" b="0" i="0" kern="1200" baseline="0" dirty="0" smtClean="0">
                <a:solidFill>
                  <a:schemeClr val="tx1"/>
                </a:solidFill>
                <a:effectLst/>
                <a:latin typeface="+mn-lt"/>
                <a:ea typeface="+mn-ea"/>
                <a:cs typeface="+mn-cs"/>
              </a:rPr>
              <a:t> to </a:t>
            </a:r>
            <a:r>
              <a:rPr lang="en-US" sz="1200" b="0" i="0" kern="1200" dirty="0" smtClean="0">
                <a:solidFill>
                  <a:schemeClr val="tx1"/>
                </a:solidFill>
                <a:effectLst/>
                <a:latin typeface="+mn-lt"/>
                <a:ea typeface="+mn-ea"/>
                <a:cs typeface="+mn-cs"/>
              </a:rPr>
              <a:t>harvest</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when to market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apples at early stage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which are </a:t>
            </a:r>
            <a:r>
              <a:rPr lang="en-US" sz="1200" b="0" i="0" kern="1200" baseline="0" dirty="0" smtClean="0">
                <a:solidFill>
                  <a:schemeClr val="tx1"/>
                </a:solidFill>
                <a:effectLst/>
                <a:latin typeface="+mn-lt"/>
                <a:ea typeface="+mn-ea"/>
                <a:cs typeface="+mn-cs"/>
              </a:rPr>
              <a:t>all</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depend </a:t>
            </a:r>
            <a:r>
              <a:rPr lang="en-US" sz="1200" b="0" i="0" kern="1200" baseline="0" dirty="0" smtClean="0">
                <a:solidFill>
                  <a:schemeClr val="tx1"/>
                </a:solidFill>
                <a:effectLst/>
                <a:latin typeface="+mn-lt"/>
                <a:ea typeface="+mn-ea"/>
                <a:cs typeface="+mn-cs"/>
              </a:rPr>
              <a:t>on our knowledge of </a:t>
            </a:r>
            <a:r>
              <a:rPr lang="en-US" baseline="0" dirty="0" smtClean="0"/>
              <a:t>how apples </a:t>
            </a:r>
            <a:r>
              <a:rPr lang="en-US" baseline="0" dirty="0" smtClean="0"/>
              <a:t>grow dynamically over time. </a:t>
            </a:r>
            <a:r>
              <a:rPr lang="en-US" baseline="0" dirty="0" smtClean="0"/>
              <a:t>However, sometimes it’s very difficult to observe and collect the whole growth data directly over </a:t>
            </a:r>
            <a:r>
              <a:rPr lang="en-US" baseline="0" dirty="0" smtClean="0"/>
              <a:t>a very </a:t>
            </a:r>
            <a:r>
              <a:rPr lang="en-US" baseline="0" dirty="0" smtClean="0"/>
              <a:t>long period of time. </a:t>
            </a:r>
            <a:r>
              <a:rPr lang="en-US" b="1" baseline="0" dirty="0" smtClean="0"/>
              <a:t>Thus, the second problem is Can we infer the  growth dynamics </a:t>
            </a:r>
            <a:r>
              <a:rPr lang="en-US" b="1" baseline="0" dirty="0" smtClean="0"/>
              <a:t>only from these </a:t>
            </a:r>
            <a:r>
              <a:rPr lang="en-US" b="1" baseline="0" dirty="0" smtClean="0"/>
              <a:t>cross-sectional data. </a:t>
            </a:r>
            <a:endParaRPr lang="en-US" b="1" dirty="0" smtClean="0"/>
          </a:p>
          <a:p>
            <a:r>
              <a:rPr lang="en-US" dirty="0" smtClean="0"/>
              <a:t/>
            </a:r>
            <a:br>
              <a:rPr lang="en-US" dirty="0" smtClean="0"/>
            </a:b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3</a:t>
            </a:fld>
            <a:endParaRPr lang="en-US"/>
          </a:p>
        </p:txBody>
      </p:sp>
    </p:spTree>
    <p:extLst>
      <p:ext uri="{BB962C8B-B14F-4D97-AF65-F5344CB8AC3E}">
        <p14:creationId xmlns:p14="http://schemas.microsoft.com/office/powerpoint/2010/main" val="101943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In summary, this paper tries to fit empirical data by parametric distributions, and then interpret their</a:t>
            </a:r>
            <a:r>
              <a:rPr lang="en-US" baseline="0" dirty="0" smtClean="0"/>
              <a:t> generative dynamics from </a:t>
            </a:r>
            <a:r>
              <a:rPr lang="en-US" baseline="0" dirty="0" smtClean="0"/>
              <a:t>these </a:t>
            </a:r>
            <a:r>
              <a:rPr lang="en-US" baseline="0" dirty="0" smtClean="0"/>
              <a:t>distributions. </a:t>
            </a:r>
            <a:r>
              <a:rPr lang="en-US" baseline="0" dirty="0" smtClean="0"/>
              <a:t> Let </a:t>
            </a:r>
            <a:r>
              <a:rPr lang="en-US" baseline="0" dirty="0" smtClean="0"/>
              <a:t>me visualize the problem: from empirical data to distribution fitting, and further to their generative dynamics. </a:t>
            </a:r>
            <a:r>
              <a:rPr lang="en-US" baseline="0" dirty="0" smtClean="0"/>
              <a:t>Actually, this is a common research paradigm to understand the underlying structure and dynamics of data in various disciplines . We emphasize </a:t>
            </a:r>
            <a:r>
              <a:rPr lang="en-US" baseline="0" dirty="0" smtClean="0"/>
              <a:t>that this is a common research paradigm in various disciplines. Let me show some </a:t>
            </a:r>
            <a:r>
              <a:rPr lang="en-US" baseline="0" dirty="0" smtClean="0"/>
              <a:t>examples.</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4</a:t>
            </a:fld>
            <a:endParaRPr lang="en-US"/>
          </a:p>
        </p:txBody>
      </p:sp>
    </p:spTree>
    <p:extLst>
      <p:ext uri="{BB962C8B-B14F-4D97-AF65-F5344CB8AC3E}">
        <p14:creationId xmlns:p14="http://schemas.microsoft.com/office/powerpoint/2010/main" val="33390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first example is from Network Science discipline. </a:t>
            </a:r>
            <a:r>
              <a:rPr lang="en-US" baseline="0" dirty="0" smtClean="0"/>
              <a:t> </a:t>
            </a:r>
            <a:r>
              <a:rPr lang="en-US" sz="1200" b="0" i="0" kern="1200" dirty="0" smtClean="0">
                <a:solidFill>
                  <a:schemeClr val="tx1"/>
                </a:solidFill>
                <a:effectLst/>
                <a:latin typeface="+mn-lt"/>
                <a:ea typeface="+mn-ea"/>
                <a:cs typeface="+mn-cs"/>
              </a:rPr>
              <a:t>For example, by investigating the degree distribution of </a:t>
            </a:r>
            <a:r>
              <a:rPr lang="en-US" sz="1200" b="0" i="0" kern="1200" dirty="0" smtClean="0">
                <a:solidFill>
                  <a:schemeClr val="tx1"/>
                </a:solidFill>
                <a:effectLst/>
                <a:latin typeface="+mn-lt"/>
                <a:ea typeface="+mn-ea"/>
                <a:cs typeface="+mn-cs"/>
              </a:rPr>
              <a:t>this complex network, </a:t>
            </a:r>
            <a:r>
              <a:rPr lang="en-US" sz="1200" b="0" i="0" kern="1200" dirty="0" smtClean="0">
                <a:solidFill>
                  <a:schemeClr val="tx1"/>
                </a:solidFill>
                <a:effectLst/>
                <a:latin typeface="+mn-lt"/>
                <a:ea typeface="+mn-ea"/>
                <a:cs typeface="+mn-cs"/>
              </a:rPr>
              <a:t>the physicists found power law distribution for degree,</a:t>
            </a:r>
            <a:r>
              <a:rPr lang="en-US" sz="1200" b="0" i="0" kern="1200" baseline="0" dirty="0" smtClean="0">
                <a:solidFill>
                  <a:schemeClr val="tx1"/>
                </a:solidFill>
                <a:effectLst/>
                <a:latin typeface="+mn-lt"/>
                <a:ea typeface="+mn-ea"/>
                <a:cs typeface="+mn-cs"/>
              </a:rPr>
              <a:t> and then they found complex </a:t>
            </a:r>
            <a:r>
              <a:rPr lang="en-US" sz="1200" b="0" i="0" kern="1200" dirty="0" smtClean="0">
                <a:solidFill>
                  <a:schemeClr val="tx1"/>
                </a:solidFill>
                <a:effectLst/>
                <a:latin typeface="+mn-lt"/>
                <a:ea typeface="+mn-ea"/>
                <a:cs typeface="+mn-cs"/>
              </a:rPr>
              <a:t>network evolves according to some dynamic rules, such as rich-get-richer</a:t>
            </a:r>
            <a:r>
              <a:rPr lang="en-US" sz="1200" b="0" i="0" kern="1200" baseline="0" dirty="0" smtClean="0">
                <a:solidFill>
                  <a:schemeClr val="tx1"/>
                </a:solidFill>
                <a:effectLst/>
                <a:latin typeface="+mn-lt"/>
                <a:ea typeface="+mn-ea"/>
                <a:cs typeface="+mn-cs"/>
              </a:rPr>
              <a:t> dynamics.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This research paradigm, namely e</a:t>
            </a:r>
            <a:r>
              <a:rPr lang="en-US" sz="1200" b="0" i="0" kern="1200" dirty="0" smtClean="0">
                <a:solidFill>
                  <a:schemeClr val="tx1"/>
                </a:solidFill>
                <a:effectLst/>
                <a:latin typeface="+mn-lt"/>
                <a:ea typeface="+mn-ea"/>
                <a:cs typeface="+mn-cs"/>
              </a:rPr>
              <a:t>mpirical data</a:t>
            </a:r>
            <a:r>
              <a:rPr lang="en-US" sz="1200" b="0" i="0" kern="1200" baseline="0" dirty="0" smtClean="0">
                <a:solidFill>
                  <a:schemeClr val="tx1"/>
                </a:solidFill>
                <a:effectLst/>
                <a:latin typeface="+mn-lt"/>
                <a:ea typeface="+mn-ea"/>
                <a:cs typeface="+mn-cs"/>
              </a:rPr>
              <a:t>, to distribution fitting, to generative dynamics, lifts the curtain on complex network studies.</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5</a:t>
            </a:fld>
            <a:endParaRPr lang="en-US"/>
          </a:p>
        </p:txBody>
      </p:sp>
    </p:spTree>
    <p:extLst>
      <p:ext uri="{BB962C8B-B14F-4D97-AF65-F5344CB8AC3E}">
        <p14:creationId xmlns:p14="http://schemas.microsoft.com/office/powerpoint/2010/main" val="189694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Actually, the degree distribution can be replaced by </a:t>
            </a:r>
            <a:r>
              <a:rPr lang="en-US" dirty="0" smtClean="0"/>
              <a:t>the </a:t>
            </a:r>
            <a:r>
              <a:rPr lang="en-US" sz="1200" b="0" i="0" kern="1200" dirty="0" smtClean="0">
                <a:solidFill>
                  <a:schemeClr val="tx1"/>
                </a:solidFill>
                <a:effectLst/>
                <a:latin typeface="+mn-lt"/>
                <a:ea typeface="+mn-ea"/>
                <a:cs typeface="+mn-cs"/>
              </a:rPr>
              <a:t>distribution of </a:t>
            </a:r>
            <a:r>
              <a:rPr lang="en-US" dirty="0" smtClean="0"/>
              <a:t>citation of </a:t>
            </a:r>
            <a:r>
              <a:rPr lang="en-US" dirty="0" smtClean="0"/>
              <a:t>scholars at present, </a:t>
            </a:r>
            <a:r>
              <a:rPr lang="en-US" sz="1200" b="0" i="0" kern="1200" dirty="0" smtClean="0">
                <a:solidFill>
                  <a:schemeClr val="tx1"/>
                </a:solidFill>
                <a:effectLst/>
                <a:latin typeface="+mn-lt"/>
                <a:ea typeface="+mn-ea"/>
                <a:cs typeface="+mn-cs"/>
              </a:rPr>
              <a:t>distribution of </a:t>
            </a:r>
            <a:r>
              <a:rPr lang="en-US" dirty="0" smtClean="0"/>
              <a:t>market values of companies,  and even size </a:t>
            </a:r>
            <a:r>
              <a:rPr lang="en-US" sz="1200" b="0" i="0" kern="1200" dirty="0" smtClean="0">
                <a:solidFill>
                  <a:schemeClr val="tx1"/>
                </a:solidFill>
                <a:effectLst/>
                <a:latin typeface="+mn-lt"/>
                <a:ea typeface="+mn-ea"/>
                <a:cs typeface="+mn-cs"/>
              </a:rPr>
              <a:t>distribution of </a:t>
            </a:r>
            <a:r>
              <a:rPr lang="en-US" dirty="0" smtClean="0"/>
              <a:t>tum</a:t>
            </a:r>
            <a:r>
              <a:rPr lang="en-US" altLang="zh-CN" dirty="0" smtClean="0"/>
              <a:t>ors for a specific cancer</a:t>
            </a:r>
            <a:r>
              <a:rPr lang="en-US" baseline="0" dirty="0" smtClean="0"/>
              <a:t>.  Furthermore, from the distribution of the citations of scholars, </a:t>
            </a:r>
            <a:r>
              <a:rPr lang="en-US" baseline="0" dirty="0" smtClean="0"/>
              <a:t>Can </a:t>
            </a:r>
            <a:r>
              <a:rPr lang="en-US" baseline="0" dirty="0" smtClean="0"/>
              <a:t>we know</a:t>
            </a:r>
            <a:r>
              <a:rPr lang="en-US" altLang="zh-CN" baseline="0" dirty="0" smtClean="0"/>
              <a:t> how the </a:t>
            </a:r>
            <a:r>
              <a:rPr lang="en-US" altLang="zh-CN" baseline="0" dirty="0" smtClean="0"/>
              <a:t>career of a scholar take off over time? </a:t>
            </a:r>
            <a:endParaRPr lang="en-US" altLang="zh-CN" baseline="0" dirty="0" smtClean="0"/>
          </a:p>
          <a:p>
            <a:r>
              <a:rPr lang="en-US" baseline="0" dirty="0" smtClean="0"/>
              <a:t>From the distribution of market values, </a:t>
            </a:r>
            <a:r>
              <a:rPr lang="en-US" altLang="zh-CN" baseline="0" dirty="0" smtClean="0"/>
              <a:t>can we know how companies </a:t>
            </a:r>
            <a:r>
              <a:rPr lang="en-US" altLang="zh-CN" baseline="0" dirty="0" smtClean="0"/>
              <a:t>grow their values over </a:t>
            </a:r>
            <a:r>
              <a:rPr lang="en-US" altLang="zh-CN" baseline="0" dirty="0" smtClean="0"/>
              <a:t>time? </a:t>
            </a:r>
          </a:p>
          <a:p>
            <a:r>
              <a:rPr lang="en-US" baseline="0" dirty="0" smtClean="0"/>
              <a:t>From the distribution of tumor size, </a:t>
            </a:r>
            <a:r>
              <a:rPr lang="en-US" altLang="zh-CN" baseline="0" dirty="0" smtClean="0"/>
              <a:t> can we know how the tumor </a:t>
            </a:r>
            <a:r>
              <a:rPr lang="en-US" altLang="zh-CN" baseline="0" dirty="0" smtClean="0"/>
              <a:t>develop over </a:t>
            </a:r>
            <a:r>
              <a:rPr lang="en-US" altLang="zh-CN" baseline="0" dirty="0" smtClean="0"/>
              <a:t>time?  All these scenarios are </a:t>
            </a:r>
            <a:r>
              <a:rPr lang="en-US" dirty="0" smtClean="0"/>
              <a:t>to fit empirical data distributions, and then find their</a:t>
            </a:r>
            <a:r>
              <a:rPr lang="en-US" baseline="0" dirty="0" smtClean="0"/>
              <a:t> growth dynamics. </a:t>
            </a:r>
            <a:endParaRPr lang="en-US" baseline="0" dirty="0" smtClean="0"/>
          </a:p>
          <a:p>
            <a:endParaRPr lang="en-US" altLang="zh-CN" baseline="0" dirty="0" smtClean="0"/>
          </a:p>
          <a:p>
            <a:r>
              <a:rPr lang="en-US" dirty="0" smtClean="0"/>
              <a:t>http://www.webometrics.info/en/node/58</a:t>
            </a:r>
          </a:p>
          <a:p>
            <a:r>
              <a:rPr lang="en-US" dirty="0" smtClean="0"/>
              <a:t>https://www.breastcancer.org/symptoms/diagnosis/size</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6</a:t>
            </a:fld>
            <a:endParaRPr lang="en-US"/>
          </a:p>
        </p:txBody>
      </p:sp>
    </p:spTree>
    <p:extLst>
      <p:ext uri="{BB962C8B-B14F-4D97-AF65-F5344CB8AC3E}">
        <p14:creationId xmlns:p14="http://schemas.microsoft.com/office/powerpoint/2010/main" val="324408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second example is </a:t>
            </a:r>
            <a:r>
              <a:rPr lang="en-US" altLang="zh-CN" dirty="0" smtClean="0"/>
              <a:t>the</a:t>
            </a:r>
            <a:r>
              <a:rPr lang="en-US" dirty="0" smtClean="0"/>
              <a:t> survival analysis in statistics, which is one of the most widely used tools for biology and health. By collecting time-to-event </a:t>
            </a:r>
            <a:r>
              <a:rPr lang="en-US" dirty="0" smtClean="0"/>
              <a:t>data, </a:t>
            </a:r>
            <a:r>
              <a:rPr lang="en-US" dirty="0" smtClean="0"/>
              <a:t>for</a:t>
            </a:r>
            <a:r>
              <a:rPr lang="en-US" baseline="0" dirty="0" smtClean="0"/>
              <a:t> example, the time to death, the time to admission to a hospital, and so on. we can fit this time-2-event data and then understand how the risks of disease develop over </a:t>
            </a:r>
            <a:r>
              <a:rPr lang="en-US" baseline="0" dirty="0" smtClean="0"/>
              <a:t>time. </a:t>
            </a:r>
            <a:r>
              <a:rPr lang="en-US" sz="1200" b="0" i="0" kern="1200" baseline="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mpirical </a:t>
            </a:r>
            <a:r>
              <a:rPr lang="en-US" baseline="0" dirty="0" smtClean="0"/>
              <a:t>time-2-event </a:t>
            </a:r>
            <a:r>
              <a:rPr lang="en-US" sz="1200" b="0" i="0" kern="1200" dirty="0" smtClean="0">
                <a:solidFill>
                  <a:schemeClr val="tx1"/>
                </a:solidFill>
                <a:effectLst/>
                <a:latin typeface="+mn-lt"/>
                <a:ea typeface="+mn-ea"/>
                <a:cs typeface="+mn-cs"/>
              </a:rPr>
              <a:t>data</a:t>
            </a:r>
            <a:r>
              <a:rPr lang="en-US" sz="1200" b="0" i="0" kern="1200" baseline="0" dirty="0" smtClean="0">
                <a:solidFill>
                  <a:schemeClr val="tx1"/>
                </a:solidFill>
                <a:effectLst/>
                <a:latin typeface="+mn-lt"/>
                <a:ea typeface="+mn-ea"/>
                <a:cs typeface="+mn-cs"/>
              </a:rPr>
              <a:t>, to distribution fitting, to generative dynamics of diseases.</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7</a:t>
            </a:fld>
            <a:endParaRPr lang="en-US"/>
          </a:p>
        </p:txBody>
      </p:sp>
    </p:spTree>
    <p:extLst>
      <p:ext uri="{BB962C8B-B14F-4D97-AF65-F5344CB8AC3E}">
        <p14:creationId xmlns:p14="http://schemas.microsoft.com/office/powerpoint/2010/main" val="2399345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third example. </a:t>
            </a:r>
            <a:r>
              <a:rPr lang="en-US" altLang="zh-CN" dirty="0" smtClean="0"/>
              <a:t>Deep models are powerful tools</a:t>
            </a:r>
            <a:r>
              <a:rPr lang="en-US" altLang="zh-CN" baseline="0" dirty="0" smtClean="0"/>
              <a:t> due to their capability of </a:t>
            </a:r>
            <a:r>
              <a:rPr lang="en-US" altLang="zh-CN" dirty="0" smtClean="0"/>
              <a:t>fitting complex data, like image, sounds, and text. </a:t>
            </a:r>
            <a:r>
              <a:rPr lang="en-US" altLang="zh-CN" dirty="0" smtClean="0"/>
              <a:t> </a:t>
            </a:r>
            <a:r>
              <a:rPr lang="en-US" dirty="0" smtClean="0"/>
              <a:t>Some </a:t>
            </a:r>
            <a:r>
              <a:rPr lang="en-US" dirty="0" smtClean="0"/>
              <a:t>fundamental questions are if deep models, like GAN,</a:t>
            </a:r>
            <a:r>
              <a:rPr lang="en-US" baseline="0" dirty="0" smtClean="0"/>
              <a:t> can capture </a:t>
            </a:r>
            <a:r>
              <a:rPr lang="en-US" baseline="0" dirty="0" smtClean="0"/>
              <a:t>data generated from a </a:t>
            </a:r>
            <a:r>
              <a:rPr lang="en-US" baseline="0" dirty="0" smtClean="0"/>
              <a:t>well-defined distribution? and How do the deep models indeed  generate them</a:t>
            </a:r>
            <a:r>
              <a:rPr lang="en-US" baseline="0" dirty="0" smtClean="0"/>
              <a:t>? </a:t>
            </a:r>
            <a:r>
              <a:rPr lang="en-US" sz="1200" b="0" i="0" kern="1200" baseline="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mpirical data</a:t>
            </a:r>
            <a:r>
              <a:rPr lang="en-US" sz="1200" b="0" i="0" kern="1200" baseline="0" dirty="0" smtClean="0">
                <a:solidFill>
                  <a:schemeClr val="tx1"/>
                </a:solidFill>
                <a:effectLst/>
                <a:latin typeface="+mn-lt"/>
                <a:ea typeface="+mn-ea"/>
                <a:cs typeface="+mn-cs"/>
              </a:rPr>
              <a:t>, to distribution fitting, to generative dynamics of deep models</a:t>
            </a:r>
            <a:endParaRPr lang="en-US" dirty="0"/>
          </a:p>
        </p:txBody>
      </p:sp>
      <p:sp>
        <p:nvSpPr>
          <p:cNvPr id="4" name="灯片编号占位符 3"/>
          <p:cNvSpPr>
            <a:spLocks noGrp="1"/>
          </p:cNvSpPr>
          <p:nvPr>
            <p:ph type="sldNum" sz="quarter" idx="10"/>
          </p:nvPr>
        </p:nvSpPr>
        <p:spPr/>
        <p:txBody>
          <a:bodyPr/>
          <a:lstStyle/>
          <a:p>
            <a:fld id="{093A40FC-551C-40A9-9BFC-143089139DEF}" type="slidenum">
              <a:rPr lang="en-US" smtClean="0"/>
              <a:t>8</a:t>
            </a:fld>
            <a:endParaRPr lang="en-US"/>
          </a:p>
        </p:txBody>
      </p:sp>
    </p:spTree>
    <p:extLst>
      <p:ext uri="{BB962C8B-B14F-4D97-AF65-F5344CB8AC3E}">
        <p14:creationId xmlns:p14="http://schemas.microsoft.com/office/powerpoint/2010/main" val="196481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Please let me repeat the problem. </a:t>
            </a:r>
            <a:r>
              <a:rPr lang="en-US" dirty="0" smtClean="0"/>
              <a:t>This paper </a:t>
            </a:r>
            <a:r>
              <a:rPr lang="en-US" dirty="0" smtClean="0"/>
              <a:t>tries to fit empirical data distributions, and then interpret their</a:t>
            </a:r>
            <a:r>
              <a:rPr lang="en-US" baseline="0" dirty="0" smtClean="0"/>
              <a:t> generative dynamics from </a:t>
            </a:r>
            <a:r>
              <a:rPr lang="en-US" baseline="0" dirty="0" smtClean="0"/>
              <a:t>these distributions.  As </a:t>
            </a:r>
            <a:r>
              <a:rPr lang="en-US" baseline="0" dirty="0" smtClean="0"/>
              <a:t>Illustrated by these three </a:t>
            </a:r>
            <a:r>
              <a:rPr lang="en-US" baseline="0" dirty="0" smtClean="0"/>
              <a:t>steps: empirical data, distribution fitting and generative dynamics. </a:t>
            </a:r>
            <a:r>
              <a:rPr lang="en-US" baseline="0" dirty="0" smtClean="0"/>
              <a:t>Actually,  through examples as we mentioned above, we </a:t>
            </a:r>
            <a:r>
              <a:rPr lang="en-US" baseline="0" dirty="0" smtClean="0"/>
              <a:t>find these </a:t>
            </a:r>
            <a:r>
              <a:rPr lang="en-US" baseline="0" dirty="0" smtClean="0"/>
              <a:t>apple</a:t>
            </a:r>
            <a:r>
              <a:rPr lang="en-US" altLang="zh-CN" baseline="0" dirty="0" smtClean="0"/>
              <a:t>s</a:t>
            </a:r>
            <a:r>
              <a:rPr lang="en-US" baseline="0" dirty="0" smtClean="0"/>
              <a:t> represent a lot of stuffs in the real </a:t>
            </a:r>
            <a:r>
              <a:rPr lang="en-US" baseline="0" dirty="0" smtClean="0"/>
              <a:t>world, like the degree of complex network, citation number, market value, tumor size, time-2-event, and so on.</a:t>
            </a:r>
            <a:endParaRPr lang="en-US" baseline="0" dirty="0" smtClean="0"/>
          </a:p>
        </p:txBody>
      </p:sp>
      <p:sp>
        <p:nvSpPr>
          <p:cNvPr id="4" name="灯片编号占位符 3"/>
          <p:cNvSpPr>
            <a:spLocks noGrp="1"/>
          </p:cNvSpPr>
          <p:nvPr>
            <p:ph type="sldNum" sz="quarter" idx="10"/>
          </p:nvPr>
        </p:nvSpPr>
        <p:spPr/>
        <p:txBody>
          <a:bodyPr/>
          <a:lstStyle/>
          <a:p>
            <a:fld id="{093A40FC-551C-40A9-9BFC-143089139DEF}" type="slidenum">
              <a:rPr lang="en-US" smtClean="0"/>
              <a:t>9</a:t>
            </a:fld>
            <a:endParaRPr lang="en-US"/>
          </a:p>
        </p:txBody>
      </p:sp>
    </p:spTree>
    <p:extLst>
      <p:ext uri="{BB962C8B-B14F-4D97-AF65-F5344CB8AC3E}">
        <p14:creationId xmlns:p14="http://schemas.microsoft.com/office/powerpoint/2010/main" val="347230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74F2D22-DB20-C145-AFBC-7EFF1988A063}" type="datetime2">
              <a:rPr lang="en-US" smtClean="0"/>
              <a:t>Thursday, August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FDAAAE73-3278-684A-AD86-B7B9418BE81E}" type="datetime2">
              <a:rPr lang="en-US" smtClean="0"/>
              <a:t>Thursday, August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B0FF718-76C0-DF45-92FA-855B110B1DF9}" type="datetime2">
              <a:rPr lang="en-US" smtClean="0"/>
              <a:t>Thursday, August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0473B4FD-6A04-0C40-A451-FA7F82E5A93A}" type="datetime2">
              <a:rPr lang="en-US" smtClean="0"/>
              <a:t>Thursday, August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7030A0">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C026E47-EC81-164D-A9D0-52217604E4BE}" type="datetime2">
              <a:rPr lang="en-US" smtClean="0"/>
              <a:t>Thursday, August 23,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CC2FD5E-605B-F646-9291-93564E46B407}" type="datetime2">
              <a:rPr lang="en-US" smtClean="0"/>
              <a:t>Thursday, August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7030A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7030A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CEFB40A-C2C2-8048-B87F-F6B5F06663C2}" type="datetime2">
              <a:rPr lang="en-US" smtClean="0"/>
              <a:t>Thursday, August 23,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F8A0C1C-8A84-DC43-ABB0-93DE89758676}" type="datetime2">
              <a:rPr lang="en-US" smtClean="0"/>
              <a:t>Thursday, August 23,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EACD-1A1B-2542-90FB-21D16508F629}" type="datetime2">
              <a:rPr lang="en-US" smtClean="0"/>
              <a:t>Thursday, August 23,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86F41BB-3186-DD4D-ACFA-ACE386CBEB42}" type="datetime2">
              <a:rPr lang="en-US" smtClean="0"/>
              <a:t>Thursday, August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11480" y="838201"/>
            <a:ext cx="7872520" cy="5500456"/>
          </a:xfrm>
          <a:solidFill>
            <a:srgbClr val="7030A0">
              <a:alpha val="10000"/>
            </a:srgbClr>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7B66089-0C25-344C-8538-F3277E19921D}" type="datetime2">
              <a:rPr lang="en-US" smtClean="0"/>
              <a:t>Thursday, August 23,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12192000" cy="36576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5FB54245-1AE4-E346-9947-6EB26F03B407}" type="datetime2">
              <a:rPr lang="en-US" smtClean="0"/>
              <a:t>Thursday, August 23, 2018</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914400" rtl="0" eaLnBrk="1" latinLnBrk="0" hangingPunct="1">
        <a:spcBef>
          <a:spcPct val="0"/>
        </a:spcBef>
        <a:buNone/>
        <a:defRPr sz="4000" kern="1200" spc="-100" baseline="0">
          <a:solidFill>
            <a:srgbClr val="7030A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45.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8.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www.calvinzang.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www.calvinzang.com/" TargetMode="External"/><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4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hyperlink" Target="http://www.calvinzang.com/" TargetMode="External"/><Relationship Id="rId3" Type="http://schemas.openxmlformats.org/officeDocument/2006/relationships/image" Target="../media/image47.png"/><Relationship Id="rId7" Type="http://schemas.openxmlformats.org/officeDocument/2006/relationships/image" Target="../media/image64.png"/><Relationship Id="rId12"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10.jpe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46.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15.jpe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notesSlide" Target="../notesSlides/notesSlide5.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副标题 2"/>
              <p:cNvSpPr>
                <a:spLocks noGrp="1"/>
              </p:cNvSpPr>
              <p:nvPr>
                <p:ph type="subTitle" idx="1"/>
              </p:nvPr>
            </p:nvSpPr>
            <p:spPr>
              <a:xfrm>
                <a:off x="911424" y="3429000"/>
                <a:ext cx="10441160" cy="1512168"/>
              </a:xfrm>
            </p:spPr>
            <p:txBody>
              <a:bodyPr>
                <a:normAutofit/>
              </a:bodyPr>
              <a:lstStyle/>
              <a:p>
                <a:pPr algn="ct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𝐂𝐡𝐞𝐧𝐠𝐱𝐢</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𝐙𝐚𝐧𝐠</m:t>
                        </m:r>
                      </m:e>
                      <m:sup>
                        <m:r>
                          <a:rPr lang="en-US" altLang="zh-CN" sz="2600" b="1" i="1">
                            <a:latin typeface="Cambria Math" panose="02040503050406030204" pitchFamily="18" charset="0"/>
                          </a:rPr>
                          <m:t>𝟏</m:t>
                        </m:r>
                      </m:sup>
                    </m:sSup>
                  </m:oMath>
                </a14:m>
                <a:r>
                  <a:rPr lang="en-US" altLang="zh-CN" sz="2600" b="1" dirty="0"/>
                  <a:t>, </a:t>
                </a: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𝐏𝐞𝐧𝐠</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𝐂𝐮𝐢</m:t>
                        </m:r>
                      </m:e>
                      <m:sup>
                        <m:r>
                          <a:rPr lang="en-US" altLang="zh-CN" sz="2600" b="1" i="1">
                            <a:latin typeface="Cambria Math" panose="02040503050406030204" pitchFamily="18" charset="0"/>
                          </a:rPr>
                          <m:t>𝟏</m:t>
                        </m:r>
                      </m:sup>
                    </m:sSup>
                  </m:oMath>
                </a14:m>
                <a:r>
                  <a:rPr lang="en-US" altLang="zh-CN" sz="2600" b="1" dirty="0"/>
                  <a:t>, </a:t>
                </a:r>
                <a14:m>
                  <m:oMath xmlns:m="http://schemas.openxmlformats.org/officeDocument/2006/math">
                    <m:sSup>
                      <m:sSupPr>
                        <m:ctrlPr>
                          <a:rPr lang="en-US" altLang="zh-CN" sz="2600" b="1" i="1">
                            <a:latin typeface="Cambria Math" panose="02040503050406030204" pitchFamily="18" charset="0"/>
                          </a:rPr>
                        </m:ctrlPr>
                      </m:sSupPr>
                      <m:e>
                        <m:r>
                          <a:rPr lang="en-US" altLang="zh-CN" sz="2600" b="1">
                            <a:latin typeface="Cambria Math" panose="02040503050406030204" pitchFamily="18" charset="0"/>
                            <a:ea typeface="Cambria Math" panose="02040503050406030204" pitchFamily="18" charset="0"/>
                          </a:rPr>
                          <m:t>𝐖𝐞𝐧𝐰𝐮</m:t>
                        </m:r>
                        <m:r>
                          <a:rPr lang="en-US" altLang="zh-CN" sz="2600" b="1">
                            <a:latin typeface="Cambria Math" panose="02040503050406030204" pitchFamily="18" charset="0"/>
                            <a:ea typeface="Cambria Math" panose="02040503050406030204" pitchFamily="18" charset="0"/>
                          </a:rPr>
                          <m:t> </m:t>
                        </m:r>
                        <m:r>
                          <a:rPr lang="en-US" altLang="zh-CN" sz="2600" b="1">
                            <a:latin typeface="Cambria Math" panose="02040503050406030204" pitchFamily="18" charset="0"/>
                            <a:ea typeface="Cambria Math" panose="02040503050406030204" pitchFamily="18" charset="0"/>
                          </a:rPr>
                          <m:t>𝐙𝐡𝐮</m:t>
                        </m:r>
                      </m:e>
                      <m:sup>
                        <m:r>
                          <a:rPr lang="en-US" altLang="zh-CN" sz="2600" b="1" i="1">
                            <a:latin typeface="Cambria Math" panose="02040503050406030204" pitchFamily="18" charset="0"/>
                          </a:rPr>
                          <m:t>𝟏</m:t>
                        </m:r>
                      </m:sup>
                    </m:sSup>
                  </m:oMath>
                </a14:m>
                <a:endParaRPr lang="en-US" altLang="zh-CN" dirty="0" smtClean="0"/>
              </a:p>
              <a:p>
                <a:pPr algn="ctr"/>
                <a14:m>
                  <m:oMath xmlns:m="http://schemas.openxmlformats.org/officeDocument/2006/math">
                    <m:sSup>
                      <m:sSupPr>
                        <m:ctrlPr>
                          <a:rPr lang="en-US" altLang="zh-CN" sz="2000" i="1" dirty="0">
                            <a:latin typeface="Cambria Math" panose="02040503050406030204" pitchFamily="18" charset="0"/>
                          </a:rPr>
                        </m:ctrlPr>
                      </m:sSupPr>
                      <m:e/>
                      <m:sup>
                        <m:r>
                          <a:rPr lang="en-US" altLang="zh-CN" sz="2000" i="1" dirty="0">
                            <a:latin typeface="Cambria Math" panose="02040503050406030204" pitchFamily="18" charset="0"/>
                          </a:rPr>
                          <m:t>1</m:t>
                        </m:r>
                      </m:sup>
                    </m:sSup>
                  </m:oMath>
                </a14:m>
                <a:r>
                  <a:rPr lang="en-US" altLang="zh-CN" sz="2000" dirty="0"/>
                  <a:t>Tsinghua</a:t>
                </a:r>
                <a:r>
                  <a:rPr lang="zh-CN" altLang="en-US" sz="2000" dirty="0"/>
                  <a:t> </a:t>
                </a:r>
                <a:r>
                  <a:rPr lang="en-US" altLang="zh-CN" sz="2000" dirty="0"/>
                  <a:t>University</a:t>
                </a:r>
              </a:p>
              <a:p>
                <a:endParaRPr lang="en-US" altLang="zh-CN" dirty="0"/>
              </a:p>
            </p:txBody>
          </p:sp>
        </mc:Choice>
        <mc:Fallback xmlns="">
          <p:sp>
            <p:nvSpPr>
              <p:cNvPr id="3" name="副标题 2"/>
              <p:cNvSpPr>
                <a:spLocks noGrp="1" noRot="1" noChangeAspect="1" noMove="1" noResize="1" noEditPoints="1" noAdjustHandles="1" noChangeArrowheads="1" noChangeShapeType="1" noTextEdit="1"/>
              </p:cNvSpPr>
              <p:nvPr>
                <p:ph type="subTitle" idx="1"/>
              </p:nvPr>
            </p:nvSpPr>
            <p:spPr>
              <a:xfrm>
                <a:off x="911424" y="3429000"/>
                <a:ext cx="10441160" cy="1512168"/>
              </a:xfrm>
              <a:blipFill>
                <a:blip r:embed="rId3"/>
                <a:stretch>
                  <a:fillRect t="-3629"/>
                </a:stretch>
              </a:blipFill>
            </p:spPr>
            <p:txBody>
              <a:bodyPr/>
              <a:lstStyle/>
              <a:p>
                <a:r>
                  <a:rPr lang="en-US">
                    <a:noFill/>
                  </a:rPr>
                  <a:t> </a:t>
                </a:r>
              </a:p>
            </p:txBody>
          </p:sp>
        </mc:Fallback>
      </mc:AlternateContent>
      <p:sp>
        <p:nvSpPr>
          <p:cNvPr id="5" name="文本框 4"/>
          <p:cNvSpPr txBox="1"/>
          <p:nvPr/>
        </p:nvSpPr>
        <p:spPr>
          <a:xfrm>
            <a:off x="1880450" y="1284436"/>
            <a:ext cx="8787618" cy="2000548"/>
          </a:xfrm>
          <a:prstGeom prst="rect">
            <a:avLst/>
          </a:prstGeom>
          <a:noFill/>
        </p:spPr>
        <p:txBody>
          <a:bodyPr wrap="square" rtlCol="0">
            <a:spAutoFit/>
          </a:bodyPr>
          <a:lstStyle/>
          <a:p>
            <a:pPr algn="ctr"/>
            <a:r>
              <a:rPr lang="en-US" sz="4400" b="1" dirty="0">
                <a:solidFill>
                  <a:srgbClr val="7030A0"/>
                </a:solidFill>
              </a:rPr>
              <a:t>Learning</a:t>
            </a:r>
            <a:r>
              <a:rPr lang="en-US" sz="4000" b="1" dirty="0">
                <a:solidFill>
                  <a:srgbClr val="7030A0"/>
                </a:solidFill>
              </a:rPr>
              <a:t> and </a:t>
            </a:r>
            <a:r>
              <a:rPr lang="en-US" sz="4400" b="1" dirty="0">
                <a:solidFill>
                  <a:srgbClr val="7030A0"/>
                </a:solidFill>
              </a:rPr>
              <a:t>Interpreting</a:t>
            </a:r>
            <a:r>
              <a:rPr lang="en-US" sz="4000" b="1" dirty="0">
                <a:solidFill>
                  <a:srgbClr val="7030A0"/>
                </a:solidFill>
              </a:rPr>
              <a:t> </a:t>
            </a:r>
            <a:r>
              <a:rPr lang="en-US" sz="4000" b="1" dirty="0" smtClean="0">
                <a:solidFill>
                  <a:srgbClr val="7030A0"/>
                </a:solidFill>
              </a:rPr>
              <a:t>Complex </a:t>
            </a:r>
            <a:r>
              <a:rPr lang="en-US" sz="4000" b="1" dirty="0">
                <a:solidFill>
                  <a:srgbClr val="7030A0"/>
                </a:solidFill>
              </a:rPr>
              <a:t>Distributions in Empirical Data</a:t>
            </a:r>
            <a:endParaRPr lang="en-US" altLang="zh-CN" sz="4000" b="1" dirty="0">
              <a:solidFill>
                <a:srgbClr val="7030A0"/>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16" y="1031779"/>
            <a:ext cx="1124010" cy="112401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3952" y="5085184"/>
            <a:ext cx="1220615" cy="1440000"/>
          </a:xfrm>
          <a:prstGeom prst="rect">
            <a:avLst/>
          </a:prstGeom>
          <a:ln>
            <a:solidFill>
              <a:schemeClr val="accent1"/>
            </a:solidFill>
          </a:ln>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755" y="5085184"/>
            <a:ext cx="1098141" cy="144000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2115" y="5085184"/>
            <a:ext cx="1178754" cy="1440000"/>
          </a:xfrm>
          <a:prstGeom prst="rect">
            <a:avLst/>
          </a:prstGeom>
        </p:spPr>
      </p:pic>
      <p:pic>
        <p:nvPicPr>
          <p:cNvPr id="11" name="图片 10"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64363" y="60333"/>
            <a:ext cx="668141" cy="220080"/>
          </a:xfrm>
          <a:prstGeom prst="rect">
            <a:avLst/>
          </a:prstGeom>
        </p:spPr>
      </p:pic>
      <p:pic>
        <p:nvPicPr>
          <p:cNvPr id="12" name="内容占位符 24"/>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2" name="图片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13" y="481766"/>
            <a:ext cx="1386216" cy="478005"/>
          </a:xfrm>
          <a:prstGeom prst="rect">
            <a:avLst/>
          </a:prstGeom>
        </p:spPr>
      </p:pic>
      <p:pic>
        <p:nvPicPr>
          <p:cNvPr id="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5760" y="5028845"/>
            <a:ext cx="1257004" cy="1544889"/>
          </a:xfrm>
          <a:prstGeom prst="rect">
            <a:avLst/>
          </a:prstGeom>
        </p:spPr>
      </p:pic>
    </p:spTree>
    <p:extLst>
      <p:ext uri="{BB962C8B-B14F-4D97-AF65-F5344CB8AC3E}">
        <p14:creationId xmlns:p14="http://schemas.microsoft.com/office/powerpoint/2010/main" val="766598440"/>
      </p:ext>
    </p:extLst>
  </p:cSld>
  <p:clrMapOvr>
    <a:masterClrMapping/>
  </p:clrMapOvr>
  <mc:AlternateContent xmlns:mc="http://schemas.openxmlformats.org/markup-compatibility/2006" xmlns:p14="http://schemas.microsoft.com/office/powerpoint/2010/main">
    <mc:Choice Requires="p14">
      <p:transition spd="slow" p14:dur="2000" advTm="10952"/>
    </mc:Choice>
    <mc:Fallback xmlns="">
      <p:transition spd="slow" advTm="109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Challenges</a:t>
            </a:r>
            <a:endParaRPr lang="en-US" b="1" dirty="0"/>
          </a:p>
        </p:txBody>
      </p:sp>
      <p:sp>
        <p:nvSpPr>
          <p:cNvPr id="3" name="内容占位符 2"/>
          <p:cNvSpPr>
            <a:spLocks noGrp="1"/>
          </p:cNvSpPr>
          <p:nvPr>
            <p:ph idx="1"/>
          </p:nvPr>
        </p:nvSpPr>
        <p:spPr>
          <a:xfrm>
            <a:off x="979372" y="4005064"/>
            <a:ext cx="10639862" cy="626268"/>
          </a:xfrm>
          <a:solidFill>
            <a:srgbClr val="2FFF8D"/>
          </a:solidFill>
        </p:spPr>
        <p:txBody>
          <a:bodyPr>
            <a:normAutofit/>
          </a:bodyPr>
          <a:lstStyle/>
          <a:p>
            <a:r>
              <a:rPr lang="en-US" sz="2800" b="1" dirty="0" smtClean="0">
                <a:solidFill>
                  <a:schemeClr val="bg1"/>
                </a:solidFill>
              </a:rPr>
              <a:t>1. Distributions of Empirical Data </a:t>
            </a:r>
            <a:r>
              <a:rPr lang="en-US" sz="2800" b="1" dirty="0" smtClean="0">
                <a:solidFill>
                  <a:schemeClr val="bg1"/>
                </a:solidFill>
              </a:rPr>
              <a:t>are always </a:t>
            </a:r>
            <a:r>
              <a:rPr lang="en-US" sz="2800" b="1" dirty="0" smtClean="0">
                <a:solidFill>
                  <a:schemeClr val="bg1"/>
                </a:solidFill>
              </a:rPr>
              <a:t>Complex.</a:t>
            </a:r>
          </a:p>
          <a:p>
            <a:pPr marL="0" indent="0">
              <a:buNone/>
            </a:pPr>
            <a:endParaRPr lang="en-US" dirty="0">
              <a:solidFill>
                <a:schemeClr val="bg1"/>
              </a:solidFill>
            </a:endParaRPr>
          </a:p>
        </p:txBody>
      </p:sp>
      <p:sp>
        <p:nvSpPr>
          <p:cNvPr id="4" name="灯片编号占位符 3"/>
          <p:cNvSpPr>
            <a:spLocks noGrp="1"/>
          </p:cNvSpPr>
          <p:nvPr>
            <p:ph type="sldNum" sz="quarter" idx="12"/>
          </p:nvPr>
        </p:nvSpPr>
        <p:spPr/>
        <p:txBody>
          <a:bodyPr/>
          <a:lstStyle/>
          <a:p>
            <a:fld id="{0CFEC368-1D7A-4F81-ABF6-AE0E36BAF64C}" type="slidenum">
              <a:rPr lang="en-US" smtClean="0"/>
              <a:pPr/>
              <a:t>10</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5" name="组合 14"/>
          <p:cNvGrpSpPr/>
          <p:nvPr/>
        </p:nvGrpSpPr>
        <p:grpSpPr>
          <a:xfrm>
            <a:off x="4871864" y="1556792"/>
            <a:ext cx="2416174" cy="2103397"/>
            <a:chOff x="108344" y="3940484"/>
            <a:chExt cx="1609214" cy="1400899"/>
          </a:xfrm>
          <a:solidFill>
            <a:srgbClr val="00DE64"/>
          </a:solidFill>
        </p:grpSpPr>
        <p:sp>
          <p:nvSpPr>
            <p:cNvPr id="16" name="六边形 15"/>
            <p:cNvSpPr/>
            <p:nvPr/>
          </p:nvSpPr>
          <p:spPr>
            <a:xfrm rot="19700829">
              <a:off x="108344" y="3940484"/>
              <a:ext cx="1609214" cy="1400899"/>
            </a:xfrm>
            <a:prstGeom prst="hexagon">
              <a:avLst>
                <a:gd name="adj" fmla="val 30369"/>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03211" y="4179268"/>
              <a:ext cx="1217354" cy="923330"/>
            </a:xfrm>
            <a:prstGeom prst="rect">
              <a:avLst/>
            </a:prstGeom>
            <a:grp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Distribution</a:t>
              </a:r>
            </a:p>
            <a:p>
              <a:pPr algn="ctr"/>
              <a:r>
                <a:rPr lang="en-US" altLang="zh-CN" sz="2800" b="1" dirty="0">
                  <a:solidFill>
                    <a:schemeClr val="bg1"/>
                  </a:solidFill>
                  <a:latin typeface="微软雅黑" panose="020B0503020204020204" pitchFamily="34" charset="-122"/>
                  <a:ea typeface="微软雅黑" panose="020B0503020204020204" pitchFamily="34" charset="-122"/>
                </a:rPr>
                <a:t>Fitting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8" name="上箭头 17"/>
          <p:cNvSpPr/>
          <p:nvPr/>
        </p:nvSpPr>
        <p:spPr>
          <a:xfrm rot="5400000">
            <a:off x="3929711" y="2303564"/>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9" name="上箭头 18"/>
          <p:cNvSpPr/>
          <p:nvPr/>
        </p:nvSpPr>
        <p:spPr>
          <a:xfrm rot="5400000">
            <a:off x="7873940" y="2303565"/>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nvGrpSpPr>
          <p:cNvPr id="20" name="组合 19"/>
          <p:cNvGrpSpPr/>
          <p:nvPr/>
        </p:nvGrpSpPr>
        <p:grpSpPr>
          <a:xfrm>
            <a:off x="1154647" y="1563984"/>
            <a:ext cx="2399654" cy="2089015"/>
            <a:chOff x="4746091" y="3915541"/>
            <a:chExt cx="1794006" cy="1561769"/>
          </a:xfrm>
          <a:solidFill>
            <a:srgbClr val="2FFF8D"/>
          </a:solidFill>
        </p:grpSpPr>
        <p:sp>
          <p:nvSpPr>
            <p:cNvPr id="21" name="六边形 20"/>
            <p:cNvSpPr/>
            <p:nvPr/>
          </p:nvSpPr>
          <p:spPr>
            <a:xfrm rot="19700829">
              <a:off x="4746091" y="3915541"/>
              <a:ext cx="1794006" cy="1561769"/>
            </a:xfrm>
            <a:prstGeom prst="hexagon">
              <a:avLst>
                <a:gd name="adj" fmla="val 30369"/>
                <a:gd name="vf" fmla="val 115470"/>
              </a:avLst>
            </a:prstGeom>
            <a:grpFill/>
            <a:ln>
              <a:solidFill>
                <a:srgbClr val="2FF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915967" y="4381210"/>
              <a:ext cx="1454252" cy="713300"/>
            </a:xfrm>
            <a:prstGeom prst="rect">
              <a:avLst/>
            </a:prstGeom>
            <a:grp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Empirical Data</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715745" y="1558934"/>
            <a:ext cx="2411249" cy="2099109"/>
            <a:chOff x="2435037" y="3954496"/>
            <a:chExt cx="1661687" cy="1446579"/>
          </a:xfrm>
        </p:grpSpPr>
        <p:sp>
          <p:nvSpPr>
            <p:cNvPr id="24" name="六边形 23"/>
            <p:cNvSpPr/>
            <p:nvPr/>
          </p:nvSpPr>
          <p:spPr>
            <a:xfrm rot="19700829">
              <a:off x="2435037" y="3954496"/>
              <a:ext cx="1661687" cy="1446579"/>
            </a:xfrm>
            <a:prstGeom prst="hexagon">
              <a:avLst>
                <a:gd name="adj" fmla="val 30369"/>
                <a:gd name="vf" fmla="val 11547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5" name="文本框 24"/>
            <p:cNvSpPr txBox="1"/>
            <p:nvPr/>
          </p:nvSpPr>
          <p:spPr>
            <a:xfrm>
              <a:off x="2473719" y="4354619"/>
              <a:ext cx="1581107" cy="657513"/>
            </a:xfrm>
            <a:prstGeom prst="rect">
              <a:avLst/>
            </a:prstGeom>
            <a:noFill/>
          </p:spPr>
          <p:txBody>
            <a:bodyPr wrap="square" rtlCol="0">
              <a:spAutoFit/>
            </a:bodyPr>
            <a:lstStyle/>
            <a:p>
              <a:pPr algn="ctr"/>
              <a:r>
                <a:rPr lang="en-US" altLang="zh-CN" sz="2800" b="1" dirty="0" smtClean="0">
                  <a:solidFill>
                    <a:schemeClr val="bg1"/>
                  </a:solidFill>
                </a:rPr>
                <a:t>Generative Dynamics</a:t>
              </a:r>
              <a:endParaRPr lang="zh-CN" altLang="en-US" sz="2800" b="1" dirty="0">
                <a:solidFill>
                  <a:schemeClr val="bg1"/>
                </a:solidFill>
              </a:endParaRPr>
            </a:p>
          </p:txBody>
        </p:sp>
      </p:grpSp>
      <p:sp>
        <p:nvSpPr>
          <p:cNvPr id="26" name="内容占位符 2"/>
          <p:cNvSpPr txBox="1">
            <a:spLocks/>
          </p:cNvSpPr>
          <p:nvPr/>
        </p:nvSpPr>
        <p:spPr>
          <a:xfrm>
            <a:off x="979372" y="4658591"/>
            <a:ext cx="10639862" cy="1031006"/>
          </a:xfrm>
          <a:prstGeom prst="rect">
            <a:avLst/>
          </a:prstGeom>
          <a:solidFill>
            <a:srgbClr val="00DE64"/>
          </a:solid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800" b="1" dirty="0" smtClean="0">
                <a:solidFill>
                  <a:schemeClr val="bg1"/>
                </a:solidFill>
              </a:rPr>
              <a:t>2. Existing Distribution Fitting Models Cannot Capture Complex Empirical Data </a:t>
            </a:r>
            <a:r>
              <a:rPr lang="en-US" sz="2800" b="1" dirty="0" smtClean="0">
                <a:solidFill>
                  <a:schemeClr val="bg1"/>
                </a:solidFill>
              </a:rPr>
              <a:t>accurately.</a:t>
            </a:r>
            <a:endParaRPr lang="en-US" sz="2800" b="1" dirty="0" smtClean="0">
              <a:solidFill>
                <a:schemeClr val="bg1"/>
              </a:solidFill>
            </a:endParaRPr>
          </a:p>
          <a:p>
            <a:endParaRPr lang="en-US" dirty="0">
              <a:solidFill>
                <a:schemeClr val="bg1"/>
              </a:solidFill>
            </a:endParaRPr>
          </a:p>
        </p:txBody>
      </p:sp>
      <p:sp>
        <p:nvSpPr>
          <p:cNvPr id="27" name="内容占位符 2"/>
          <p:cNvSpPr txBox="1">
            <a:spLocks/>
          </p:cNvSpPr>
          <p:nvPr/>
        </p:nvSpPr>
        <p:spPr>
          <a:xfrm>
            <a:off x="979372" y="5716858"/>
            <a:ext cx="10661244" cy="803884"/>
          </a:xfrm>
          <a:prstGeom prst="rect">
            <a:avLst/>
          </a:prstGeom>
          <a:solidFill>
            <a:schemeClr val="tx1"/>
          </a:solidFill>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3000" b="1" dirty="0" smtClean="0">
                <a:solidFill>
                  <a:schemeClr val="bg1"/>
                </a:solidFill>
              </a:rPr>
              <a:t>3. How to Infer Generative Dynamics from </a:t>
            </a:r>
            <a:r>
              <a:rPr lang="en-US" sz="3000" b="1" dirty="0" smtClean="0">
                <a:solidFill>
                  <a:schemeClr val="bg1"/>
                </a:solidFill>
              </a:rPr>
              <a:t>Cross-sectional </a:t>
            </a:r>
            <a:r>
              <a:rPr lang="en-US" altLang="zh-CN" sz="3000" b="1" dirty="0" smtClean="0">
                <a:solidFill>
                  <a:schemeClr val="bg1"/>
                </a:solidFill>
              </a:rPr>
              <a:t>Distributions </a:t>
            </a:r>
            <a:r>
              <a:rPr lang="en-US" altLang="zh-CN" sz="3000" b="1" dirty="0" smtClean="0">
                <a:solidFill>
                  <a:schemeClr val="bg1"/>
                </a:solidFill>
              </a:rPr>
              <a:t>is largely </a:t>
            </a:r>
            <a:r>
              <a:rPr lang="en-US" altLang="zh-CN" sz="3000" b="1" dirty="0" smtClean="0">
                <a:solidFill>
                  <a:schemeClr val="bg1"/>
                </a:solidFill>
              </a:rPr>
              <a:t>unknown</a:t>
            </a:r>
            <a:endParaRPr lang="en-US" sz="3000" b="1"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884995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Challenges</a:t>
            </a:r>
            <a:endParaRPr lang="en-US" b="1" dirty="0"/>
          </a:p>
        </p:txBody>
      </p:sp>
      <p:sp>
        <p:nvSpPr>
          <p:cNvPr id="3" name="内容占位符 2"/>
          <p:cNvSpPr>
            <a:spLocks noGrp="1"/>
          </p:cNvSpPr>
          <p:nvPr>
            <p:ph idx="1"/>
          </p:nvPr>
        </p:nvSpPr>
        <p:spPr/>
        <p:txBody>
          <a:bodyPr>
            <a:normAutofit/>
          </a:bodyPr>
          <a:lstStyle/>
          <a:p>
            <a:r>
              <a:rPr lang="en-US" sz="2800" b="1" dirty="0" smtClean="0"/>
              <a:t>1. Distributions of Empirical Data are Complex</a:t>
            </a:r>
          </a:p>
          <a:p>
            <a:pPr lvl="1"/>
            <a:r>
              <a:rPr lang="en-US" sz="2400" dirty="0"/>
              <a:t>Heavy tailed</a:t>
            </a:r>
          </a:p>
          <a:p>
            <a:pPr lvl="1"/>
            <a:r>
              <a:rPr lang="en-US" sz="2400" dirty="0"/>
              <a:t>Mixture </a:t>
            </a:r>
            <a:r>
              <a:rPr lang="en-US" sz="2400" dirty="0" smtClean="0"/>
              <a:t>model, multiscale complexities</a:t>
            </a:r>
          </a:p>
          <a:p>
            <a:pPr lvl="1"/>
            <a:r>
              <a:rPr lang="en-US" sz="2400" dirty="0" smtClean="0"/>
              <a:t>Even for 1D</a:t>
            </a:r>
          </a:p>
          <a:p>
            <a:pPr lvl="1"/>
            <a:endParaRPr lang="en-US" sz="2400" b="1" dirty="0" smtClean="0"/>
          </a:p>
          <a:p>
            <a:pPr marL="0" indent="0">
              <a:buNone/>
            </a:pPr>
            <a:endParaRPr 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11</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0759" y="3371767"/>
            <a:ext cx="3960441" cy="2971461"/>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360" y="3371767"/>
            <a:ext cx="3960440" cy="2971461"/>
          </a:xfrm>
          <a:prstGeom prst="rect">
            <a:avLst/>
          </a:prstGeom>
        </p:spPr>
      </p:pic>
      <p:sp>
        <p:nvSpPr>
          <p:cNvPr id="15" name="内容占位符 2"/>
          <p:cNvSpPr txBox="1">
            <a:spLocks/>
          </p:cNvSpPr>
          <p:nvPr/>
        </p:nvSpPr>
        <p:spPr>
          <a:xfrm>
            <a:off x="695400" y="1506588"/>
            <a:ext cx="10639862" cy="626268"/>
          </a:xfrm>
          <a:prstGeom prst="rect">
            <a:avLst/>
          </a:prstGeom>
          <a:solidFill>
            <a:srgbClr val="2FFF8D"/>
          </a:solid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n-US" sz="3200" b="1" dirty="0" smtClean="0">
                <a:solidFill>
                  <a:schemeClr val="bg1"/>
                </a:solidFill>
              </a:rPr>
              <a:t>1. Distributions of Empirical Data are Complex.</a:t>
            </a:r>
          </a:p>
          <a:p>
            <a:pPr marL="0" indent="0">
              <a:buFont typeface="Arial" pitchFamily="34" charset="0"/>
              <a:buNone/>
            </a:pPr>
            <a:endParaRPr lang="en-US" dirty="0">
              <a:solidFill>
                <a:schemeClr val="bg1"/>
              </a:solidFill>
            </a:endParaRPr>
          </a:p>
        </p:txBody>
      </p:sp>
      <p:sp>
        <p:nvSpPr>
          <p:cNvPr id="16" name="矩形 15"/>
          <p:cNvSpPr/>
          <p:nvPr/>
        </p:nvSpPr>
        <p:spPr>
          <a:xfrm>
            <a:off x="691600" y="6292334"/>
            <a:ext cx="5181740" cy="369332"/>
          </a:xfrm>
          <a:prstGeom prst="rect">
            <a:avLst/>
          </a:prstGeom>
        </p:spPr>
        <p:txBody>
          <a:bodyPr wrap="none">
            <a:spAutoFit/>
          </a:bodyPr>
          <a:lstStyle/>
          <a:p>
            <a:pPr algn="ctr"/>
            <a:r>
              <a:rPr lang="en-US" b="1" dirty="0" smtClean="0"/>
              <a:t>Terrorist </a:t>
            </a:r>
            <a:r>
              <a:rPr lang="en-US" b="1" dirty="0"/>
              <a:t>attacks worldwide from 1968 to 2006</a:t>
            </a:r>
          </a:p>
        </p:txBody>
      </p:sp>
      <p:sp>
        <p:nvSpPr>
          <p:cNvPr id="17" name="矩形 16"/>
          <p:cNvSpPr/>
          <p:nvPr/>
        </p:nvSpPr>
        <p:spPr>
          <a:xfrm>
            <a:off x="6766020" y="6259622"/>
            <a:ext cx="5023140" cy="646331"/>
          </a:xfrm>
          <a:prstGeom prst="rect">
            <a:avLst/>
          </a:prstGeom>
        </p:spPr>
        <p:txBody>
          <a:bodyPr wrap="square">
            <a:spAutoFit/>
          </a:bodyPr>
          <a:lstStyle/>
          <a:p>
            <a:pPr algn="ctr"/>
            <a:r>
              <a:rPr lang="en-US" b="1" dirty="0" smtClean="0"/>
              <a:t>Inter-event-time </a:t>
            </a:r>
            <a:r>
              <a:rPr lang="en-US" b="1" dirty="0"/>
              <a:t>of adding </a:t>
            </a:r>
            <a:r>
              <a:rPr lang="en-US" b="1" dirty="0" smtClean="0"/>
              <a:t>friends </a:t>
            </a:r>
            <a:r>
              <a:rPr lang="en-US" b="1" dirty="0"/>
              <a:t>in WeChat by an active user</a:t>
            </a:r>
          </a:p>
        </p:txBody>
      </p:sp>
    </p:spTree>
    <p:extLst>
      <p:ext uri="{BB962C8B-B14F-4D97-AF65-F5344CB8AC3E}">
        <p14:creationId xmlns:p14="http://schemas.microsoft.com/office/powerpoint/2010/main" val="1823451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Challenges</a:t>
            </a:r>
            <a:endParaRPr lang="en-US" b="1" dirty="0"/>
          </a:p>
        </p:txBody>
      </p:sp>
      <p:sp>
        <p:nvSpPr>
          <p:cNvPr id="3" name="内容占位符 2"/>
          <p:cNvSpPr>
            <a:spLocks noGrp="1"/>
          </p:cNvSpPr>
          <p:nvPr>
            <p:ph idx="1"/>
          </p:nvPr>
        </p:nvSpPr>
        <p:spPr/>
        <p:txBody>
          <a:bodyPr>
            <a:normAutofit/>
          </a:bodyPr>
          <a:lstStyle/>
          <a:p>
            <a:r>
              <a:rPr lang="en-US" sz="2800" b="1" dirty="0"/>
              <a:t>2. Existing Distribution Fitting Models Cannot Capture Complex Empirical Data Well.</a:t>
            </a:r>
          </a:p>
          <a:p>
            <a:pPr lvl="1"/>
            <a:r>
              <a:rPr lang="en-US" sz="2400" dirty="0" smtClean="0"/>
              <a:t>Narrow-tailed: Gaussian, </a:t>
            </a:r>
            <a:r>
              <a:rPr lang="en-US" sz="2400" dirty="0"/>
              <a:t>Deep model </a:t>
            </a:r>
            <a:r>
              <a:rPr lang="en-US" sz="2400" dirty="0" smtClean="0"/>
              <a:t>GAN</a:t>
            </a:r>
          </a:p>
          <a:p>
            <a:pPr lvl="1"/>
            <a:r>
              <a:rPr lang="en-US" sz="2400" dirty="0" smtClean="0"/>
              <a:t>Heavy-tailed : Power law, Weibull (</a:t>
            </a:r>
            <a:r>
              <a:rPr lang="en-US" sz="2400" dirty="0"/>
              <a:t>or stretched exponential distribution) </a:t>
            </a:r>
            <a:r>
              <a:rPr lang="en-US" sz="2400" dirty="0" smtClean="0"/>
              <a:t>, … </a:t>
            </a:r>
          </a:p>
        </p:txBody>
      </p:sp>
      <p:sp>
        <p:nvSpPr>
          <p:cNvPr id="4" name="灯片编号占位符 3"/>
          <p:cNvSpPr>
            <a:spLocks noGrp="1"/>
          </p:cNvSpPr>
          <p:nvPr>
            <p:ph type="sldNum" sz="quarter" idx="12"/>
          </p:nvPr>
        </p:nvSpPr>
        <p:spPr/>
        <p:txBody>
          <a:bodyPr/>
          <a:lstStyle/>
          <a:p>
            <a:fld id="{0CFEC368-1D7A-4F81-ABF6-AE0E36BAF64C}" type="slidenum">
              <a:rPr lang="en-US" smtClean="0"/>
              <a:pPr/>
              <a:t>12</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207" y="3481875"/>
            <a:ext cx="3960441" cy="2971461"/>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1629" y="3443606"/>
            <a:ext cx="3960440" cy="2971461"/>
          </a:xfrm>
          <a:prstGeom prst="rect">
            <a:avLst/>
          </a:prstGeom>
        </p:spPr>
      </p:pic>
      <p:pic>
        <p:nvPicPr>
          <p:cNvPr id="15" name="图片 14"/>
          <p:cNvPicPr>
            <a:picLocks noChangeAspect="1"/>
          </p:cNvPicPr>
          <p:nvPr/>
        </p:nvPicPr>
        <p:blipFill>
          <a:blip r:embed="rId6"/>
          <a:stretch>
            <a:fillRect/>
          </a:stretch>
        </p:blipFill>
        <p:spPr>
          <a:xfrm>
            <a:off x="465261" y="3669196"/>
            <a:ext cx="3606368" cy="2520280"/>
          </a:xfrm>
          <a:prstGeom prst="rect">
            <a:avLst/>
          </a:prstGeom>
        </p:spPr>
      </p:pic>
      <p:sp>
        <p:nvSpPr>
          <p:cNvPr id="18" name="内容占位符 2"/>
          <p:cNvSpPr txBox="1">
            <a:spLocks/>
          </p:cNvSpPr>
          <p:nvPr/>
        </p:nvSpPr>
        <p:spPr>
          <a:xfrm>
            <a:off x="712722" y="1484784"/>
            <a:ext cx="10639862" cy="1031006"/>
          </a:xfrm>
          <a:prstGeom prst="rect">
            <a:avLst/>
          </a:prstGeom>
          <a:solidFill>
            <a:srgbClr val="00DE64"/>
          </a:solidFill>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n-US" sz="3200" b="1" dirty="0" smtClean="0">
                <a:solidFill>
                  <a:schemeClr val="bg1"/>
                </a:solidFill>
              </a:rPr>
              <a:t>2. Existing Distribution Fitting Models Cannot Capture Complex Empirical Data Well.</a:t>
            </a:r>
          </a:p>
          <a:p>
            <a:endParaRPr lang="en-US" dirty="0">
              <a:solidFill>
                <a:schemeClr val="bg1"/>
              </a:solidFill>
            </a:endParaRPr>
          </a:p>
        </p:txBody>
      </p:sp>
    </p:spTree>
    <p:extLst>
      <p:ext uri="{BB962C8B-B14F-4D97-AF65-F5344CB8AC3E}">
        <p14:creationId xmlns:p14="http://schemas.microsoft.com/office/powerpoint/2010/main" val="3728037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Challenges</a:t>
            </a:r>
            <a:endParaRPr lang="en-US" b="1" dirty="0"/>
          </a:p>
        </p:txBody>
      </p:sp>
      <p:sp>
        <p:nvSpPr>
          <p:cNvPr id="3" name="内容占位符 2"/>
          <p:cNvSpPr>
            <a:spLocks noGrp="1"/>
          </p:cNvSpPr>
          <p:nvPr>
            <p:ph idx="1"/>
          </p:nvPr>
        </p:nvSpPr>
        <p:spPr/>
        <p:txBody>
          <a:bodyPr>
            <a:normAutofit/>
          </a:bodyPr>
          <a:lstStyle/>
          <a:p>
            <a:r>
              <a:rPr lang="en-US" sz="2800" b="1" dirty="0"/>
              <a:t>3. How to Infer Generative Dynamics over Time from Cross-sectional Data</a:t>
            </a:r>
            <a:r>
              <a:rPr lang="en-US" sz="2800" b="1" dirty="0" smtClean="0"/>
              <a:t>?</a:t>
            </a:r>
          </a:p>
          <a:p>
            <a:pPr lvl="1"/>
            <a:r>
              <a:rPr lang="en-US" sz="2400" b="1" dirty="0" smtClean="0">
                <a:solidFill>
                  <a:srgbClr val="FF0000"/>
                </a:solidFill>
              </a:rPr>
              <a:t>From cross-sectional to longitudinal?</a:t>
            </a:r>
            <a:endParaRPr lang="en-US" sz="2400" b="1" dirty="0">
              <a:solidFill>
                <a:srgbClr val="FF0000"/>
              </a:solidFill>
            </a:endParaRPr>
          </a:p>
          <a:p>
            <a:pPr marL="0" indent="0">
              <a:buNone/>
            </a:pPr>
            <a:endParaRPr 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13</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32" y="3467269"/>
            <a:ext cx="3960441" cy="2971461"/>
          </a:xfrm>
          <a:prstGeom prst="rect">
            <a:avLst/>
          </a:prstGeom>
        </p:spPr>
      </p:pic>
      <p:sp>
        <p:nvSpPr>
          <p:cNvPr id="16" name="内容占位符 2"/>
          <p:cNvSpPr txBox="1">
            <a:spLocks/>
          </p:cNvSpPr>
          <p:nvPr/>
        </p:nvSpPr>
        <p:spPr>
          <a:xfrm>
            <a:off x="763348" y="1412776"/>
            <a:ext cx="11237308" cy="1080120"/>
          </a:xfrm>
          <a:prstGeom prst="rect">
            <a:avLst/>
          </a:prstGeom>
          <a:solidFill>
            <a:schemeClr val="tx1"/>
          </a:solid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n-US" sz="3200" b="1" dirty="0" smtClean="0">
                <a:solidFill>
                  <a:schemeClr val="bg1"/>
                </a:solidFill>
              </a:rPr>
              <a:t>3. How to Infer Generative Dynamics from </a:t>
            </a:r>
            <a:r>
              <a:rPr lang="en-US" altLang="zh-CN" sz="3200" b="1" dirty="0" smtClean="0">
                <a:solidFill>
                  <a:schemeClr val="bg1"/>
                </a:solidFill>
              </a:rPr>
              <a:t>Distributions is largely unknown.</a:t>
            </a:r>
            <a:endParaRPr lang="en-US" sz="3200" b="1" dirty="0" smtClean="0">
              <a:solidFill>
                <a:schemeClr val="bg1"/>
              </a:solidFill>
            </a:endParaRPr>
          </a:p>
          <a:p>
            <a:endParaRPr lang="en-US" dirty="0">
              <a:solidFill>
                <a:schemeClr val="bg1"/>
              </a:solidFill>
            </a:endParaRPr>
          </a:p>
        </p:txBody>
      </p:sp>
      <p:sp>
        <p:nvSpPr>
          <p:cNvPr id="17" name="矩形 16"/>
          <p:cNvSpPr/>
          <p:nvPr/>
        </p:nvSpPr>
        <p:spPr>
          <a:xfrm>
            <a:off x="6096000" y="3212976"/>
            <a:ext cx="3679253" cy="314843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a:t>Complex</a:t>
            </a:r>
            <a:r>
              <a:rPr lang="en-US" sz="2400" dirty="0" smtClean="0"/>
              <a:t> </a:t>
            </a:r>
          </a:p>
          <a:p>
            <a:pPr algn="ctr"/>
            <a:r>
              <a:rPr lang="en-US" sz="2400" dirty="0" smtClean="0"/>
              <a:t>Food, Ecological</a:t>
            </a:r>
            <a:r>
              <a:rPr lang="en-US" sz="2400" dirty="0"/>
              <a:t> , </a:t>
            </a:r>
            <a:r>
              <a:rPr lang="en-US" sz="2800" dirty="0"/>
              <a:t>Social</a:t>
            </a:r>
            <a:r>
              <a:rPr lang="en-US" sz="2400" dirty="0" smtClean="0"/>
              <a:t>, Biological, Technological</a:t>
            </a:r>
            <a:r>
              <a:rPr lang="en-US" sz="3200" b="1" dirty="0"/>
              <a:t> …</a:t>
            </a:r>
            <a:endParaRPr lang="en-US" sz="3200" b="1" dirty="0" smtClean="0"/>
          </a:p>
          <a:p>
            <a:pPr algn="ctr"/>
            <a:r>
              <a:rPr lang="en-US" sz="3200" b="1" dirty="0" smtClean="0"/>
              <a:t>Systems (Time)</a:t>
            </a:r>
            <a:r>
              <a:rPr lang="en-US" sz="2400" dirty="0" smtClean="0"/>
              <a:t> </a:t>
            </a:r>
            <a:endParaRPr lang="en-US" sz="2400" dirty="0"/>
          </a:p>
        </p:txBody>
      </p:sp>
      <p:sp>
        <p:nvSpPr>
          <p:cNvPr id="18" name="上箭头 17"/>
          <p:cNvSpPr/>
          <p:nvPr/>
        </p:nvSpPr>
        <p:spPr>
          <a:xfrm rot="16200000" flipH="1">
            <a:off x="4850513" y="4708197"/>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9" name="上箭头 18"/>
          <p:cNvSpPr/>
          <p:nvPr/>
        </p:nvSpPr>
        <p:spPr>
          <a:xfrm rot="16200000" flipH="1">
            <a:off x="10011888" y="4708197"/>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0" name="文本框 19"/>
          <p:cNvSpPr txBox="1"/>
          <p:nvPr/>
        </p:nvSpPr>
        <p:spPr>
          <a:xfrm>
            <a:off x="10560496" y="4705980"/>
            <a:ext cx="982961" cy="523220"/>
          </a:xfrm>
          <a:prstGeom prst="rect">
            <a:avLst/>
          </a:prstGeom>
          <a:noFill/>
        </p:spPr>
        <p:txBody>
          <a:bodyPr wrap="none" rtlCol="0">
            <a:spAutoFit/>
          </a:bodyPr>
          <a:lstStyle/>
          <a:p>
            <a:r>
              <a:rPr lang="en-US" sz="2800" b="1" dirty="0" smtClean="0"/>
              <a:t>Input</a:t>
            </a:r>
            <a:endParaRPr lang="en-US" sz="2800" b="1" dirty="0"/>
          </a:p>
        </p:txBody>
      </p:sp>
      <p:sp>
        <p:nvSpPr>
          <p:cNvPr id="21" name="文本框 20"/>
          <p:cNvSpPr txBox="1"/>
          <p:nvPr/>
        </p:nvSpPr>
        <p:spPr>
          <a:xfrm>
            <a:off x="2489806" y="3032084"/>
            <a:ext cx="1253869" cy="0"/>
          </a:xfrm>
          <a:prstGeom prst="rect">
            <a:avLst/>
          </a:prstGeom>
          <a:noFill/>
        </p:spPr>
        <p:txBody>
          <a:bodyPr wrap="none" rtlCol="0">
            <a:spAutoFit/>
          </a:bodyPr>
          <a:lstStyle/>
          <a:p>
            <a:r>
              <a:rPr lang="en-US" sz="2800" b="1" dirty="0" smtClean="0"/>
              <a:t>Output</a:t>
            </a:r>
            <a:endParaRPr lang="en-US" sz="2800" b="1" dirty="0"/>
          </a:p>
        </p:txBody>
      </p:sp>
      <p:sp>
        <p:nvSpPr>
          <p:cNvPr id="22" name="圆角矩形 21"/>
          <p:cNvSpPr/>
          <p:nvPr/>
        </p:nvSpPr>
        <p:spPr>
          <a:xfrm>
            <a:off x="5159898" y="3028836"/>
            <a:ext cx="6527576" cy="3524364"/>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5037642" y="3223136"/>
            <a:ext cx="1085554" cy="1862048"/>
          </a:xfrm>
          <a:prstGeom prst="rect">
            <a:avLst/>
          </a:prstGeom>
          <a:noFill/>
        </p:spPr>
        <p:txBody>
          <a:bodyPr wrap="none" lIns="91440" tIns="45720" rIns="91440" bIns="45720">
            <a:spAutoFit/>
          </a:bodyPr>
          <a:lstStyle/>
          <a:p>
            <a:pPr algn="ctr"/>
            <a:r>
              <a:rPr lang="en-US" altLang="zh-CN" sz="115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endParaRPr lang="zh-CN" altLang="en-US" sz="115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24" name="上箭头 23"/>
          <p:cNvSpPr/>
          <p:nvPr/>
        </p:nvSpPr>
        <p:spPr>
          <a:xfrm rot="5400000" flipH="1">
            <a:off x="4897560" y="3968283"/>
            <a:ext cx="427703" cy="479094"/>
          </a:xfrm>
          <a:prstGeom prst="upArrow">
            <a:avLst/>
          </a:prstGeom>
          <a:solidFill>
            <a:srgbClr val="FF000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965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Method Framework</a:t>
            </a:r>
            <a:endParaRPr lang="en-US" b="1" dirty="0"/>
          </a:p>
        </p:txBody>
      </p:sp>
      <p:sp>
        <p:nvSpPr>
          <p:cNvPr id="3" name="内容占位符 2"/>
          <p:cNvSpPr>
            <a:spLocks noGrp="1"/>
          </p:cNvSpPr>
          <p:nvPr>
            <p:ph idx="1"/>
          </p:nvPr>
        </p:nvSpPr>
        <p:spPr>
          <a:xfrm>
            <a:off x="6456040" y="1196752"/>
            <a:ext cx="5680340" cy="4876800"/>
          </a:xfrm>
        </p:spPr>
        <p:txBody>
          <a:bodyPr>
            <a:noAutofit/>
          </a:bodyPr>
          <a:lstStyle/>
          <a:p>
            <a:r>
              <a:rPr lang="en-US" sz="2800" b="1" dirty="0" smtClean="0"/>
              <a:t>1. To build </a:t>
            </a:r>
            <a:r>
              <a:rPr lang="en-US" sz="2800" b="1" u="sng" dirty="0" smtClean="0"/>
              <a:t>complex distributions </a:t>
            </a:r>
            <a:r>
              <a:rPr lang="en-US" sz="2800" b="1" dirty="0" smtClean="0"/>
              <a:t>by hazard rates in survival analysis.</a:t>
            </a:r>
          </a:p>
          <a:p>
            <a:endParaRPr lang="en-US" sz="2800" b="1" dirty="0" smtClean="0"/>
          </a:p>
          <a:p>
            <a:r>
              <a:rPr lang="en-US" sz="2800" b="1" dirty="0" smtClean="0"/>
              <a:t>2. To generate the distributions by </a:t>
            </a:r>
            <a:r>
              <a:rPr lang="en-US" sz="2800" b="1" u="sng" dirty="0" smtClean="0"/>
              <a:t>a dynamic system</a:t>
            </a:r>
            <a:r>
              <a:rPr lang="en-US" sz="2800" b="1" dirty="0" smtClean="0"/>
              <a:t>.</a:t>
            </a:r>
          </a:p>
          <a:p>
            <a:endParaRPr lang="en-US" sz="2800" b="1" dirty="0"/>
          </a:p>
          <a:p>
            <a:r>
              <a:rPr lang="en-US" sz="2800" b="1" dirty="0" smtClean="0"/>
              <a:t>3. To learn the distributions and the dynamic system </a:t>
            </a:r>
            <a:r>
              <a:rPr lang="en-US" sz="2800" b="1" u="sng" dirty="0" smtClean="0"/>
              <a:t>from empirical data</a:t>
            </a:r>
            <a:r>
              <a:rPr lang="en-US" sz="2800" b="1" dirty="0" smtClean="0"/>
              <a:t>.</a:t>
            </a:r>
            <a:endParaRPr lang="en-US" sz="28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14</a:t>
            </a:fld>
            <a:endParaRPr lang="en-US"/>
          </a:p>
        </p:txBody>
      </p:sp>
      <p:grpSp>
        <p:nvGrpSpPr>
          <p:cNvPr id="5" name="组合 4"/>
          <p:cNvGrpSpPr/>
          <p:nvPr/>
        </p:nvGrpSpPr>
        <p:grpSpPr>
          <a:xfrm>
            <a:off x="119336" y="1585394"/>
            <a:ext cx="6501175" cy="4529228"/>
            <a:chOff x="3203638" y="2216741"/>
            <a:chExt cx="5789617" cy="4033502"/>
          </a:xfrm>
        </p:grpSpPr>
        <p:cxnSp>
          <p:nvCxnSpPr>
            <p:cNvPr id="6" name="直接连接符 5"/>
            <p:cNvCxnSpPr/>
            <p:nvPr/>
          </p:nvCxnSpPr>
          <p:spPr>
            <a:xfrm>
              <a:off x="6172000" y="3067637"/>
              <a:ext cx="0" cy="1594393"/>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4580043" y="4714663"/>
              <a:ext cx="1514736" cy="666154"/>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5969171" y="2928321"/>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4405502" y="3067636"/>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4642951" y="5433090"/>
              <a:ext cx="3241061"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214119" y="4718285"/>
              <a:ext cx="1619551" cy="71224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5444051" y="2216741"/>
              <a:ext cx="2200592"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3203638" y="5833696"/>
              <a:ext cx="2334335"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4" name="矩形 7"/>
            <p:cNvSpPr>
              <a:spLocks noChangeArrowheads="1"/>
            </p:cNvSpPr>
            <p:nvPr/>
          </p:nvSpPr>
          <p:spPr bwMode="auto">
            <a:xfrm>
              <a:off x="6621804" y="5839107"/>
              <a:ext cx="2371451"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15" name="矩形 7"/>
            <p:cNvSpPr>
              <a:spLocks noChangeArrowheads="1"/>
            </p:cNvSpPr>
            <p:nvPr/>
          </p:nvSpPr>
          <p:spPr bwMode="auto">
            <a:xfrm>
              <a:off x="5824278" y="4924291"/>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5766870" y="2649434"/>
              <a:ext cx="810266" cy="810266"/>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7402397" y="5003093"/>
              <a:ext cx="810266" cy="810266"/>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4070096" y="5016162"/>
              <a:ext cx="810266" cy="8102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5932231" y="4435851"/>
              <a:ext cx="488440" cy="48844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gr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2200906" y="3512551"/>
            <a:ext cx="397866" cy="400110"/>
          </a:xfrm>
          <a:prstGeom prst="rect">
            <a:avLst/>
          </a:prstGeom>
          <a:noFill/>
        </p:spPr>
        <p:txBody>
          <a:bodyPr wrap="none" rtlCol="0">
            <a:spAutoFit/>
          </a:bodyPr>
          <a:lstStyle/>
          <a:p>
            <a:r>
              <a:rPr lang="en-US" sz="2000" b="1" dirty="0" smtClean="0"/>
              <a:t>1.</a:t>
            </a:r>
            <a:endParaRPr lang="en-US" sz="2000" b="1" dirty="0"/>
          </a:p>
        </p:txBody>
      </p:sp>
      <p:grpSp>
        <p:nvGrpSpPr>
          <p:cNvPr id="31" name="组合 30"/>
          <p:cNvGrpSpPr/>
          <p:nvPr/>
        </p:nvGrpSpPr>
        <p:grpSpPr>
          <a:xfrm>
            <a:off x="3319762" y="3442484"/>
            <a:ext cx="1417096" cy="2126745"/>
            <a:chOff x="3319762" y="3442484"/>
            <a:chExt cx="1417096" cy="2126745"/>
          </a:xfrm>
        </p:grpSpPr>
        <p:sp>
          <p:nvSpPr>
            <p:cNvPr id="29" name="文本框 28"/>
            <p:cNvSpPr txBox="1"/>
            <p:nvPr/>
          </p:nvSpPr>
          <p:spPr>
            <a:xfrm>
              <a:off x="3319762" y="5169119"/>
              <a:ext cx="397866" cy="400110"/>
            </a:xfrm>
            <a:prstGeom prst="rect">
              <a:avLst/>
            </a:prstGeom>
            <a:noFill/>
          </p:spPr>
          <p:txBody>
            <a:bodyPr wrap="none" rtlCol="0">
              <a:spAutoFit/>
            </a:bodyPr>
            <a:lstStyle/>
            <a:p>
              <a:r>
                <a:rPr lang="en-US" sz="2000" b="1" dirty="0" smtClean="0"/>
                <a:t>2.</a:t>
              </a:r>
              <a:endParaRPr lang="en-US" sz="2000" b="1" dirty="0"/>
            </a:p>
          </p:txBody>
        </p:sp>
        <p:sp>
          <p:nvSpPr>
            <p:cNvPr id="30" name="文本框 29"/>
            <p:cNvSpPr txBox="1"/>
            <p:nvPr/>
          </p:nvSpPr>
          <p:spPr>
            <a:xfrm>
              <a:off x="4338992" y="3442484"/>
              <a:ext cx="397866" cy="400110"/>
            </a:xfrm>
            <a:prstGeom prst="rect">
              <a:avLst/>
            </a:prstGeom>
            <a:noFill/>
          </p:spPr>
          <p:txBody>
            <a:bodyPr wrap="none" rtlCol="0">
              <a:spAutoFit/>
            </a:bodyPr>
            <a:lstStyle/>
            <a:p>
              <a:r>
                <a:rPr lang="en-US" sz="2000" b="1" dirty="0" smtClean="0"/>
                <a:t>2.</a:t>
              </a:r>
              <a:endParaRPr lang="en-US" sz="2000" b="1" dirty="0"/>
            </a:p>
          </p:txBody>
        </p:sp>
      </p:grpSp>
      <p:grpSp>
        <p:nvGrpSpPr>
          <p:cNvPr id="35" name="组合 34"/>
          <p:cNvGrpSpPr/>
          <p:nvPr/>
        </p:nvGrpSpPr>
        <p:grpSpPr>
          <a:xfrm>
            <a:off x="2457774" y="3504993"/>
            <a:ext cx="2008926" cy="1245033"/>
            <a:chOff x="2457774" y="3504993"/>
            <a:chExt cx="2008926" cy="1245033"/>
          </a:xfrm>
        </p:grpSpPr>
        <p:sp>
          <p:nvSpPr>
            <p:cNvPr id="32" name="文本框 31"/>
            <p:cNvSpPr txBox="1"/>
            <p:nvPr/>
          </p:nvSpPr>
          <p:spPr>
            <a:xfrm>
              <a:off x="3160879" y="3504993"/>
              <a:ext cx="397866" cy="400110"/>
            </a:xfrm>
            <a:prstGeom prst="rect">
              <a:avLst/>
            </a:prstGeom>
            <a:noFill/>
          </p:spPr>
          <p:txBody>
            <a:bodyPr wrap="none" rtlCol="0">
              <a:spAutoFit/>
            </a:bodyPr>
            <a:lstStyle/>
            <a:p>
              <a:r>
                <a:rPr lang="en-US" sz="2000" b="1" dirty="0" smtClean="0"/>
                <a:t>3.</a:t>
              </a:r>
              <a:endParaRPr lang="en-US" sz="2000" b="1" dirty="0"/>
            </a:p>
          </p:txBody>
        </p:sp>
        <p:sp>
          <p:nvSpPr>
            <p:cNvPr id="33" name="文本框 32"/>
            <p:cNvSpPr txBox="1"/>
            <p:nvPr/>
          </p:nvSpPr>
          <p:spPr>
            <a:xfrm>
              <a:off x="2457774" y="4325034"/>
              <a:ext cx="397866" cy="400110"/>
            </a:xfrm>
            <a:prstGeom prst="rect">
              <a:avLst/>
            </a:prstGeom>
            <a:noFill/>
          </p:spPr>
          <p:txBody>
            <a:bodyPr wrap="none" rtlCol="0">
              <a:spAutoFit/>
            </a:bodyPr>
            <a:lstStyle/>
            <a:p>
              <a:r>
                <a:rPr lang="en-US" sz="2000" b="1" dirty="0" smtClean="0"/>
                <a:t>3.</a:t>
              </a:r>
              <a:endParaRPr lang="en-US" sz="2000" b="1" dirty="0"/>
            </a:p>
          </p:txBody>
        </p:sp>
        <p:sp>
          <p:nvSpPr>
            <p:cNvPr id="34" name="文本框 33"/>
            <p:cNvSpPr txBox="1"/>
            <p:nvPr/>
          </p:nvSpPr>
          <p:spPr>
            <a:xfrm>
              <a:off x="4068834" y="4349916"/>
              <a:ext cx="397866" cy="400110"/>
            </a:xfrm>
            <a:prstGeom prst="rect">
              <a:avLst/>
            </a:prstGeom>
            <a:noFill/>
          </p:spPr>
          <p:txBody>
            <a:bodyPr wrap="none" rtlCol="0">
              <a:spAutoFit/>
            </a:bodyPr>
            <a:lstStyle/>
            <a:p>
              <a:r>
                <a:rPr lang="en-US" sz="2000" b="1" dirty="0" smtClean="0"/>
                <a:t>3.</a:t>
              </a:r>
              <a:endParaRPr lang="en-US" sz="2000" b="1" dirty="0"/>
            </a:p>
          </p:txBody>
        </p:sp>
      </p:grpSp>
    </p:spTree>
    <p:extLst>
      <p:ext uri="{BB962C8B-B14F-4D97-AF65-F5344CB8AC3E}">
        <p14:creationId xmlns:p14="http://schemas.microsoft.com/office/powerpoint/2010/main" val="209670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Method Details: Step 1.</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15</a:t>
            </a:fld>
            <a:endParaRPr lang="en-US"/>
          </a:p>
        </p:txBody>
      </p:sp>
      <p:grpSp>
        <p:nvGrpSpPr>
          <p:cNvPr id="5" name="组合 4"/>
          <p:cNvGrpSpPr/>
          <p:nvPr/>
        </p:nvGrpSpPr>
        <p:grpSpPr>
          <a:xfrm>
            <a:off x="119336" y="1585394"/>
            <a:ext cx="6501175" cy="4529228"/>
            <a:chOff x="3203638" y="2216741"/>
            <a:chExt cx="5789617" cy="4033502"/>
          </a:xfrm>
        </p:grpSpPr>
        <p:cxnSp>
          <p:nvCxnSpPr>
            <p:cNvPr id="6" name="直接连接符 5"/>
            <p:cNvCxnSpPr/>
            <p:nvPr/>
          </p:nvCxnSpPr>
          <p:spPr>
            <a:xfrm>
              <a:off x="6172000" y="3067637"/>
              <a:ext cx="0" cy="1594393"/>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4580043" y="4714663"/>
              <a:ext cx="1514736" cy="666154"/>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5969171" y="2928321"/>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4405502" y="3067636"/>
              <a:ext cx="1857699" cy="2479905"/>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4642951" y="5433090"/>
              <a:ext cx="3241061"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214119" y="4718285"/>
              <a:ext cx="1619551" cy="71224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5444051" y="2216741"/>
              <a:ext cx="2200592"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3203638" y="5833696"/>
              <a:ext cx="2334335"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5" name="矩形 7"/>
            <p:cNvSpPr>
              <a:spLocks noChangeArrowheads="1"/>
            </p:cNvSpPr>
            <p:nvPr/>
          </p:nvSpPr>
          <p:spPr bwMode="auto">
            <a:xfrm>
              <a:off x="5824278" y="4924291"/>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5766870" y="2649434"/>
              <a:ext cx="810266" cy="810266"/>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7402397" y="5003093"/>
              <a:ext cx="810266" cy="810266"/>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4070096" y="5016162"/>
              <a:ext cx="810266" cy="8102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5932231" y="4435851"/>
              <a:ext cx="488440" cy="48844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4" name="矩形 7"/>
            <p:cNvSpPr>
              <a:spLocks noChangeArrowheads="1"/>
            </p:cNvSpPr>
            <p:nvPr/>
          </p:nvSpPr>
          <p:spPr bwMode="auto">
            <a:xfrm>
              <a:off x="6621804" y="5839107"/>
              <a:ext cx="2371451"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gr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内容占位符 2"/>
          <p:cNvSpPr>
            <a:spLocks noGrp="1"/>
          </p:cNvSpPr>
          <p:nvPr>
            <p:ph idx="1"/>
          </p:nvPr>
        </p:nvSpPr>
        <p:spPr>
          <a:xfrm>
            <a:off x="5999834" y="1215048"/>
            <a:ext cx="5663952" cy="4911793"/>
          </a:xfrm>
        </p:spPr>
        <p:txBody>
          <a:bodyPr>
            <a:normAutofit lnSpcReduction="10000"/>
          </a:bodyPr>
          <a:lstStyle/>
          <a:p>
            <a:r>
              <a:rPr lang="en-US" b="1" dirty="0" smtClean="0"/>
              <a:t>1. To build </a:t>
            </a:r>
            <a:r>
              <a:rPr lang="en-US" b="1" u="sng" dirty="0" smtClean="0"/>
              <a:t>complex distributions</a:t>
            </a:r>
            <a:r>
              <a:rPr lang="en-US" b="1" dirty="0"/>
              <a:t> </a:t>
            </a:r>
            <a:r>
              <a:rPr lang="en-US" b="1" dirty="0" smtClean="0"/>
              <a:t>by hazard rates in survival analysis.</a:t>
            </a:r>
          </a:p>
          <a:p>
            <a:pPr lvl="1"/>
            <a:r>
              <a:rPr lang="en-US" dirty="0"/>
              <a:t>Random variable </a:t>
            </a:r>
            <a:r>
              <a:rPr lang="en-US" dirty="0" smtClean="0"/>
              <a:t>X with </a:t>
            </a:r>
            <a:r>
              <a:rPr lang="en-US" dirty="0"/>
              <a:t>n </a:t>
            </a:r>
            <a:r>
              <a:rPr lang="en-US" dirty="0" smtClean="0"/>
              <a:t>observations</a:t>
            </a:r>
          </a:p>
          <a:p>
            <a:pPr marL="274320" lvl="1" indent="0">
              <a:buNone/>
            </a:pPr>
            <a:endParaRPr lang="en-US" b="1" dirty="0"/>
          </a:p>
          <a:p>
            <a:pPr lvl="1"/>
            <a:r>
              <a:rPr lang="en-US" dirty="0" smtClean="0"/>
              <a:t>Tools for Distributions</a:t>
            </a:r>
          </a:p>
          <a:p>
            <a:pPr lvl="2"/>
            <a:r>
              <a:rPr lang="en-US" b="1" dirty="0" smtClean="0"/>
              <a:t>PDF:</a:t>
            </a:r>
          </a:p>
          <a:p>
            <a:pPr lvl="2"/>
            <a:endParaRPr lang="en-US" b="1" dirty="0" smtClean="0"/>
          </a:p>
          <a:p>
            <a:pPr lvl="2"/>
            <a:r>
              <a:rPr lang="en-US" b="1" dirty="0" smtClean="0"/>
              <a:t>CDF:</a:t>
            </a:r>
            <a:endParaRPr lang="en-US" b="1" dirty="0"/>
          </a:p>
          <a:p>
            <a:pPr lvl="1"/>
            <a:r>
              <a:rPr lang="en-US" dirty="0" smtClean="0"/>
              <a:t>Tools for Survival analysis</a:t>
            </a:r>
          </a:p>
          <a:p>
            <a:pPr lvl="2"/>
            <a:r>
              <a:rPr lang="en-US" b="1" dirty="0" smtClean="0"/>
              <a:t>Survival function (CCDF):</a:t>
            </a:r>
          </a:p>
          <a:p>
            <a:pPr lvl="2"/>
            <a:r>
              <a:rPr lang="en-US" b="1" dirty="0" smtClean="0"/>
              <a:t>Hazard function:</a:t>
            </a:r>
          </a:p>
          <a:p>
            <a:pPr lvl="1"/>
            <a:endParaRPr lang="en-US" b="1" dirty="0" smtClean="0"/>
          </a:p>
          <a:p>
            <a:pPr marL="274320" lvl="1" indent="0">
              <a:buNone/>
            </a:pPr>
            <a:endParaRPr lang="en-US" b="1" dirty="0" smtClean="0"/>
          </a:p>
          <a:p>
            <a:pPr lvl="1"/>
            <a:r>
              <a:rPr lang="en-US" b="1" i="1" u="sng" dirty="0" smtClean="0"/>
              <a:t>Distributions from hazard function:</a:t>
            </a:r>
            <a:endParaRPr lang="en-US" b="1" i="1" u="sng" dirty="0"/>
          </a:p>
          <a:p>
            <a:pPr lvl="1"/>
            <a:endParaRPr lang="en-US" b="1" dirty="0"/>
          </a:p>
          <a:p>
            <a:pPr lvl="1"/>
            <a:endParaRPr lang="en-US" b="1" dirty="0" smtClean="0"/>
          </a:p>
          <a:p>
            <a:pPr lvl="1"/>
            <a:endParaRPr lang="en-US" b="1" dirty="0" smtClean="0"/>
          </a:p>
        </p:txBody>
      </p:sp>
      <mc:AlternateContent xmlns:mc="http://schemas.openxmlformats.org/markup-compatibility/2006" xmlns:a14="http://schemas.microsoft.com/office/drawing/2010/main">
        <mc:Choice Requires="a14">
          <p:sp>
            <p:nvSpPr>
              <p:cNvPr id="30" name="文本框 29"/>
              <p:cNvSpPr txBox="1"/>
              <p:nvPr/>
            </p:nvSpPr>
            <p:spPr>
              <a:xfrm>
                <a:off x="7639818" y="4758884"/>
                <a:ext cx="5171702" cy="498406"/>
              </a:xfrm>
              <a:prstGeom prst="rect">
                <a:avLst/>
              </a:prstGeom>
              <a:noFill/>
            </p:spPr>
            <p:txBody>
              <a:bodyPr wrap="square" lIns="0" tIns="0" rIns="0" bIns="0" rtlCol="0">
                <a:spAutoFit/>
              </a:bodyPr>
              <a:lstStyle/>
              <a:p>
                <a14:m>
                  <m:oMath xmlns:m="http://schemas.openxmlformats.org/officeDocument/2006/math">
                    <m:r>
                      <a:rPr lang="en-US" sz="2000" b="1" i="1">
                        <a:latin typeface="Cambria Math" panose="02040503050406030204" pitchFamily="18" charset="0"/>
                        <a:ea typeface="Cambria Math" panose="02040503050406030204" pitchFamily="18" charset="0"/>
                      </a:rPr>
                      <m:t>𝝀</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𝒙</m:t>
                    </m:r>
                    <m:r>
                      <a:rPr lang="en-US" sz="2000" b="1" i="1">
                        <a:latin typeface="Cambria Math" panose="02040503050406030204" pitchFamily="18" charset="0"/>
                        <a:ea typeface="Cambria Math" panose="02040503050406030204" pitchFamily="18" charset="0"/>
                      </a:rPr>
                      <m:t>) </m:t>
                    </m:r>
                  </m:oMath>
                </a14:m>
                <a:r>
                  <a:rPr lang="en-US" sz="2000" b="1" dirty="0" smtClean="0"/>
                  <a:t>= </a:t>
                </a:r>
                <a14:m>
                  <m:oMath xmlns:m="http://schemas.openxmlformats.org/officeDocument/2006/math">
                    <m:func>
                      <m:funcPr>
                        <m:ctrlPr>
                          <a:rPr lang="en-US" sz="2000" b="1" i="1" smtClean="0">
                            <a:latin typeface="Cambria Math" panose="02040503050406030204" pitchFamily="18" charset="0"/>
                          </a:rPr>
                        </m:ctrlPr>
                      </m:funcPr>
                      <m:fName>
                        <m:limLow>
                          <m:limLowPr>
                            <m:ctrlPr>
                              <a:rPr lang="en-US" sz="2000" b="1" i="1" smtClean="0">
                                <a:latin typeface="Cambria Math" panose="02040503050406030204" pitchFamily="18" charset="0"/>
                              </a:rPr>
                            </m:ctrlPr>
                          </m:limLowPr>
                          <m:e>
                            <m:r>
                              <a:rPr lang="en-US" sz="2000" b="1" i="0" smtClean="0">
                                <a:latin typeface="Cambria Math" panose="02040503050406030204" pitchFamily="18" charset="0"/>
                              </a:rPr>
                              <m:t>𝐥𝐢𝐦</m:t>
                            </m:r>
                          </m:e>
                          <m:lim>
                            <m:r>
                              <a:rPr lang="el-GR" sz="2000" b="1" i="1" smtClean="0">
                                <a:latin typeface="Cambria Math" panose="02040503050406030204" pitchFamily="18" charset="0"/>
                                <a:ea typeface="Cambria Math" panose="02040503050406030204" pitchFamily="18" charset="0"/>
                              </a:rPr>
                              <m:t>𝜟</m:t>
                            </m:r>
                            <m:r>
                              <a:rPr lang="en-US" sz="2000" b="1" i="1" smtClean="0">
                                <a:latin typeface="Cambria Math" panose="02040503050406030204" pitchFamily="18" charset="0"/>
                                <a:ea typeface="Cambria Math" panose="02040503050406030204" pitchFamily="18" charset="0"/>
                              </a:rPr>
                              <m:t>𝒙</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𝟎</m:t>
                            </m:r>
                          </m:lim>
                        </m:limLow>
                      </m:fName>
                      <m:e>
                        <m:f>
                          <m:fPr>
                            <m:ctrlPr>
                              <a:rPr lang="en-US" sz="2000" b="1" i="1" smtClean="0">
                                <a:latin typeface="Cambria Math" panose="02040503050406030204" pitchFamily="18" charset="0"/>
                              </a:rPr>
                            </m:ctrlPr>
                          </m:fPr>
                          <m:num>
                            <m:func>
                              <m:funcPr>
                                <m:ctrlPr>
                                  <a:rPr lang="en-US" sz="2000" b="1" i="1" smtClean="0">
                                    <a:latin typeface="Cambria Math" panose="02040503050406030204" pitchFamily="18" charset="0"/>
                                  </a:rPr>
                                </m:ctrlPr>
                              </m:funcPr>
                              <m:fName>
                                <m:r>
                                  <a:rPr lang="en-US" sz="2000" b="1" i="0" smtClean="0">
                                    <a:latin typeface="Cambria Math" panose="02040503050406030204" pitchFamily="18" charset="0"/>
                                  </a:rPr>
                                  <m:t>𝐏𝐫</m:t>
                                </m:r>
                              </m:fName>
                              <m:e>
                                <m:d>
                                  <m:dPr>
                                    <m:endChr m:val="|"/>
                                    <m:ctrlPr>
                                      <a:rPr lang="en-US" sz="2000" b="1" i="1" smtClean="0">
                                        <a:latin typeface="Cambria Math" panose="02040503050406030204" pitchFamily="18" charset="0"/>
                                      </a:rPr>
                                    </m:ctrlPr>
                                  </m:dPr>
                                  <m:e>
                                    <m:r>
                                      <a:rPr lang="en-US" sz="2000" b="1" i="1" smtClean="0">
                                        <a:latin typeface="Cambria Math" panose="02040503050406030204" pitchFamily="18" charset="0"/>
                                      </a:rPr>
                                      <m:t>𝒙</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𝑿</m:t>
                                    </m:r>
                                    <m:r>
                                      <a:rPr lang="en-US" sz="2000" b="1" i="1" smtClean="0">
                                        <a:latin typeface="Cambria Math" panose="02040503050406030204" pitchFamily="18" charset="0"/>
                                        <a:ea typeface="Cambria Math" panose="02040503050406030204" pitchFamily="18" charset="0"/>
                                      </a:rPr>
                                      <m:t>&lt;</m:t>
                                    </m:r>
                                    <m:r>
                                      <a:rPr lang="en-US" sz="2000" b="1" i="1" smtClean="0">
                                        <a:latin typeface="Cambria Math" panose="02040503050406030204" pitchFamily="18" charset="0"/>
                                        <a:ea typeface="Cambria Math" panose="02040503050406030204" pitchFamily="18" charset="0"/>
                                      </a:rPr>
                                      <m:t>𝒙</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𝒙</m:t>
                                    </m:r>
                                    <m:r>
                                      <a:rPr lang="en-US" sz="2000" b="1" i="1" smtClean="0">
                                        <a:latin typeface="Cambria Math" panose="02040503050406030204" pitchFamily="18" charset="0"/>
                                        <a:ea typeface="Cambria Math" panose="02040503050406030204" pitchFamily="18" charset="0"/>
                                      </a:rPr>
                                      <m:t> </m:t>
                                    </m:r>
                                  </m:e>
                                </m:d>
                              </m:e>
                            </m:func>
                            <m:r>
                              <a:rPr lang="en-US" sz="2000" b="1" i="1" smtClean="0">
                                <a:latin typeface="Cambria Math" panose="02040503050406030204" pitchFamily="18" charset="0"/>
                                <a:ea typeface="Cambria Math" panose="02040503050406030204" pitchFamily="18" charset="0"/>
                              </a:rPr>
                              <m:t>𝑿</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𝒙</m:t>
                            </m:r>
                            <m:r>
                              <a:rPr lang="en-US" sz="2000" b="1" i="1" smtClean="0">
                                <a:latin typeface="Cambria Math" panose="02040503050406030204" pitchFamily="18" charset="0"/>
                                <a:ea typeface="Cambria Math" panose="02040503050406030204" pitchFamily="18" charset="0"/>
                              </a:rPr>
                              <m:t>)</m:t>
                            </m:r>
                          </m:num>
                          <m:den>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𝒙</m:t>
                            </m:r>
                          </m:den>
                        </m:f>
                        <m:r>
                          <a:rPr lang="en-US" sz="2000" b="1" i="1" smtClean="0">
                            <a:latin typeface="Cambria Math" panose="02040503050406030204" pitchFamily="18" charset="0"/>
                          </a:rPr>
                          <m:t>=</m:t>
                        </m:r>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𝒇</m:t>
                            </m:r>
                            <m:r>
                              <a:rPr lang="en-US" sz="2000" b="1" i="1" smtClean="0">
                                <a:latin typeface="Cambria Math" panose="02040503050406030204" pitchFamily="18" charset="0"/>
                              </a:rPr>
                              <m:t>(</m:t>
                            </m:r>
                            <m:r>
                              <a:rPr lang="en-US" sz="2000" b="1" i="1" smtClean="0">
                                <a:latin typeface="Cambria Math" panose="02040503050406030204" pitchFamily="18" charset="0"/>
                              </a:rPr>
                              <m:t>𝒙</m:t>
                            </m:r>
                            <m:r>
                              <a:rPr lang="en-US" sz="2000" b="1" i="1" smtClean="0">
                                <a:latin typeface="Cambria Math" panose="02040503050406030204" pitchFamily="18" charset="0"/>
                              </a:rPr>
                              <m:t>)</m:t>
                            </m:r>
                          </m:num>
                          <m:den>
                            <m:r>
                              <a:rPr lang="en-US" sz="2000" b="1" i="1" smtClean="0">
                                <a:latin typeface="Cambria Math" panose="02040503050406030204" pitchFamily="18" charset="0"/>
                              </a:rPr>
                              <m:t>𝑺</m:t>
                            </m:r>
                            <m:r>
                              <a:rPr lang="en-US" sz="2000" b="1" i="1" smtClean="0">
                                <a:latin typeface="Cambria Math" panose="02040503050406030204" pitchFamily="18" charset="0"/>
                              </a:rPr>
                              <m:t>(</m:t>
                            </m:r>
                            <m:r>
                              <a:rPr lang="en-US" sz="2000" b="1" i="1" smtClean="0">
                                <a:latin typeface="Cambria Math" panose="02040503050406030204" pitchFamily="18" charset="0"/>
                              </a:rPr>
                              <m:t>𝒙</m:t>
                            </m:r>
                            <m:r>
                              <a:rPr lang="en-US" sz="2000" b="1" i="1" smtClean="0">
                                <a:latin typeface="Cambria Math" panose="02040503050406030204" pitchFamily="18" charset="0"/>
                              </a:rPr>
                              <m:t>)</m:t>
                            </m:r>
                          </m:den>
                        </m:f>
                      </m:e>
                    </m:func>
                  </m:oMath>
                </a14:m>
                <a:r>
                  <a:rPr lang="en-US" sz="2000" b="1" dirty="0" smtClean="0"/>
                  <a:t> </a:t>
                </a:r>
                <a:endParaRPr lang="en-US" sz="2000" b="1" dirty="0"/>
              </a:p>
            </p:txBody>
          </p:sp>
        </mc:Choice>
        <mc:Fallback xmlns="">
          <p:sp>
            <p:nvSpPr>
              <p:cNvPr id="30" name="文本框 29"/>
              <p:cNvSpPr txBox="1">
                <a:spLocks noRot="1" noChangeAspect="1" noMove="1" noResize="1" noEditPoints="1" noAdjustHandles="1" noChangeArrowheads="1" noChangeShapeType="1" noTextEdit="1"/>
              </p:cNvSpPr>
              <p:nvPr/>
            </p:nvSpPr>
            <p:spPr>
              <a:xfrm>
                <a:off x="7639818" y="4758884"/>
                <a:ext cx="5171702" cy="498406"/>
              </a:xfrm>
              <a:prstGeom prst="rect">
                <a:avLst/>
              </a:prstGeom>
              <a:blipFill>
                <a:blip r:embed="rId4"/>
                <a:stretch>
                  <a:fillRect b="-8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7639818" y="3429000"/>
                <a:ext cx="2503861" cy="431015"/>
              </a:xfrm>
              <a:prstGeom prst="rect">
                <a:avLst/>
              </a:prstGeom>
              <a:noFill/>
            </p:spPr>
            <p:txBody>
              <a:bodyPr wrap="square" lIns="0" tIns="0" rIns="0" bIns="0" rtlCol="0">
                <a:spAutoFit/>
              </a:bodyPr>
              <a:lstStyle/>
              <a:p>
                <a:r>
                  <a:rPr lang="en-US" sz="2000" dirty="0" smtClean="0">
                    <a:ea typeface="Cambria Math" panose="02040503050406030204" pitchFamily="18" charset="0"/>
                  </a:rPr>
                  <a:t>F</a:t>
                </a:r>
                <a14:m>
                  <m:oMath xmlns:m="http://schemas.openxmlformats.org/officeDocument/2006/math">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 </m:t>
                    </m:r>
                    <m:nary>
                      <m:naryPr>
                        <m:limLoc m:val="undOvr"/>
                        <m:ctrlPr>
                          <a:rPr lang="en-US" sz="2000" i="1" smtClean="0">
                            <a:latin typeface="Cambria Math" panose="02040503050406030204" pitchFamily="18" charset="0"/>
                            <a:ea typeface="Cambria Math" panose="02040503050406030204" pitchFamily="18" charset="0"/>
                          </a:rPr>
                        </m:ctrlPr>
                      </m:naryPr>
                      <m:sub>
                        <m:sSub>
                          <m:sSubPr>
                            <m:ctrlPr>
                              <a:rPr lang="en-US" sz="2000" i="1" smtClean="0">
                                <a:latin typeface="Cambria Math" panose="02040503050406030204" pitchFamily="18" charset="0"/>
                                <a:ea typeface="Cambria Math" panose="02040503050406030204" pitchFamily="18" charset="0"/>
                              </a:rPr>
                            </m:ctrlPr>
                          </m:sSubPr>
                          <m:e>
                            <m:r>
                              <m:rPr>
                                <m:brk m:alnAt="24"/>
                              </m:rPr>
                              <a:rPr lang="en-US" sz="2000" b="0" i="1" smtClean="0">
                                <a:latin typeface="Cambria Math" panose="02040503050406030204" pitchFamily="18" charset="0"/>
                                <a:ea typeface="Cambria Math" panose="02040503050406030204" pitchFamily="18" charset="0"/>
                              </a:rPr>
                              <m:t>𝑥</m:t>
                            </m:r>
                          </m:e>
                          <m:sub>
                            <m:r>
                              <m:rPr>
                                <m:brk m:alnAt="24"/>
                              </m:rPr>
                              <a:rPr lang="en-US" sz="2000" b="0" i="1" smtClean="0">
                                <a:latin typeface="Cambria Math" panose="02040503050406030204" pitchFamily="18" charset="0"/>
                                <a:ea typeface="Cambria Math" panose="02040503050406030204" pitchFamily="18" charset="0"/>
                              </a:rPr>
                              <m:t>0</m:t>
                            </m:r>
                          </m:sub>
                        </m:sSub>
                      </m:sub>
                      <m:sup>
                        <m:r>
                          <a:rPr lang="en-US" sz="2000" b="0" i="1" smtClean="0">
                            <a:latin typeface="Cambria Math" panose="02040503050406030204" pitchFamily="18" charset="0"/>
                            <a:ea typeface="Cambria Math" panose="02040503050406030204" pitchFamily="18" charset="0"/>
                          </a:rPr>
                          <m:t>𝑥</m:t>
                        </m:r>
                      </m:sup>
                      <m:e>
                        <m:r>
                          <a:rPr lang="en-US" sz="2000" b="0" i="1" smtClean="0">
                            <a:latin typeface="Cambria Math" panose="02040503050406030204" pitchFamily="18" charset="0"/>
                            <a:ea typeface="Cambria Math" panose="02040503050406030204" pitchFamily="18" charset="0"/>
                          </a:rPr>
                          <m:t>𝑓</m:t>
                        </m:r>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𝑠</m:t>
                            </m:r>
                          </m:e>
                        </m:d>
                        <m:r>
                          <a:rPr lang="en-US" sz="2000" b="0" i="1" smtClean="0">
                            <a:latin typeface="Cambria Math" panose="02040503050406030204" pitchFamily="18" charset="0"/>
                            <a:ea typeface="Cambria Math" panose="02040503050406030204" pitchFamily="18" charset="0"/>
                          </a:rPr>
                          <m:t>𝑑𝑠</m:t>
                        </m:r>
                      </m:e>
                    </m:nary>
                  </m:oMath>
                </a14:m>
                <a:endParaRPr lang="en-US" sz="2000" dirty="0"/>
              </a:p>
            </p:txBody>
          </p:sp>
        </mc:Choice>
        <mc:Fallback xmlns="">
          <p:sp>
            <p:nvSpPr>
              <p:cNvPr id="32" name="文本框 31"/>
              <p:cNvSpPr txBox="1">
                <a:spLocks noRot="1" noChangeAspect="1" noMove="1" noResize="1" noEditPoints="1" noAdjustHandles="1" noChangeArrowheads="1" noChangeShapeType="1" noTextEdit="1"/>
              </p:cNvSpPr>
              <p:nvPr/>
            </p:nvSpPr>
            <p:spPr>
              <a:xfrm>
                <a:off x="7639818" y="3429000"/>
                <a:ext cx="2503861" cy="431015"/>
              </a:xfrm>
              <a:prstGeom prst="rect">
                <a:avLst/>
              </a:prstGeom>
              <a:blipFill>
                <a:blip r:embed="rId5"/>
                <a:stretch>
                  <a:fillRect l="-6083" t="-151429" b="-2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6708134" y="2287776"/>
                <a:ext cx="23055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𝑿</m:t>
                      </m:r>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m:oMathPara>
                </a14:m>
                <a:endParaRPr lang="en-US" sz="2000" dirty="0"/>
              </a:p>
            </p:txBody>
          </p:sp>
        </mc:Choice>
        <mc:Fallback xmlns="">
          <p:sp>
            <p:nvSpPr>
              <p:cNvPr id="36" name="文本框 35"/>
              <p:cNvSpPr txBox="1">
                <a:spLocks noRot="1" noChangeAspect="1" noMove="1" noResize="1" noEditPoints="1" noAdjustHandles="1" noChangeArrowheads="1" noChangeShapeType="1" noTextEdit="1"/>
              </p:cNvSpPr>
              <p:nvPr/>
            </p:nvSpPr>
            <p:spPr>
              <a:xfrm>
                <a:off x="6708134" y="2287776"/>
                <a:ext cx="2305503" cy="307777"/>
              </a:xfrm>
              <a:prstGeom prst="rect">
                <a:avLst/>
              </a:prstGeom>
              <a:blipFill>
                <a:blip r:embed="rId6"/>
                <a:stretch>
                  <a:fillRect l="-1583" r="-3166" b="-37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37"/>
              <p:cNvSpPr txBox="1"/>
              <p:nvPr/>
            </p:nvSpPr>
            <p:spPr>
              <a:xfrm>
                <a:off x="7604858" y="2879810"/>
                <a:ext cx="2680606" cy="477182"/>
              </a:xfrm>
              <a:prstGeom prst="rect">
                <a:avLst/>
              </a:prstGeom>
              <a:noFill/>
            </p:spPr>
            <p:txBody>
              <a:bodyPr wrap="none" lIns="0" tIns="0" rIns="0" bIns="0" rtlCol="0">
                <a:spAutoFit/>
              </a:bodyPr>
              <a:lstStyle/>
              <a:p>
                <a14:m>
                  <m:oMath xmlns:m="http://schemas.openxmlformats.org/officeDocument/2006/math">
                    <m:r>
                      <a:rPr lang="en-US" sz="2000" b="1" i="1" smtClean="0">
                        <a:latin typeface="Cambria Math" panose="02040503050406030204" pitchFamily="18" charset="0"/>
                      </a:rPr>
                      <m:t>𝒇</m:t>
                    </m:r>
                    <m:r>
                      <a:rPr lang="en-US" sz="2000" b="1" i="1" smtClean="0">
                        <a:latin typeface="Cambria Math" panose="02040503050406030204" pitchFamily="18" charset="0"/>
                      </a:rPr>
                      <m:t>(</m:t>
                    </m:r>
                    <m:r>
                      <a:rPr lang="en-US" sz="2000" b="1" i="1" smtClean="0">
                        <a:latin typeface="Cambria Math" panose="02040503050406030204" pitchFamily="18" charset="0"/>
                      </a:rPr>
                      <m:t>𝒙</m:t>
                    </m:r>
                    <m:r>
                      <a:rPr lang="en-US" sz="2000" b="1" i="1" smtClean="0">
                        <a:latin typeface="Cambria Math" panose="02040503050406030204" pitchFamily="18" charset="0"/>
                      </a:rPr>
                      <m:t>)</m:t>
                    </m:r>
                  </m:oMath>
                </a14:m>
                <a:r>
                  <a:rPr lang="en-US" sz="2000" b="1" dirty="0" smtClean="0"/>
                  <a:t> = </a:t>
                </a:r>
                <a14:m>
                  <m:oMath xmlns:m="http://schemas.openxmlformats.org/officeDocument/2006/math">
                    <m:func>
                      <m:funcPr>
                        <m:ctrlPr>
                          <a:rPr lang="en-US" sz="2000" b="1" i="1">
                            <a:latin typeface="Cambria Math" panose="02040503050406030204" pitchFamily="18" charset="0"/>
                          </a:rPr>
                        </m:ctrlPr>
                      </m:funcPr>
                      <m:fName>
                        <m:limLow>
                          <m:limLowPr>
                            <m:ctrlPr>
                              <a:rPr lang="en-US" sz="2000" b="1" i="1">
                                <a:latin typeface="Cambria Math" panose="02040503050406030204" pitchFamily="18" charset="0"/>
                              </a:rPr>
                            </m:ctrlPr>
                          </m:limLowPr>
                          <m:e>
                            <m:r>
                              <a:rPr lang="en-US" sz="2000" b="1" i="1">
                                <a:latin typeface="Cambria Math" panose="02040503050406030204" pitchFamily="18" charset="0"/>
                              </a:rPr>
                              <m:t>𝒍𝒊𝒎</m:t>
                            </m:r>
                          </m:e>
                          <m:lim>
                            <m:r>
                              <a:rPr lang="el-GR" sz="2000" b="1" i="1">
                                <a:latin typeface="Cambria Math" panose="02040503050406030204" pitchFamily="18" charset="0"/>
                                <a:ea typeface="Cambria Math" panose="02040503050406030204" pitchFamily="18" charset="0"/>
                              </a:rPr>
                              <m:t>𝜟</m:t>
                            </m:r>
                            <m:r>
                              <a:rPr lang="en-US" sz="2000" b="1" i="1">
                                <a:latin typeface="Cambria Math" panose="02040503050406030204" pitchFamily="18" charset="0"/>
                                <a:ea typeface="Cambria Math" panose="02040503050406030204" pitchFamily="18" charset="0"/>
                              </a:rPr>
                              <m:t>𝒙</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𝟎</m:t>
                            </m:r>
                          </m:lim>
                        </m:limLow>
                      </m:fName>
                      <m:e>
                        <m:f>
                          <m:fPr>
                            <m:ctrlPr>
                              <a:rPr lang="en-US" sz="2000" b="1" i="1">
                                <a:latin typeface="Cambria Math" panose="02040503050406030204" pitchFamily="18" charset="0"/>
                              </a:rPr>
                            </m:ctrlPr>
                          </m:fPr>
                          <m:num>
                            <m:r>
                              <a:rPr lang="en-US" sz="2000" b="1" i="0" smtClean="0">
                                <a:latin typeface="Cambria Math" panose="02040503050406030204" pitchFamily="18" charset="0"/>
                              </a:rPr>
                              <m:t>𝐏𝐫</m:t>
                            </m:r>
                            <m:r>
                              <a:rPr lang="en-US" sz="2000" b="1" i="1" smtClean="0">
                                <a:latin typeface="Cambria Math" panose="02040503050406030204" pitchFamily="18" charset="0"/>
                              </a:rPr>
                              <m:t>⁡(</m:t>
                            </m:r>
                            <m:r>
                              <a:rPr lang="en-US" sz="2000" b="1" i="1">
                                <a:latin typeface="Cambria Math" panose="02040503050406030204" pitchFamily="18" charset="0"/>
                              </a:rPr>
                              <m:t>𝒙</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𝑿</m:t>
                            </m:r>
                            <m:r>
                              <a:rPr lang="en-US" sz="2000" b="1" i="1">
                                <a:latin typeface="Cambria Math" panose="02040503050406030204" pitchFamily="18" charset="0"/>
                                <a:ea typeface="Cambria Math" panose="02040503050406030204" pitchFamily="18" charset="0"/>
                              </a:rPr>
                              <m:t>&lt;</m:t>
                            </m:r>
                            <m:r>
                              <a:rPr lang="en-US" sz="2000" b="1" i="1">
                                <a:latin typeface="Cambria Math" panose="02040503050406030204" pitchFamily="18" charset="0"/>
                                <a:ea typeface="Cambria Math" panose="02040503050406030204" pitchFamily="18" charset="0"/>
                              </a:rPr>
                              <m:t>𝒙</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𝒙</m:t>
                            </m:r>
                            <m:r>
                              <a:rPr lang="en-US" sz="2000" b="1" i="1">
                                <a:latin typeface="Cambria Math" panose="02040503050406030204" pitchFamily="18" charset="0"/>
                                <a:ea typeface="Cambria Math" panose="02040503050406030204" pitchFamily="18" charset="0"/>
                              </a:rPr>
                              <m:t>)</m:t>
                            </m:r>
                          </m:num>
                          <m:den>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𝒙</m:t>
                            </m:r>
                          </m:den>
                        </m:f>
                      </m:e>
                    </m:func>
                  </m:oMath>
                </a14:m>
                <a:endParaRPr lang="en-US" sz="2000" b="1" dirty="0"/>
              </a:p>
            </p:txBody>
          </p:sp>
        </mc:Choice>
        <mc:Fallback xmlns="">
          <p:sp>
            <p:nvSpPr>
              <p:cNvPr id="38" name="文本框 37"/>
              <p:cNvSpPr txBox="1">
                <a:spLocks noRot="1" noChangeAspect="1" noMove="1" noResize="1" noEditPoints="1" noAdjustHandles="1" noChangeArrowheads="1" noChangeShapeType="1" noTextEdit="1"/>
              </p:cNvSpPr>
              <p:nvPr/>
            </p:nvSpPr>
            <p:spPr>
              <a:xfrm>
                <a:off x="7604858" y="2879810"/>
                <a:ext cx="2680606" cy="477182"/>
              </a:xfrm>
              <a:prstGeom prst="rect">
                <a:avLst/>
              </a:prstGeom>
              <a:blipFill>
                <a:blip r:embed="rId7"/>
                <a:stretch>
                  <a:fillRect l="-228" t="-1266" b="-1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38"/>
              <p:cNvSpPr txBox="1"/>
              <p:nvPr/>
            </p:nvSpPr>
            <p:spPr>
              <a:xfrm>
                <a:off x="9877866" y="4149080"/>
                <a:ext cx="2656380" cy="307777"/>
              </a:xfrm>
              <a:prstGeom prst="rect">
                <a:avLst/>
              </a:prstGeom>
              <a:noFill/>
            </p:spPr>
            <p:txBody>
              <a:bodyPr wrap="square" lIns="0" tIns="0" rIns="0" bIns="0" rtlCol="0">
                <a:spAutoFit/>
              </a:bodyPr>
              <a:lstStyle/>
              <a:p>
                <a:r>
                  <a:rPr lang="en-US" sz="2000" dirty="0" smtClean="0">
                    <a:ea typeface="Cambria Math" panose="02040503050406030204" pitchFamily="18" charset="0"/>
                  </a:rPr>
                  <a:t>S</a:t>
                </a:r>
                <a14:m>
                  <m:oMath xmlns:m="http://schemas.openxmlformats.org/officeDocument/2006/math">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=1 −</m:t>
                    </m:r>
                    <m:r>
                      <a:rPr lang="en-US" sz="2000" b="0" i="1" smtClean="0">
                        <a:latin typeface="Cambria Math" panose="02040503050406030204" pitchFamily="18" charset="0"/>
                        <a:ea typeface="Cambria Math" panose="02040503050406030204" pitchFamily="18" charset="0"/>
                      </a:rPr>
                      <m:t>𝐹</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xmlns="">
          <p:sp>
            <p:nvSpPr>
              <p:cNvPr id="39" name="文本框 38"/>
              <p:cNvSpPr txBox="1">
                <a:spLocks noRot="1" noChangeAspect="1" noMove="1" noResize="1" noEditPoints="1" noAdjustHandles="1" noChangeArrowheads="1" noChangeShapeType="1" noTextEdit="1"/>
              </p:cNvSpPr>
              <p:nvPr/>
            </p:nvSpPr>
            <p:spPr>
              <a:xfrm>
                <a:off x="9877866" y="4149080"/>
                <a:ext cx="2656380" cy="307777"/>
              </a:xfrm>
              <a:prstGeom prst="rect">
                <a:avLst/>
              </a:prstGeom>
              <a:blipFill>
                <a:blip r:embed="rId8"/>
                <a:stretch>
                  <a:fillRect l="-5734" t="-24000" b="-52000"/>
                </a:stretch>
              </a:blipFill>
            </p:spPr>
            <p:txBody>
              <a:bodyPr/>
              <a:lstStyle/>
              <a:p>
                <a:r>
                  <a:rPr lang="en-US">
                    <a:noFill/>
                  </a:rPr>
                  <a:t> </a:t>
                </a:r>
              </a:p>
            </p:txBody>
          </p:sp>
        </mc:Fallback>
      </mc:AlternateContent>
      <p:sp>
        <p:nvSpPr>
          <p:cNvPr id="34" name="圆角矩形 33"/>
          <p:cNvSpPr/>
          <p:nvPr/>
        </p:nvSpPr>
        <p:spPr>
          <a:xfrm>
            <a:off x="6141550" y="1979917"/>
            <a:ext cx="5778087" cy="3345640"/>
          </a:xfrm>
          <a:prstGeom prst="roundRect">
            <a:avLst/>
          </a:prstGeom>
          <a:noFill/>
          <a:ln>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文本框 34"/>
          <p:cNvSpPr txBox="1"/>
          <p:nvPr/>
        </p:nvSpPr>
        <p:spPr>
          <a:xfrm rot="3217131">
            <a:off x="10844325" y="2260944"/>
            <a:ext cx="1476148" cy="461665"/>
          </a:xfrm>
          <a:prstGeom prst="rect">
            <a:avLst/>
          </a:prstGeom>
          <a:solidFill>
            <a:schemeClr val="bg1">
              <a:lumMod val="75000"/>
            </a:schemeClr>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CN" sz="2400" b="1" dirty="0">
                <a:solidFill>
                  <a:schemeClr val="bg1"/>
                </a:solidFill>
              </a:rPr>
              <a:t>DETAILS</a:t>
            </a:r>
            <a:endParaRPr lang="zh-CN" altLang="en-US" sz="2400" b="1" dirty="0">
              <a:solidFill>
                <a:schemeClr val="bg1"/>
              </a:solidFill>
            </a:endParaRPr>
          </a:p>
        </p:txBody>
      </p:sp>
      <mc:AlternateContent xmlns:mc="http://schemas.openxmlformats.org/markup-compatibility/2006" xmlns:a14="http://schemas.microsoft.com/office/drawing/2010/main">
        <mc:Choice Requires="a14">
          <p:sp>
            <p:nvSpPr>
              <p:cNvPr id="37" name="文本框 36"/>
              <p:cNvSpPr txBox="1"/>
              <p:nvPr/>
            </p:nvSpPr>
            <p:spPr>
              <a:xfrm>
                <a:off x="6526065" y="5932876"/>
                <a:ext cx="5171702" cy="613245"/>
              </a:xfrm>
              <a:prstGeom prst="rect">
                <a:avLst/>
              </a:prstGeom>
              <a:solidFill>
                <a:srgbClr val="00DE6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mbria Math" panose="02040503050406030204" pitchFamily="18" charset="0"/>
                        </a:rPr>
                        <m:t>𝒇</m:t>
                      </m:r>
                      <m:d>
                        <m:dPr>
                          <m:ctrlPr>
                            <a:rPr lang="en-US" sz="2800" b="1" i="1" smtClean="0">
                              <a:solidFill>
                                <a:schemeClr val="bg1"/>
                              </a:solidFill>
                              <a:latin typeface="Cambria Math" panose="02040503050406030204" pitchFamily="18" charset="0"/>
                              <a:ea typeface="Cambria Math" panose="02040503050406030204" pitchFamily="18" charset="0"/>
                            </a:rPr>
                          </m:ctrlPr>
                        </m:dPr>
                        <m:e>
                          <m:r>
                            <a:rPr lang="en-US" sz="2800" b="1" i="1" smtClean="0">
                              <a:solidFill>
                                <a:schemeClr val="bg1"/>
                              </a:solidFill>
                              <a:latin typeface="Cambria Math" panose="02040503050406030204" pitchFamily="18" charset="0"/>
                              <a:ea typeface="Cambria Math" panose="02040503050406030204" pitchFamily="18" charset="0"/>
                            </a:rPr>
                            <m:t>𝒙</m:t>
                          </m:r>
                        </m:e>
                      </m:d>
                      <m:r>
                        <a:rPr lang="en-US" sz="2800" b="1" i="1">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𝝀</m:t>
                      </m:r>
                      <m:r>
                        <a:rPr lang="en-US" sz="2800" b="1" i="1" smtClean="0">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𝒙</m:t>
                      </m:r>
                      <m:r>
                        <a:rPr lang="en-US" sz="2800" b="1" i="1" smtClean="0">
                          <a:solidFill>
                            <a:schemeClr val="bg1"/>
                          </a:solidFill>
                          <a:latin typeface="Cambria Math" panose="02040503050406030204" pitchFamily="18" charset="0"/>
                          <a:ea typeface="Cambria Math" panose="02040503050406030204" pitchFamily="18" charset="0"/>
                        </a:rPr>
                        <m:t>)</m:t>
                      </m:r>
                      <m:sSup>
                        <m:sSupPr>
                          <m:ctrlPr>
                            <a:rPr lang="en-US" sz="2800" b="1" i="1" dirty="0" smtClean="0">
                              <a:solidFill>
                                <a:schemeClr val="bg1"/>
                              </a:solidFill>
                              <a:latin typeface="Cambria Math" panose="02040503050406030204" pitchFamily="18" charset="0"/>
                            </a:rPr>
                          </m:ctrlPr>
                        </m:sSupPr>
                        <m:e>
                          <m:r>
                            <a:rPr lang="en-US" sz="2800" b="1" i="1" dirty="0" smtClean="0">
                              <a:solidFill>
                                <a:schemeClr val="bg1"/>
                              </a:solidFill>
                              <a:latin typeface="Cambria Math" panose="02040503050406030204" pitchFamily="18" charset="0"/>
                            </a:rPr>
                            <m:t>𝒆</m:t>
                          </m:r>
                        </m:e>
                        <m:sup>
                          <m:r>
                            <a:rPr lang="en-US" sz="2800" b="1" i="1" dirty="0" smtClean="0">
                              <a:solidFill>
                                <a:schemeClr val="bg1"/>
                              </a:solidFill>
                              <a:latin typeface="Cambria Math" panose="02040503050406030204" pitchFamily="18" charset="0"/>
                            </a:rPr>
                            <m:t>−</m:t>
                          </m:r>
                          <m:nary>
                            <m:naryPr>
                              <m:limLoc m:val="undOvr"/>
                              <m:ctrlPr>
                                <a:rPr lang="en-US" sz="2800" b="1" i="1">
                                  <a:solidFill>
                                    <a:schemeClr val="bg1"/>
                                  </a:solidFill>
                                  <a:latin typeface="Cambria Math" panose="02040503050406030204" pitchFamily="18" charset="0"/>
                                  <a:ea typeface="Cambria Math" panose="02040503050406030204" pitchFamily="18" charset="0"/>
                                </a:rPr>
                              </m:ctrlPr>
                            </m:naryPr>
                            <m:sub>
                              <m:sSub>
                                <m:sSubPr>
                                  <m:ctrlPr>
                                    <a:rPr lang="en-US" sz="2800" b="1" i="1">
                                      <a:solidFill>
                                        <a:schemeClr val="bg1"/>
                                      </a:solidFill>
                                      <a:latin typeface="Cambria Math" panose="02040503050406030204" pitchFamily="18" charset="0"/>
                                      <a:ea typeface="Cambria Math" panose="02040503050406030204" pitchFamily="18" charset="0"/>
                                    </a:rPr>
                                  </m:ctrlPr>
                                </m:sSubPr>
                                <m:e>
                                  <m:r>
                                    <m:rPr>
                                      <m:brk m:alnAt="24"/>
                                    </m:rPr>
                                    <a:rPr lang="en-US" sz="2800" b="1" i="1">
                                      <a:solidFill>
                                        <a:schemeClr val="bg1"/>
                                      </a:solidFill>
                                      <a:latin typeface="Cambria Math" panose="02040503050406030204" pitchFamily="18" charset="0"/>
                                      <a:ea typeface="Cambria Math" panose="02040503050406030204" pitchFamily="18" charset="0"/>
                                    </a:rPr>
                                    <m:t>𝒙</m:t>
                                  </m:r>
                                </m:e>
                                <m:sub>
                                  <m:r>
                                    <m:rPr>
                                      <m:brk m:alnAt="24"/>
                                    </m:rPr>
                                    <a:rPr lang="en-US" sz="2800" b="1" i="1">
                                      <a:solidFill>
                                        <a:schemeClr val="bg1"/>
                                      </a:solidFill>
                                      <a:latin typeface="Cambria Math" panose="02040503050406030204" pitchFamily="18" charset="0"/>
                                      <a:ea typeface="Cambria Math" panose="02040503050406030204" pitchFamily="18" charset="0"/>
                                    </a:rPr>
                                    <m:t>𝟎</m:t>
                                  </m:r>
                                </m:sub>
                              </m:sSub>
                            </m:sub>
                            <m:sup>
                              <m:r>
                                <a:rPr lang="en-US" sz="2800" b="1" i="1">
                                  <a:solidFill>
                                    <a:schemeClr val="bg1"/>
                                  </a:solidFill>
                                  <a:latin typeface="Cambria Math" panose="02040503050406030204" pitchFamily="18" charset="0"/>
                                  <a:ea typeface="Cambria Math" panose="02040503050406030204" pitchFamily="18" charset="0"/>
                                </a:rPr>
                                <m:t>𝒙</m:t>
                              </m:r>
                            </m:sup>
                            <m:e>
                              <m:r>
                                <a:rPr lang="en-US" sz="2800" b="1" i="1">
                                  <a:solidFill>
                                    <a:schemeClr val="bg1"/>
                                  </a:solidFill>
                                  <a:latin typeface="Cambria Math" panose="02040503050406030204" pitchFamily="18" charset="0"/>
                                  <a:ea typeface="Cambria Math" panose="02040503050406030204" pitchFamily="18" charset="0"/>
                                </a:rPr>
                                <m:t>𝝀</m:t>
                              </m:r>
                              <m:d>
                                <m:dPr>
                                  <m:ctrlPr>
                                    <a:rPr lang="en-US" sz="2800" b="1" i="1">
                                      <a:solidFill>
                                        <a:schemeClr val="bg1"/>
                                      </a:solidFill>
                                      <a:latin typeface="Cambria Math" panose="02040503050406030204" pitchFamily="18" charset="0"/>
                                      <a:ea typeface="Cambria Math" panose="02040503050406030204" pitchFamily="18" charset="0"/>
                                    </a:rPr>
                                  </m:ctrlPr>
                                </m:dPr>
                                <m:e>
                                  <m:r>
                                    <a:rPr lang="en-US" sz="2800" b="1" i="1">
                                      <a:solidFill>
                                        <a:schemeClr val="bg1"/>
                                      </a:solidFill>
                                      <a:latin typeface="Cambria Math" panose="02040503050406030204" pitchFamily="18" charset="0"/>
                                      <a:ea typeface="Cambria Math" panose="02040503050406030204" pitchFamily="18" charset="0"/>
                                    </a:rPr>
                                    <m:t>𝒔</m:t>
                                  </m:r>
                                </m:e>
                              </m:d>
                              <m:r>
                                <a:rPr lang="en-US" sz="2800" b="1" i="1">
                                  <a:solidFill>
                                    <a:schemeClr val="bg1"/>
                                  </a:solidFill>
                                  <a:latin typeface="Cambria Math" panose="02040503050406030204" pitchFamily="18" charset="0"/>
                                  <a:ea typeface="Cambria Math" panose="02040503050406030204" pitchFamily="18" charset="0"/>
                                </a:rPr>
                                <m:t>𝒅𝒔</m:t>
                              </m:r>
                            </m:e>
                          </m:nary>
                        </m:sup>
                      </m:sSup>
                    </m:oMath>
                  </m:oMathPara>
                </a14:m>
                <a:endParaRPr lang="en-US" sz="2800" b="1" dirty="0">
                  <a:solidFill>
                    <a:schemeClr val="bg1"/>
                  </a:solidFill>
                </a:endParaRPr>
              </a:p>
            </p:txBody>
          </p:sp>
        </mc:Choice>
        <mc:Fallback xmlns="">
          <p:sp>
            <p:nvSpPr>
              <p:cNvPr id="37" name="文本框 36"/>
              <p:cNvSpPr txBox="1">
                <a:spLocks noRot="1" noChangeAspect="1" noMove="1" noResize="1" noEditPoints="1" noAdjustHandles="1" noChangeArrowheads="1" noChangeShapeType="1" noTextEdit="1"/>
              </p:cNvSpPr>
              <p:nvPr/>
            </p:nvSpPr>
            <p:spPr>
              <a:xfrm>
                <a:off x="6526065" y="5932876"/>
                <a:ext cx="5171702" cy="613245"/>
              </a:xfrm>
              <a:prstGeom prst="rect">
                <a:avLst/>
              </a:prstGeom>
              <a:blipFill>
                <a:blip r:embed="rId9"/>
                <a:stretch>
                  <a:fillRect/>
                </a:stretch>
              </a:blipFill>
            </p:spPr>
            <p:txBody>
              <a:bodyPr/>
              <a:lstStyle/>
              <a:p>
                <a:r>
                  <a:rPr lang="en-US">
                    <a:noFill/>
                  </a:rPr>
                  <a:t> </a:t>
                </a:r>
              </a:p>
            </p:txBody>
          </p:sp>
        </mc:Fallback>
      </mc:AlternateContent>
      <p:sp>
        <p:nvSpPr>
          <p:cNvPr id="41" name="圆角矩形 40"/>
          <p:cNvSpPr/>
          <p:nvPr/>
        </p:nvSpPr>
        <p:spPr>
          <a:xfrm>
            <a:off x="6156822" y="5392073"/>
            <a:ext cx="5778087" cy="1307557"/>
          </a:xfrm>
          <a:prstGeom prst="round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622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内容占位符 2"/>
          <p:cNvSpPr>
            <a:spLocks noGrp="1"/>
          </p:cNvSpPr>
          <p:nvPr>
            <p:ph idx="1"/>
          </p:nvPr>
        </p:nvSpPr>
        <p:spPr>
          <a:xfrm>
            <a:off x="1097968" y="1988840"/>
            <a:ext cx="6798232" cy="4026881"/>
          </a:xfrm>
        </p:spPr>
        <p:txBody>
          <a:bodyPr>
            <a:normAutofit/>
          </a:bodyPr>
          <a:lstStyle/>
          <a:p>
            <a:r>
              <a:rPr lang="en-US" b="1" dirty="0" smtClean="0"/>
              <a:t>Examples:</a:t>
            </a:r>
          </a:p>
          <a:p>
            <a:pPr lvl="1"/>
            <a:r>
              <a:rPr lang="en-US" dirty="0" smtClean="0"/>
              <a:t>                        Exponential distribution:</a:t>
            </a:r>
          </a:p>
          <a:p>
            <a:pPr lvl="1"/>
            <a:r>
              <a:rPr lang="en-US" dirty="0" smtClean="0"/>
              <a:t>                        Power-law   distribution: </a:t>
            </a:r>
            <a:endParaRPr lang="en-US" dirty="0"/>
          </a:p>
          <a:p>
            <a:pPr lvl="1"/>
            <a:endParaRPr lang="en-US" b="1" dirty="0" smtClean="0"/>
          </a:p>
          <a:p>
            <a:pPr lvl="1"/>
            <a:endParaRPr lang="en-US" b="1" dirty="0" smtClean="0"/>
          </a:p>
        </p:txBody>
      </p:sp>
      <p:sp>
        <p:nvSpPr>
          <p:cNvPr id="2" name="标题 1"/>
          <p:cNvSpPr>
            <a:spLocks noGrp="1"/>
          </p:cNvSpPr>
          <p:nvPr>
            <p:ph type="title"/>
          </p:nvPr>
        </p:nvSpPr>
        <p:spPr/>
        <p:txBody>
          <a:bodyPr/>
          <a:lstStyle/>
          <a:p>
            <a:r>
              <a:rPr lang="en-US" b="1" dirty="0"/>
              <a:t>Step 1. </a:t>
            </a:r>
            <a:r>
              <a:rPr lang="en-US" b="1" dirty="0" smtClean="0"/>
              <a:t>Survival </a:t>
            </a:r>
            <a:r>
              <a:rPr lang="en-US" b="1" dirty="0"/>
              <a:t>Analysis </a:t>
            </a:r>
            <a:r>
              <a:rPr lang="en-US" b="1" dirty="0">
                <a:sym typeface="Wingdings" panose="05000000000000000000" pitchFamily="2" charset="2"/>
              </a:rPr>
              <a:t> Distribution</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16</a:t>
            </a:fld>
            <a:endParaRPr lang="en-US"/>
          </a:p>
        </p:txBody>
      </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文本框 39"/>
              <p:cNvSpPr txBox="1"/>
              <p:nvPr/>
            </p:nvSpPr>
            <p:spPr>
              <a:xfrm>
                <a:off x="1117265" y="1340768"/>
                <a:ext cx="5171702" cy="613245"/>
              </a:xfrm>
              <a:prstGeom prst="rect">
                <a:avLst/>
              </a:prstGeom>
              <a:solidFill>
                <a:srgbClr val="00DE6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mbria Math" panose="02040503050406030204" pitchFamily="18" charset="0"/>
                        </a:rPr>
                        <m:t>𝒇</m:t>
                      </m:r>
                      <m:d>
                        <m:dPr>
                          <m:ctrlPr>
                            <a:rPr lang="en-US" sz="2800" b="1" i="1" smtClean="0">
                              <a:solidFill>
                                <a:schemeClr val="bg1"/>
                              </a:solidFill>
                              <a:latin typeface="Cambria Math" panose="02040503050406030204" pitchFamily="18" charset="0"/>
                              <a:ea typeface="Cambria Math" panose="02040503050406030204" pitchFamily="18" charset="0"/>
                            </a:rPr>
                          </m:ctrlPr>
                        </m:dPr>
                        <m:e>
                          <m:r>
                            <a:rPr lang="en-US" sz="2800" b="1" i="1" smtClean="0">
                              <a:solidFill>
                                <a:schemeClr val="bg1"/>
                              </a:solidFill>
                              <a:latin typeface="Cambria Math" panose="02040503050406030204" pitchFamily="18" charset="0"/>
                              <a:ea typeface="Cambria Math" panose="02040503050406030204" pitchFamily="18" charset="0"/>
                            </a:rPr>
                            <m:t>𝒙</m:t>
                          </m:r>
                        </m:e>
                      </m:d>
                      <m:r>
                        <a:rPr lang="en-US" sz="2800" b="1" i="1">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𝝀</m:t>
                      </m:r>
                      <m:r>
                        <a:rPr lang="en-US" sz="2800" b="1" i="1" smtClean="0">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𝒙</m:t>
                      </m:r>
                      <m:r>
                        <a:rPr lang="en-US" sz="2800" b="1" i="1" smtClean="0">
                          <a:solidFill>
                            <a:schemeClr val="bg1"/>
                          </a:solidFill>
                          <a:latin typeface="Cambria Math" panose="02040503050406030204" pitchFamily="18" charset="0"/>
                          <a:ea typeface="Cambria Math" panose="02040503050406030204" pitchFamily="18" charset="0"/>
                        </a:rPr>
                        <m:t>)</m:t>
                      </m:r>
                      <m:sSup>
                        <m:sSupPr>
                          <m:ctrlPr>
                            <a:rPr lang="en-US" sz="2800" b="1" i="1" dirty="0" smtClean="0">
                              <a:solidFill>
                                <a:schemeClr val="bg1"/>
                              </a:solidFill>
                              <a:latin typeface="Cambria Math" panose="02040503050406030204" pitchFamily="18" charset="0"/>
                            </a:rPr>
                          </m:ctrlPr>
                        </m:sSupPr>
                        <m:e>
                          <m:r>
                            <a:rPr lang="en-US" sz="2800" b="1" i="1" dirty="0" smtClean="0">
                              <a:solidFill>
                                <a:schemeClr val="bg1"/>
                              </a:solidFill>
                              <a:latin typeface="Cambria Math" panose="02040503050406030204" pitchFamily="18" charset="0"/>
                            </a:rPr>
                            <m:t>𝒆</m:t>
                          </m:r>
                        </m:e>
                        <m:sup>
                          <m:r>
                            <a:rPr lang="en-US" sz="2800" b="1" i="1" dirty="0" smtClean="0">
                              <a:solidFill>
                                <a:schemeClr val="bg1"/>
                              </a:solidFill>
                              <a:latin typeface="Cambria Math" panose="02040503050406030204" pitchFamily="18" charset="0"/>
                            </a:rPr>
                            <m:t>−</m:t>
                          </m:r>
                          <m:nary>
                            <m:naryPr>
                              <m:limLoc m:val="undOvr"/>
                              <m:ctrlPr>
                                <a:rPr lang="en-US" sz="2800" b="1" i="1">
                                  <a:solidFill>
                                    <a:schemeClr val="bg1"/>
                                  </a:solidFill>
                                  <a:latin typeface="Cambria Math" panose="02040503050406030204" pitchFamily="18" charset="0"/>
                                  <a:ea typeface="Cambria Math" panose="02040503050406030204" pitchFamily="18" charset="0"/>
                                </a:rPr>
                              </m:ctrlPr>
                            </m:naryPr>
                            <m:sub>
                              <m:sSub>
                                <m:sSubPr>
                                  <m:ctrlPr>
                                    <a:rPr lang="en-US" sz="2800" b="1" i="1">
                                      <a:solidFill>
                                        <a:schemeClr val="bg1"/>
                                      </a:solidFill>
                                      <a:latin typeface="Cambria Math" panose="02040503050406030204" pitchFamily="18" charset="0"/>
                                      <a:ea typeface="Cambria Math" panose="02040503050406030204" pitchFamily="18" charset="0"/>
                                    </a:rPr>
                                  </m:ctrlPr>
                                </m:sSubPr>
                                <m:e>
                                  <m:r>
                                    <m:rPr>
                                      <m:brk m:alnAt="24"/>
                                    </m:rPr>
                                    <a:rPr lang="en-US" sz="2800" b="1" i="1">
                                      <a:solidFill>
                                        <a:schemeClr val="bg1"/>
                                      </a:solidFill>
                                      <a:latin typeface="Cambria Math" panose="02040503050406030204" pitchFamily="18" charset="0"/>
                                      <a:ea typeface="Cambria Math" panose="02040503050406030204" pitchFamily="18" charset="0"/>
                                    </a:rPr>
                                    <m:t>𝒙</m:t>
                                  </m:r>
                                </m:e>
                                <m:sub>
                                  <m:r>
                                    <m:rPr>
                                      <m:brk m:alnAt="24"/>
                                    </m:rPr>
                                    <a:rPr lang="en-US" sz="2800" b="1" i="1">
                                      <a:solidFill>
                                        <a:schemeClr val="bg1"/>
                                      </a:solidFill>
                                      <a:latin typeface="Cambria Math" panose="02040503050406030204" pitchFamily="18" charset="0"/>
                                      <a:ea typeface="Cambria Math" panose="02040503050406030204" pitchFamily="18" charset="0"/>
                                    </a:rPr>
                                    <m:t>𝟎</m:t>
                                  </m:r>
                                </m:sub>
                              </m:sSub>
                            </m:sub>
                            <m:sup>
                              <m:r>
                                <a:rPr lang="en-US" sz="2800" b="1" i="1">
                                  <a:solidFill>
                                    <a:schemeClr val="bg1"/>
                                  </a:solidFill>
                                  <a:latin typeface="Cambria Math" panose="02040503050406030204" pitchFamily="18" charset="0"/>
                                  <a:ea typeface="Cambria Math" panose="02040503050406030204" pitchFamily="18" charset="0"/>
                                </a:rPr>
                                <m:t>𝒙</m:t>
                              </m:r>
                            </m:sup>
                            <m:e>
                              <m:r>
                                <a:rPr lang="en-US" sz="2800" b="1" i="1">
                                  <a:solidFill>
                                    <a:schemeClr val="bg1"/>
                                  </a:solidFill>
                                  <a:latin typeface="Cambria Math" panose="02040503050406030204" pitchFamily="18" charset="0"/>
                                  <a:ea typeface="Cambria Math" panose="02040503050406030204" pitchFamily="18" charset="0"/>
                                </a:rPr>
                                <m:t>𝝀</m:t>
                              </m:r>
                              <m:d>
                                <m:dPr>
                                  <m:ctrlPr>
                                    <a:rPr lang="en-US" sz="2800" b="1" i="1">
                                      <a:solidFill>
                                        <a:schemeClr val="bg1"/>
                                      </a:solidFill>
                                      <a:latin typeface="Cambria Math" panose="02040503050406030204" pitchFamily="18" charset="0"/>
                                      <a:ea typeface="Cambria Math" panose="02040503050406030204" pitchFamily="18" charset="0"/>
                                    </a:rPr>
                                  </m:ctrlPr>
                                </m:dPr>
                                <m:e>
                                  <m:r>
                                    <a:rPr lang="en-US" sz="2800" b="1" i="1">
                                      <a:solidFill>
                                        <a:schemeClr val="bg1"/>
                                      </a:solidFill>
                                      <a:latin typeface="Cambria Math" panose="02040503050406030204" pitchFamily="18" charset="0"/>
                                      <a:ea typeface="Cambria Math" panose="02040503050406030204" pitchFamily="18" charset="0"/>
                                    </a:rPr>
                                    <m:t>𝒔</m:t>
                                  </m:r>
                                </m:e>
                              </m:d>
                              <m:r>
                                <a:rPr lang="en-US" sz="2800" b="1" i="1">
                                  <a:solidFill>
                                    <a:schemeClr val="bg1"/>
                                  </a:solidFill>
                                  <a:latin typeface="Cambria Math" panose="02040503050406030204" pitchFamily="18" charset="0"/>
                                  <a:ea typeface="Cambria Math" panose="02040503050406030204" pitchFamily="18" charset="0"/>
                                </a:rPr>
                                <m:t>𝒅𝒔</m:t>
                              </m:r>
                            </m:e>
                          </m:nary>
                        </m:sup>
                      </m:sSup>
                    </m:oMath>
                  </m:oMathPara>
                </a14:m>
                <a:endParaRPr lang="en-US" sz="2800" b="1" dirty="0">
                  <a:solidFill>
                    <a:schemeClr val="bg1"/>
                  </a:solidFill>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1117265" y="1340768"/>
                <a:ext cx="5171702" cy="613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88967" y="2503929"/>
                <a:ext cx="1495474"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𝑥</m:t>
                          </m:r>
                        </m:sup>
                      </m:sSup>
                    </m:oMath>
                  </m:oMathPara>
                </a14:m>
                <a:endParaRPr lang="en-US"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88967" y="2503929"/>
                <a:ext cx="1495474" cy="289951"/>
              </a:xfrm>
              <a:prstGeom prst="rect">
                <a:avLst/>
              </a:prstGeom>
              <a:blipFill>
                <a:blip r:embed="rId5"/>
                <a:stretch>
                  <a:fillRect l="-4898" t="-4255" b="-38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75520" y="2503929"/>
                <a:ext cx="1009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75520" y="2503929"/>
                <a:ext cx="1009444" cy="276999"/>
              </a:xfrm>
              <a:prstGeom prst="rect">
                <a:avLst/>
              </a:prstGeom>
              <a:blipFill>
                <a:blip r:embed="rId6"/>
                <a:stretch>
                  <a:fillRect l="-4819" r="-6627"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6288967" y="2849798"/>
                <a:ext cx="2014076" cy="291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𝛼</m:t>
                          </m:r>
                        </m:sup>
                      </m:sSub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6288967" y="2849798"/>
                <a:ext cx="2014076" cy="291170"/>
              </a:xfrm>
              <a:prstGeom prst="rect">
                <a:avLst/>
              </a:prstGeom>
              <a:blipFill>
                <a:blip r:embed="rId7"/>
                <a:stretch>
                  <a:fillRect l="-3636" t="-4167" r="-2121"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1775520" y="2810687"/>
                <a:ext cx="954492"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𝑥</m:t>
                          </m:r>
                        </m:den>
                      </m:f>
                    </m:oMath>
                  </m:oMathPara>
                </a14:m>
                <a:endParaRPr lang="en-US" dirty="0"/>
              </a:p>
            </p:txBody>
          </p:sp>
        </mc:Choice>
        <mc:Fallback xmlns="">
          <p:sp>
            <p:nvSpPr>
              <p:cNvPr id="54" name="文本框 53"/>
              <p:cNvSpPr txBox="1">
                <a:spLocks noRot="1" noChangeAspect="1" noMove="1" noResize="1" noEditPoints="1" noAdjustHandles="1" noChangeArrowheads="1" noChangeShapeType="1" noTextEdit="1"/>
              </p:cNvSpPr>
              <p:nvPr/>
            </p:nvSpPr>
            <p:spPr>
              <a:xfrm>
                <a:off x="1775520" y="2810687"/>
                <a:ext cx="954492" cy="47429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9593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内容占位符 2"/>
          <p:cNvSpPr>
            <a:spLocks noGrp="1"/>
          </p:cNvSpPr>
          <p:nvPr>
            <p:ph idx="1"/>
          </p:nvPr>
        </p:nvSpPr>
        <p:spPr>
          <a:xfrm>
            <a:off x="1097968" y="1988840"/>
            <a:ext cx="10038592" cy="4026881"/>
          </a:xfrm>
        </p:spPr>
        <p:txBody>
          <a:bodyPr>
            <a:normAutofit/>
          </a:bodyPr>
          <a:lstStyle/>
          <a:p>
            <a:r>
              <a:rPr lang="en-US" b="1" dirty="0" smtClean="0"/>
              <a:t>Examples:</a:t>
            </a:r>
          </a:p>
          <a:p>
            <a:pPr lvl="1"/>
            <a:r>
              <a:rPr lang="en-US" dirty="0" smtClean="0"/>
              <a:t>                        Exponential distribution:</a:t>
            </a:r>
          </a:p>
          <a:p>
            <a:pPr lvl="1"/>
            <a:r>
              <a:rPr lang="en-US" dirty="0" smtClean="0"/>
              <a:t>                        Power-law   distribution: </a:t>
            </a:r>
            <a:endParaRPr lang="en-US" dirty="0"/>
          </a:p>
          <a:p>
            <a:pPr lvl="1"/>
            <a:r>
              <a:rPr lang="en-US" b="1" dirty="0" smtClean="0"/>
              <a:t>We propose:                                         What distribution(s)?</a:t>
            </a:r>
            <a:endParaRPr lang="en-US" b="1" dirty="0"/>
          </a:p>
          <a:p>
            <a:pPr lvl="1"/>
            <a:endParaRPr lang="en-US" b="1" dirty="0" smtClean="0"/>
          </a:p>
          <a:p>
            <a:pPr lvl="1"/>
            <a:endParaRPr lang="en-US" b="1" dirty="0" smtClean="0"/>
          </a:p>
        </p:txBody>
      </p:sp>
      <p:sp>
        <p:nvSpPr>
          <p:cNvPr id="2" name="标题 1"/>
          <p:cNvSpPr>
            <a:spLocks noGrp="1"/>
          </p:cNvSpPr>
          <p:nvPr>
            <p:ph type="title"/>
          </p:nvPr>
        </p:nvSpPr>
        <p:spPr/>
        <p:txBody>
          <a:bodyPr/>
          <a:lstStyle/>
          <a:p>
            <a:r>
              <a:rPr lang="en-US" b="1" dirty="0"/>
              <a:t>Step 1. </a:t>
            </a:r>
            <a:r>
              <a:rPr lang="en-US" b="1" dirty="0" smtClean="0"/>
              <a:t>Survival </a:t>
            </a:r>
            <a:r>
              <a:rPr lang="en-US" b="1" dirty="0"/>
              <a:t>Analysis </a:t>
            </a:r>
            <a:r>
              <a:rPr lang="en-US" b="1" dirty="0">
                <a:sym typeface="Wingdings" panose="05000000000000000000" pitchFamily="2" charset="2"/>
              </a:rPr>
              <a:t> Distribution</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17</a:t>
            </a:fld>
            <a:endParaRPr lang="en-US"/>
          </a:p>
        </p:txBody>
      </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文本框 39"/>
              <p:cNvSpPr txBox="1"/>
              <p:nvPr/>
            </p:nvSpPr>
            <p:spPr>
              <a:xfrm>
                <a:off x="1117265" y="1340768"/>
                <a:ext cx="5171702" cy="613245"/>
              </a:xfrm>
              <a:prstGeom prst="rect">
                <a:avLst/>
              </a:prstGeom>
              <a:solidFill>
                <a:srgbClr val="00DE6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chemeClr val="bg1"/>
                          </a:solidFill>
                          <a:latin typeface="Cambria Math" panose="02040503050406030204" pitchFamily="18" charset="0"/>
                          <a:ea typeface="Cambria Math" panose="02040503050406030204" pitchFamily="18" charset="0"/>
                        </a:rPr>
                        <m:t>𝒇</m:t>
                      </m:r>
                      <m:d>
                        <m:dPr>
                          <m:ctrlPr>
                            <a:rPr lang="en-US" sz="2800" b="1" i="1" smtClean="0">
                              <a:solidFill>
                                <a:schemeClr val="bg1"/>
                              </a:solidFill>
                              <a:latin typeface="Cambria Math" panose="02040503050406030204" pitchFamily="18" charset="0"/>
                              <a:ea typeface="Cambria Math" panose="02040503050406030204" pitchFamily="18" charset="0"/>
                            </a:rPr>
                          </m:ctrlPr>
                        </m:dPr>
                        <m:e>
                          <m:r>
                            <a:rPr lang="en-US" sz="2800" b="1" i="1" smtClean="0">
                              <a:solidFill>
                                <a:schemeClr val="bg1"/>
                              </a:solidFill>
                              <a:latin typeface="Cambria Math" panose="02040503050406030204" pitchFamily="18" charset="0"/>
                              <a:ea typeface="Cambria Math" panose="02040503050406030204" pitchFamily="18" charset="0"/>
                            </a:rPr>
                            <m:t>𝒙</m:t>
                          </m:r>
                        </m:e>
                      </m:d>
                      <m:r>
                        <a:rPr lang="en-US" sz="2800" b="1" i="1">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𝝀</m:t>
                      </m:r>
                      <m:r>
                        <a:rPr lang="en-US" sz="2800" b="1" i="1" smtClean="0">
                          <a:solidFill>
                            <a:schemeClr val="bg1"/>
                          </a:solidFill>
                          <a:latin typeface="Cambria Math" panose="02040503050406030204" pitchFamily="18" charset="0"/>
                          <a:ea typeface="Cambria Math" panose="02040503050406030204" pitchFamily="18" charset="0"/>
                        </a:rPr>
                        <m:t>(</m:t>
                      </m:r>
                      <m:r>
                        <a:rPr lang="en-US" sz="2800" b="1" i="1" smtClean="0">
                          <a:solidFill>
                            <a:schemeClr val="bg1"/>
                          </a:solidFill>
                          <a:latin typeface="Cambria Math" panose="02040503050406030204" pitchFamily="18" charset="0"/>
                          <a:ea typeface="Cambria Math" panose="02040503050406030204" pitchFamily="18" charset="0"/>
                        </a:rPr>
                        <m:t>𝒙</m:t>
                      </m:r>
                      <m:r>
                        <a:rPr lang="en-US" sz="2800" b="1" i="1" smtClean="0">
                          <a:solidFill>
                            <a:schemeClr val="bg1"/>
                          </a:solidFill>
                          <a:latin typeface="Cambria Math" panose="02040503050406030204" pitchFamily="18" charset="0"/>
                          <a:ea typeface="Cambria Math" panose="02040503050406030204" pitchFamily="18" charset="0"/>
                        </a:rPr>
                        <m:t>)</m:t>
                      </m:r>
                      <m:sSup>
                        <m:sSupPr>
                          <m:ctrlPr>
                            <a:rPr lang="en-US" sz="2800" b="1" i="1" dirty="0" smtClean="0">
                              <a:solidFill>
                                <a:schemeClr val="bg1"/>
                              </a:solidFill>
                              <a:latin typeface="Cambria Math" panose="02040503050406030204" pitchFamily="18" charset="0"/>
                            </a:rPr>
                          </m:ctrlPr>
                        </m:sSupPr>
                        <m:e>
                          <m:r>
                            <a:rPr lang="en-US" sz="2800" b="1" i="1" dirty="0" smtClean="0">
                              <a:solidFill>
                                <a:schemeClr val="bg1"/>
                              </a:solidFill>
                              <a:latin typeface="Cambria Math" panose="02040503050406030204" pitchFamily="18" charset="0"/>
                            </a:rPr>
                            <m:t>𝒆</m:t>
                          </m:r>
                        </m:e>
                        <m:sup>
                          <m:r>
                            <a:rPr lang="en-US" sz="2800" b="1" i="1" dirty="0" smtClean="0">
                              <a:solidFill>
                                <a:schemeClr val="bg1"/>
                              </a:solidFill>
                              <a:latin typeface="Cambria Math" panose="02040503050406030204" pitchFamily="18" charset="0"/>
                            </a:rPr>
                            <m:t>−</m:t>
                          </m:r>
                          <m:nary>
                            <m:naryPr>
                              <m:limLoc m:val="undOvr"/>
                              <m:ctrlPr>
                                <a:rPr lang="en-US" sz="2800" b="1" i="1">
                                  <a:solidFill>
                                    <a:schemeClr val="bg1"/>
                                  </a:solidFill>
                                  <a:latin typeface="Cambria Math" panose="02040503050406030204" pitchFamily="18" charset="0"/>
                                  <a:ea typeface="Cambria Math" panose="02040503050406030204" pitchFamily="18" charset="0"/>
                                </a:rPr>
                              </m:ctrlPr>
                            </m:naryPr>
                            <m:sub>
                              <m:sSub>
                                <m:sSubPr>
                                  <m:ctrlPr>
                                    <a:rPr lang="en-US" sz="2800" b="1" i="1">
                                      <a:solidFill>
                                        <a:schemeClr val="bg1"/>
                                      </a:solidFill>
                                      <a:latin typeface="Cambria Math" panose="02040503050406030204" pitchFamily="18" charset="0"/>
                                      <a:ea typeface="Cambria Math" panose="02040503050406030204" pitchFamily="18" charset="0"/>
                                    </a:rPr>
                                  </m:ctrlPr>
                                </m:sSubPr>
                                <m:e>
                                  <m:r>
                                    <m:rPr>
                                      <m:brk m:alnAt="24"/>
                                    </m:rPr>
                                    <a:rPr lang="en-US" sz="2800" b="1" i="1">
                                      <a:solidFill>
                                        <a:schemeClr val="bg1"/>
                                      </a:solidFill>
                                      <a:latin typeface="Cambria Math" panose="02040503050406030204" pitchFamily="18" charset="0"/>
                                      <a:ea typeface="Cambria Math" panose="02040503050406030204" pitchFamily="18" charset="0"/>
                                    </a:rPr>
                                    <m:t>𝒙</m:t>
                                  </m:r>
                                </m:e>
                                <m:sub>
                                  <m:r>
                                    <m:rPr>
                                      <m:brk m:alnAt="24"/>
                                    </m:rPr>
                                    <a:rPr lang="en-US" sz="2800" b="1" i="1">
                                      <a:solidFill>
                                        <a:schemeClr val="bg1"/>
                                      </a:solidFill>
                                      <a:latin typeface="Cambria Math" panose="02040503050406030204" pitchFamily="18" charset="0"/>
                                      <a:ea typeface="Cambria Math" panose="02040503050406030204" pitchFamily="18" charset="0"/>
                                    </a:rPr>
                                    <m:t>𝟎</m:t>
                                  </m:r>
                                </m:sub>
                              </m:sSub>
                            </m:sub>
                            <m:sup>
                              <m:r>
                                <a:rPr lang="en-US" sz="2800" b="1" i="1">
                                  <a:solidFill>
                                    <a:schemeClr val="bg1"/>
                                  </a:solidFill>
                                  <a:latin typeface="Cambria Math" panose="02040503050406030204" pitchFamily="18" charset="0"/>
                                  <a:ea typeface="Cambria Math" panose="02040503050406030204" pitchFamily="18" charset="0"/>
                                </a:rPr>
                                <m:t>𝒙</m:t>
                              </m:r>
                            </m:sup>
                            <m:e>
                              <m:r>
                                <a:rPr lang="en-US" sz="2800" b="1" i="1">
                                  <a:solidFill>
                                    <a:schemeClr val="bg1"/>
                                  </a:solidFill>
                                  <a:latin typeface="Cambria Math" panose="02040503050406030204" pitchFamily="18" charset="0"/>
                                  <a:ea typeface="Cambria Math" panose="02040503050406030204" pitchFamily="18" charset="0"/>
                                </a:rPr>
                                <m:t>𝝀</m:t>
                              </m:r>
                              <m:d>
                                <m:dPr>
                                  <m:ctrlPr>
                                    <a:rPr lang="en-US" sz="2800" b="1" i="1">
                                      <a:solidFill>
                                        <a:schemeClr val="bg1"/>
                                      </a:solidFill>
                                      <a:latin typeface="Cambria Math" panose="02040503050406030204" pitchFamily="18" charset="0"/>
                                      <a:ea typeface="Cambria Math" panose="02040503050406030204" pitchFamily="18" charset="0"/>
                                    </a:rPr>
                                  </m:ctrlPr>
                                </m:dPr>
                                <m:e>
                                  <m:r>
                                    <a:rPr lang="en-US" sz="2800" b="1" i="1">
                                      <a:solidFill>
                                        <a:schemeClr val="bg1"/>
                                      </a:solidFill>
                                      <a:latin typeface="Cambria Math" panose="02040503050406030204" pitchFamily="18" charset="0"/>
                                      <a:ea typeface="Cambria Math" panose="02040503050406030204" pitchFamily="18" charset="0"/>
                                    </a:rPr>
                                    <m:t>𝒔</m:t>
                                  </m:r>
                                </m:e>
                              </m:d>
                              <m:r>
                                <a:rPr lang="en-US" sz="2800" b="1" i="1">
                                  <a:solidFill>
                                    <a:schemeClr val="bg1"/>
                                  </a:solidFill>
                                  <a:latin typeface="Cambria Math" panose="02040503050406030204" pitchFamily="18" charset="0"/>
                                  <a:ea typeface="Cambria Math" panose="02040503050406030204" pitchFamily="18" charset="0"/>
                                </a:rPr>
                                <m:t>𝒅𝒔</m:t>
                              </m:r>
                            </m:e>
                          </m:nary>
                        </m:sup>
                      </m:sSup>
                    </m:oMath>
                  </m:oMathPara>
                </a14:m>
                <a:endParaRPr lang="en-US" sz="2800" b="1" dirty="0">
                  <a:solidFill>
                    <a:schemeClr val="bg1"/>
                  </a:solidFill>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1117265" y="1340768"/>
                <a:ext cx="5171702" cy="613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88967" y="2503929"/>
                <a:ext cx="1495474"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𝑥</m:t>
                          </m:r>
                        </m:sup>
                      </m:sSup>
                    </m:oMath>
                  </m:oMathPara>
                </a14:m>
                <a:endParaRPr lang="en-US"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88967" y="2503929"/>
                <a:ext cx="1495474" cy="289951"/>
              </a:xfrm>
              <a:prstGeom prst="rect">
                <a:avLst/>
              </a:prstGeom>
              <a:blipFill>
                <a:blip r:embed="rId5"/>
                <a:stretch>
                  <a:fillRect l="-4898" t="-4255" b="-38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75520" y="2503929"/>
                <a:ext cx="1009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75520" y="2503929"/>
                <a:ext cx="1009444" cy="276999"/>
              </a:xfrm>
              <a:prstGeom prst="rect">
                <a:avLst/>
              </a:prstGeom>
              <a:blipFill>
                <a:blip r:embed="rId6"/>
                <a:stretch>
                  <a:fillRect l="-4819" r="-6627"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6288967" y="2849798"/>
                <a:ext cx="2014076" cy="291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𝛼</m:t>
                          </m:r>
                        </m:sup>
                      </m:sSub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6288967" y="2849798"/>
                <a:ext cx="2014076" cy="291170"/>
              </a:xfrm>
              <a:prstGeom prst="rect">
                <a:avLst/>
              </a:prstGeom>
              <a:blipFill>
                <a:blip r:embed="rId7"/>
                <a:stretch>
                  <a:fillRect l="-3636" t="-4167" r="-2121"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1775520" y="2810687"/>
                <a:ext cx="954492"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𝑥</m:t>
                          </m:r>
                        </m:den>
                      </m:f>
                    </m:oMath>
                  </m:oMathPara>
                </a14:m>
                <a:endParaRPr lang="en-US" dirty="0"/>
              </a:p>
            </p:txBody>
          </p:sp>
        </mc:Choice>
        <mc:Fallback xmlns="">
          <p:sp>
            <p:nvSpPr>
              <p:cNvPr id="54" name="文本框 53"/>
              <p:cNvSpPr txBox="1">
                <a:spLocks noRot="1" noChangeAspect="1" noMove="1" noResize="1" noEditPoints="1" noAdjustHandles="1" noChangeArrowheads="1" noChangeShapeType="1" noTextEdit="1"/>
              </p:cNvSpPr>
              <p:nvPr/>
            </p:nvSpPr>
            <p:spPr>
              <a:xfrm>
                <a:off x="1775520" y="2810687"/>
                <a:ext cx="954492" cy="4742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文本框 56"/>
              <p:cNvSpPr txBox="1"/>
              <p:nvPr/>
            </p:nvSpPr>
            <p:spPr>
              <a:xfrm>
                <a:off x="3431704" y="3154474"/>
                <a:ext cx="2520280" cy="528671"/>
              </a:xfrm>
              <a:prstGeom prst="rect">
                <a:avLst/>
              </a:prstGeom>
              <a:solidFill>
                <a:srgbClr val="00DE64"/>
              </a:solidFill>
            </p:spPr>
            <p:txBody>
              <a:bodyPr wrap="square" lIns="0" tIns="0" rIns="0" bIns="0" rtlCol="0">
                <a:spAutoFit/>
              </a:bodyPr>
              <a:lstStyle>
                <a:defPPr>
                  <a:defRPr lang="en-US"/>
                </a:defPPr>
                <a:lvl1pPr>
                  <a:defRPr sz="2800" b="1" i="1">
                    <a:solidFill>
                      <a:schemeClr val="bg1"/>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𝝀</m:t>
                      </m:r>
                      <m:d>
                        <m:dPr>
                          <m:ctrlPr>
                            <a:rPr lang="en-US" sz="1800" i="1">
                              <a:latin typeface="Cambria Math" panose="02040503050406030204" pitchFamily="18" charset="0"/>
                            </a:rPr>
                          </m:ctrlPr>
                        </m:dPr>
                        <m:e>
                          <m:r>
                            <a:rPr lang="en-US" sz="1800">
                              <a:latin typeface="Cambria Math" panose="02040503050406030204" pitchFamily="18" charset="0"/>
                            </a:rPr>
                            <m:t>𝒙</m:t>
                          </m:r>
                        </m:e>
                      </m:d>
                      <m:r>
                        <a:rPr lang="en-US" sz="1800">
                          <a:latin typeface="Cambria Math" panose="02040503050406030204" pitchFamily="18" charset="0"/>
                        </a:rPr>
                        <m:t>= </m:t>
                      </m:r>
                      <m:r>
                        <a:rPr lang="en-US" sz="1800">
                          <a:latin typeface="Cambria Math" panose="02040503050406030204" pitchFamily="18" charset="0"/>
                        </a:rPr>
                        <m:t>𝜷</m:t>
                      </m:r>
                      <m:r>
                        <a:rPr lang="en-US" sz="1800">
                          <a:latin typeface="Cambria Math" panose="02040503050406030204" pitchFamily="18" charset="0"/>
                        </a:rPr>
                        <m:t>+ </m:t>
                      </m:r>
                      <m:f>
                        <m:fPr>
                          <m:ctrlPr>
                            <a:rPr lang="en-US" sz="1800" i="1">
                              <a:latin typeface="Cambria Math" panose="02040503050406030204" pitchFamily="18" charset="0"/>
                            </a:rPr>
                          </m:ctrlPr>
                        </m:fPr>
                        <m:num>
                          <m:r>
                            <a:rPr lang="en-US" sz="1800">
                              <a:latin typeface="Cambria Math" panose="02040503050406030204" pitchFamily="18" charset="0"/>
                            </a:rPr>
                            <m:t>𝜶</m:t>
                          </m:r>
                        </m:num>
                        <m:den>
                          <m:sSup>
                            <m:sSupPr>
                              <m:ctrlPr>
                                <a:rPr lang="en-US" sz="1800" i="1">
                                  <a:latin typeface="Cambria Math" panose="02040503050406030204" pitchFamily="18" charset="0"/>
                                </a:rPr>
                              </m:ctrlPr>
                            </m:sSupPr>
                            <m:e>
                              <m:r>
                                <a:rPr lang="en-US" sz="1800">
                                  <a:latin typeface="Cambria Math" panose="02040503050406030204" pitchFamily="18" charset="0"/>
                                </a:rPr>
                                <m:t>(</m:t>
                              </m:r>
                              <m:r>
                                <a:rPr lang="en-US" sz="1800">
                                  <a:latin typeface="Cambria Math" panose="02040503050406030204" pitchFamily="18" charset="0"/>
                                </a:rPr>
                                <m:t>𝒙</m:t>
                              </m:r>
                              <m:r>
                                <a:rPr lang="en-US" sz="1800">
                                  <a:latin typeface="Cambria Math" panose="02040503050406030204" pitchFamily="18" charset="0"/>
                                </a:rPr>
                                <m:t>+</m:t>
                              </m:r>
                              <m:r>
                                <a:rPr lang="el-GR" sz="1800">
                                  <a:latin typeface="Cambria Math" panose="02040503050406030204" pitchFamily="18" charset="0"/>
                                </a:rPr>
                                <m:t>𝜟</m:t>
                              </m:r>
                              <m:r>
                                <a:rPr lang="en-US" sz="1800">
                                  <a:latin typeface="Cambria Math" panose="02040503050406030204" pitchFamily="18" charset="0"/>
                                </a:rPr>
                                <m:t>)</m:t>
                              </m:r>
                            </m:e>
                            <m:sup>
                              <m:r>
                                <a:rPr lang="en-US" sz="1800">
                                  <a:latin typeface="Cambria Math" panose="02040503050406030204" pitchFamily="18" charset="0"/>
                                </a:rPr>
                                <m:t>−</m:t>
                              </m:r>
                              <m:r>
                                <a:rPr lang="en-US" sz="1800">
                                  <a:latin typeface="Cambria Math" panose="02040503050406030204" pitchFamily="18" charset="0"/>
                                </a:rPr>
                                <m:t>𝜽</m:t>
                              </m:r>
                            </m:sup>
                          </m:sSup>
                        </m:den>
                      </m:f>
                    </m:oMath>
                  </m:oMathPara>
                </a14:m>
                <a:endParaRPr lang="en-US" dirty="0"/>
              </a:p>
            </p:txBody>
          </p:sp>
        </mc:Choice>
        <mc:Fallback xmlns="">
          <p:sp>
            <p:nvSpPr>
              <p:cNvPr id="57" name="文本框 56"/>
              <p:cNvSpPr txBox="1">
                <a:spLocks noRot="1" noChangeAspect="1" noMove="1" noResize="1" noEditPoints="1" noAdjustHandles="1" noChangeArrowheads="1" noChangeShapeType="1" noTextEdit="1"/>
              </p:cNvSpPr>
              <p:nvPr/>
            </p:nvSpPr>
            <p:spPr>
              <a:xfrm>
                <a:off x="3431704" y="3154474"/>
                <a:ext cx="2520280" cy="52867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8133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
          <p:cNvSpPr>
            <a:spLocks noGrp="1"/>
          </p:cNvSpPr>
          <p:nvPr>
            <p:ph idx="1"/>
          </p:nvPr>
        </p:nvSpPr>
        <p:spPr>
          <a:xfrm>
            <a:off x="1097968" y="1988840"/>
            <a:ext cx="10038592" cy="4026881"/>
          </a:xfrm>
        </p:spPr>
        <p:txBody>
          <a:bodyPr>
            <a:normAutofit/>
          </a:bodyPr>
          <a:lstStyle/>
          <a:p>
            <a:r>
              <a:rPr lang="en-US" b="1" dirty="0" smtClean="0"/>
              <a:t>Examples:</a:t>
            </a:r>
          </a:p>
          <a:p>
            <a:pPr lvl="1"/>
            <a:r>
              <a:rPr lang="en-US" dirty="0" smtClean="0"/>
              <a:t>                        Exponential distribution:</a:t>
            </a:r>
          </a:p>
          <a:p>
            <a:pPr lvl="1"/>
            <a:r>
              <a:rPr lang="en-US" dirty="0" smtClean="0"/>
              <a:t>                        Power-law   distribution: </a:t>
            </a:r>
            <a:endParaRPr lang="en-US" dirty="0"/>
          </a:p>
          <a:p>
            <a:pPr lvl="1"/>
            <a:r>
              <a:rPr lang="en-US" b="1" dirty="0" smtClean="0"/>
              <a:t>We propose:                                         What distribution(s)?</a:t>
            </a:r>
            <a:endParaRPr lang="en-US" b="1" dirty="0"/>
          </a:p>
          <a:p>
            <a:pPr lvl="1"/>
            <a:endParaRPr lang="en-US" b="1" dirty="0" smtClean="0"/>
          </a:p>
          <a:p>
            <a:pPr lvl="1"/>
            <a:endParaRPr lang="en-US" b="1" dirty="0" smtClean="0"/>
          </a:p>
        </p:txBody>
      </p:sp>
      <p:sp>
        <p:nvSpPr>
          <p:cNvPr id="2" name="标题 1"/>
          <p:cNvSpPr>
            <a:spLocks noGrp="1"/>
          </p:cNvSpPr>
          <p:nvPr>
            <p:ph type="title"/>
          </p:nvPr>
        </p:nvSpPr>
        <p:spPr/>
        <p:txBody>
          <a:bodyPr>
            <a:normAutofit fontScale="90000"/>
          </a:bodyPr>
          <a:lstStyle/>
          <a:p>
            <a:r>
              <a:rPr lang="en-US" b="1" dirty="0"/>
              <a:t>Step 1. </a:t>
            </a:r>
            <a:r>
              <a:rPr lang="en-US" b="1" dirty="0" smtClean="0"/>
              <a:t>Survival </a:t>
            </a:r>
            <a:r>
              <a:rPr lang="en-US" b="1" dirty="0"/>
              <a:t>Analysis </a:t>
            </a:r>
            <a:r>
              <a:rPr lang="en-US" b="1" dirty="0">
                <a:sym typeface="Wingdings" panose="05000000000000000000" pitchFamily="2" charset="2"/>
              </a:rPr>
              <a:t> </a:t>
            </a:r>
            <a:r>
              <a:rPr lang="en-US" b="1" dirty="0" smtClean="0">
                <a:sym typeface="Wingdings" panose="05000000000000000000" pitchFamily="2" charset="2"/>
              </a:rPr>
              <a:t>Complex Distribution</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18</a:t>
            </a:fld>
            <a:endParaRPr lang="en-US"/>
          </a:p>
        </p:txBody>
      </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文本框 39"/>
              <p:cNvSpPr txBox="1"/>
              <p:nvPr/>
            </p:nvSpPr>
            <p:spPr>
              <a:xfrm>
                <a:off x="1117265" y="1340768"/>
                <a:ext cx="5171702" cy="525593"/>
              </a:xfrm>
              <a:prstGeom prst="rect">
                <a:avLst/>
              </a:prstGeom>
              <a:solidFill>
                <a:srgbClr val="00DE6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rPr>
                        <m:t>𝒇</m:t>
                      </m:r>
                      <m:d>
                        <m:dPr>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𝒙</m:t>
                          </m:r>
                        </m:e>
                      </m:d>
                      <m:r>
                        <a:rPr lang="en-US" sz="2400" b="1" i="1">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𝝀</m:t>
                      </m:r>
                      <m:r>
                        <a:rPr lang="en-US" sz="2400" b="1" i="1" smtClean="0">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𝒙</m:t>
                      </m:r>
                      <m:r>
                        <a:rPr lang="en-US" sz="2400" b="1" i="1" smtClean="0">
                          <a:solidFill>
                            <a:schemeClr val="bg1"/>
                          </a:solidFill>
                          <a:latin typeface="Cambria Math" panose="02040503050406030204" pitchFamily="18" charset="0"/>
                          <a:ea typeface="Cambria Math" panose="02040503050406030204" pitchFamily="18" charset="0"/>
                        </a:rPr>
                        <m:t>)</m:t>
                      </m:r>
                      <m:sSup>
                        <m:sSupPr>
                          <m:ctrlPr>
                            <a:rPr lang="en-US" sz="2400" b="1" i="1" dirty="0" smtClean="0">
                              <a:solidFill>
                                <a:schemeClr val="bg1"/>
                              </a:solidFill>
                              <a:latin typeface="Cambria Math" panose="02040503050406030204" pitchFamily="18" charset="0"/>
                            </a:rPr>
                          </m:ctrlPr>
                        </m:sSupPr>
                        <m:e>
                          <m:r>
                            <a:rPr lang="en-US" sz="2400" b="1" i="1" dirty="0" smtClean="0">
                              <a:solidFill>
                                <a:schemeClr val="bg1"/>
                              </a:solidFill>
                              <a:latin typeface="Cambria Math" panose="02040503050406030204" pitchFamily="18" charset="0"/>
                            </a:rPr>
                            <m:t>𝒆</m:t>
                          </m:r>
                        </m:e>
                        <m:sup>
                          <m:r>
                            <a:rPr lang="en-US" sz="2400" b="1" i="1" dirty="0" smtClean="0">
                              <a:solidFill>
                                <a:schemeClr val="bg1"/>
                              </a:solidFill>
                              <a:latin typeface="Cambria Math" panose="02040503050406030204" pitchFamily="18" charset="0"/>
                            </a:rPr>
                            <m:t>−</m:t>
                          </m:r>
                          <m:nary>
                            <m:naryPr>
                              <m:limLoc m:val="undOvr"/>
                              <m:ctrlPr>
                                <a:rPr lang="en-US" sz="2400" b="1" i="1">
                                  <a:solidFill>
                                    <a:schemeClr val="bg1"/>
                                  </a:solidFill>
                                  <a:latin typeface="Cambria Math" panose="02040503050406030204" pitchFamily="18" charset="0"/>
                                  <a:ea typeface="Cambria Math" panose="02040503050406030204" pitchFamily="18" charset="0"/>
                                </a:rPr>
                              </m:ctrlPr>
                            </m:naryPr>
                            <m:sub>
                              <m:sSub>
                                <m:sSubPr>
                                  <m:ctrlPr>
                                    <a:rPr lang="en-US" sz="2400" b="1" i="1">
                                      <a:solidFill>
                                        <a:schemeClr val="bg1"/>
                                      </a:solidFill>
                                      <a:latin typeface="Cambria Math" panose="02040503050406030204" pitchFamily="18" charset="0"/>
                                      <a:ea typeface="Cambria Math" panose="02040503050406030204" pitchFamily="18" charset="0"/>
                                    </a:rPr>
                                  </m:ctrlPr>
                                </m:sSubPr>
                                <m:e>
                                  <m:r>
                                    <m:rPr>
                                      <m:brk m:alnAt="24"/>
                                    </m:rPr>
                                    <a:rPr lang="en-US" sz="2400" b="1" i="1">
                                      <a:solidFill>
                                        <a:schemeClr val="bg1"/>
                                      </a:solidFill>
                                      <a:latin typeface="Cambria Math" panose="02040503050406030204" pitchFamily="18" charset="0"/>
                                      <a:ea typeface="Cambria Math" panose="02040503050406030204" pitchFamily="18" charset="0"/>
                                    </a:rPr>
                                    <m:t>𝒙</m:t>
                                  </m:r>
                                </m:e>
                                <m:sub>
                                  <m:r>
                                    <m:rPr>
                                      <m:brk m:alnAt="24"/>
                                    </m:rPr>
                                    <a:rPr lang="en-US" sz="2400" b="1" i="1">
                                      <a:solidFill>
                                        <a:schemeClr val="bg1"/>
                                      </a:solidFill>
                                      <a:latin typeface="Cambria Math" panose="02040503050406030204" pitchFamily="18" charset="0"/>
                                      <a:ea typeface="Cambria Math" panose="02040503050406030204" pitchFamily="18" charset="0"/>
                                    </a:rPr>
                                    <m:t>𝟎</m:t>
                                  </m:r>
                                </m:sub>
                              </m:sSub>
                            </m:sub>
                            <m:sup>
                              <m:r>
                                <a:rPr lang="en-US" sz="2400" b="1" i="1">
                                  <a:solidFill>
                                    <a:schemeClr val="bg1"/>
                                  </a:solidFill>
                                  <a:latin typeface="Cambria Math" panose="02040503050406030204" pitchFamily="18" charset="0"/>
                                  <a:ea typeface="Cambria Math" panose="02040503050406030204" pitchFamily="18" charset="0"/>
                                </a:rPr>
                                <m:t>𝒙</m:t>
                              </m:r>
                            </m:sup>
                            <m:e>
                              <m:r>
                                <a:rPr lang="en-US" sz="2400" b="1" i="1">
                                  <a:solidFill>
                                    <a:schemeClr val="bg1"/>
                                  </a:solidFill>
                                  <a:latin typeface="Cambria Math" panose="02040503050406030204" pitchFamily="18" charset="0"/>
                                  <a:ea typeface="Cambria Math" panose="02040503050406030204" pitchFamily="18" charset="0"/>
                                </a:rPr>
                                <m:t>𝝀</m:t>
                              </m:r>
                              <m:d>
                                <m:dPr>
                                  <m:ctrlPr>
                                    <a:rPr lang="en-US" sz="2400" b="1" i="1">
                                      <a:solidFill>
                                        <a:schemeClr val="bg1"/>
                                      </a:solidFill>
                                      <a:latin typeface="Cambria Math" panose="02040503050406030204" pitchFamily="18" charset="0"/>
                                      <a:ea typeface="Cambria Math" panose="02040503050406030204" pitchFamily="18" charset="0"/>
                                    </a:rPr>
                                  </m:ctrlPr>
                                </m:dPr>
                                <m:e>
                                  <m:r>
                                    <a:rPr lang="en-US" sz="2400" b="1" i="1">
                                      <a:solidFill>
                                        <a:schemeClr val="bg1"/>
                                      </a:solidFill>
                                      <a:latin typeface="Cambria Math" panose="02040503050406030204" pitchFamily="18" charset="0"/>
                                      <a:ea typeface="Cambria Math" panose="02040503050406030204" pitchFamily="18" charset="0"/>
                                    </a:rPr>
                                    <m:t>𝒔</m:t>
                                  </m:r>
                                </m:e>
                              </m:d>
                              <m:r>
                                <a:rPr lang="en-US" sz="2400" b="1" i="1">
                                  <a:solidFill>
                                    <a:schemeClr val="bg1"/>
                                  </a:solidFill>
                                  <a:latin typeface="Cambria Math" panose="02040503050406030204" pitchFamily="18" charset="0"/>
                                  <a:ea typeface="Cambria Math" panose="02040503050406030204" pitchFamily="18" charset="0"/>
                                </a:rPr>
                                <m:t>𝒅𝒔</m:t>
                              </m:r>
                            </m:e>
                          </m:nary>
                        </m:sup>
                      </m:sSup>
                    </m:oMath>
                  </m:oMathPara>
                </a14:m>
                <a:endParaRPr lang="en-US" sz="2400" b="1" dirty="0">
                  <a:solidFill>
                    <a:schemeClr val="bg1"/>
                  </a:solidFill>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1117265" y="1340768"/>
                <a:ext cx="5171702" cy="5255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88967" y="2503929"/>
                <a:ext cx="1495474"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𝑥</m:t>
                          </m:r>
                        </m:sup>
                      </m:sSup>
                    </m:oMath>
                  </m:oMathPara>
                </a14:m>
                <a:endParaRPr lang="en-US"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88967" y="2503929"/>
                <a:ext cx="1495474" cy="289951"/>
              </a:xfrm>
              <a:prstGeom prst="rect">
                <a:avLst/>
              </a:prstGeom>
              <a:blipFill>
                <a:blip r:embed="rId5"/>
                <a:stretch>
                  <a:fillRect l="-4898" t="-4255" b="-38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75520" y="2503929"/>
                <a:ext cx="1009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75520" y="2503929"/>
                <a:ext cx="1009444" cy="276999"/>
              </a:xfrm>
              <a:prstGeom prst="rect">
                <a:avLst/>
              </a:prstGeom>
              <a:blipFill>
                <a:blip r:embed="rId6"/>
                <a:stretch>
                  <a:fillRect l="-4819" r="-6627"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6288967" y="2849798"/>
                <a:ext cx="2014076" cy="291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𝛼</m:t>
                          </m:r>
                        </m:sup>
                      </m:sSub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6288967" y="2849798"/>
                <a:ext cx="2014076" cy="291170"/>
              </a:xfrm>
              <a:prstGeom prst="rect">
                <a:avLst/>
              </a:prstGeom>
              <a:blipFill>
                <a:blip r:embed="rId7"/>
                <a:stretch>
                  <a:fillRect l="-3636" t="-4167" r="-2121"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1775520" y="2810687"/>
                <a:ext cx="954492"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𝑥</m:t>
                          </m:r>
                        </m:den>
                      </m:f>
                    </m:oMath>
                  </m:oMathPara>
                </a14:m>
                <a:endParaRPr lang="en-US" dirty="0"/>
              </a:p>
            </p:txBody>
          </p:sp>
        </mc:Choice>
        <mc:Fallback xmlns="">
          <p:sp>
            <p:nvSpPr>
              <p:cNvPr id="54" name="文本框 53"/>
              <p:cNvSpPr txBox="1">
                <a:spLocks noRot="1" noChangeAspect="1" noMove="1" noResize="1" noEditPoints="1" noAdjustHandles="1" noChangeArrowheads="1" noChangeShapeType="1" noTextEdit="1"/>
              </p:cNvSpPr>
              <p:nvPr/>
            </p:nvSpPr>
            <p:spPr>
              <a:xfrm>
                <a:off x="1775520" y="2810687"/>
                <a:ext cx="954492" cy="474297"/>
              </a:xfrm>
              <a:prstGeom prst="rect">
                <a:avLst/>
              </a:prstGeom>
              <a:blipFill>
                <a:blip r:embed="rId8"/>
                <a:stretch>
                  <a:fillRect/>
                </a:stretch>
              </a:blipFill>
            </p:spPr>
            <p:txBody>
              <a:bodyPr/>
              <a:lstStyle/>
              <a:p>
                <a:r>
                  <a:rPr lang="en-US">
                    <a:noFill/>
                  </a:rPr>
                  <a:t> </a:t>
                </a:r>
              </a:p>
            </p:txBody>
          </p:sp>
        </mc:Fallback>
      </mc:AlternateContent>
      <p:pic>
        <p:nvPicPr>
          <p:cNvPr id="55" name="图片 54"/>
          <p:cNvPicPr>
            <a:picLocks noChangeAspect="1"/>
          </p:cNvPicPr>
          <p:nvPr/>
        </p:nvPicPr>
        <p:blipFill>
          <a:blip r:embed="rId9"/>
          <a:stretch>
            <a:fillRect/>
          </a:stretch>
        </p:blipFill>
        <p:spPr>
          <a:xfrm>
            <a:off x="609600" y="3931512"/>
            <a:ext cx="11266503" cy="2770451"/>
          </a:xfrm>
          <a:prstGeom prst="rect">
            <a:avLst/>
          </a:prstGeom>
        </p:spPr>
      </p:pic>
      <mc:AlternateContent xmlns:mc="http://schemas.openxmlformats.org/markup-compatibility/2006" xmlns:a14="http://schemas.microsoft.com/office/drawing/2010/main">
        <mc:Choice Requires="a14">
          <p:sp>
            <p:nvSpPr>
              <p:cNvPr id="30" name="文本框 29"/>
              <p:cNvSpPr txBox="1"/>
              <p:nvPr/>
            </p:nvSpPr>
            <p:spPr>
              <a:xfrm>
                <a:off x="3431704" y="3154474"/>
                <a:ext cx="2520280" cy="528671"/>
              </a:xfrm>
              <a:prstGeom prst="rect">
                <a:avLst/>
              </a:prstGeom>
              <a:solidFill>
                <a:srgbClr val="00DE64"/>
              </a:solidFill>
            </p:spPr>
            <p:txBody>
              <a:bodyPr wrap="square" lIns="0" tIns="0" rIns="0" bIns="0" rtlCol="0">
                <a:spAutoFit/>
              </a:bodyPr>
              <a:lstStyle>
                <a:defPPr>
                  <a:defRPr lang="en-US"/>
                </a:defPPr>
                <a:lvl1pPr>
                  <a:defRPr sz="2800" b="1" i="1">
                    <a:solidFill>
                      <a:schemeClr val="bg1"/>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𝝀</m:t>
                      </m:r>
                      <m:d>
                        <m:dPr>
                          <m:ctrlPr>
                            <a:rPr lang="en-US" sz="1800" i="1">
                              <a:latin typeface="Cambria Math" panose="02040503050406030204" pitchFamily="18" charset="0"/>
                            </a:rPr>
                          </m:ctrlPr>
                        </m:dPr>
                        <m:e>
                          <m:r>
                            <a:rPr lang="en-US" sz="1800">
                              <a:latin typeface="Cambria Math" panose="02040503050406030204" pitchFamily="18" charset="0"/>
                            </a:rPr>
                            <m:t>𝒙</m:t>
                          </m:r>
                        </m:e>
                      </m:d>
                      <m:r>
                        <a:rPr lang="en-US" sz="1800">
                          <a:latin typeface="Cambria Math" panose="02040503050406030204" pitchFamily="18" charset="0"/>
                        </a:rPr>
                        <m:t>= </m:t>
                      </m:r>
                      <m:r>
                        <a:rPr lang="en-US" sz="1800">
                          <a:latin typeface="Cambria Math" panose="02040503050406030204" pitchFamily="18" charset="0"/>
                        </a:rPr>
                        <m:t>𝜷</m:t>
                      </m:r>
                      <m:r>
                        <a:rPr lang="en-US" sz="1800">
                          <a:latin typeface="Cambria Math" panose="02040503050406030204" pitchFamily="18" charset="0"/>
                        </a:rPr>
                        <m:t>+ </m:t>
                      </m:r>
                      <m:f>
                        <m:fPr>
                          <m:ctrlPr>
                            <a:rPr lang="en-US" sz="1800" i="1">
                              <a:latin typeface="Cambria Math" panose="02040503050406030204" pitchFamily="18" charset="0"/>
                            </a:rPr>
                          </m:ctrlPr>
                        </m:fPr>
                        <m:num>
                          <m:r>
                            <a:rPr lang="en-US" sz="1800">
                              <a:latin typeface="Cambria Math" panose="02040503050406030204" pitchFamily="18" charset="0"/>
                            </a:rPr>
                            <m:t>𝜶</m:t>
                          </m:r>
                        </m:num>
                        <m:den>
                          <m:sSup>
                            <m:sSupPr>
                              <m:ctrlPr>
                                <a:rPr lang="en-US" sz="1800" i="1">
                                  <a:latin typeface="Cambria Math" panose="02040503050406030204" pitchFamily="18" charset="0"/>
                                </a:rPr>
                              </m:ctrlPr>
                            </m:sSupPr>
                            <m:e>
                              <m:r>
                                <a:rPr lang="en-US" sz="1800">
                                  <a:latin typeface="Cambria Math" panose="02040503050406030204" pitchFamily="18" charset="0"/>
                                </a:rPr>
                                <m:t>(</m:t>
                              </m:r>
                              <m:r>
                                <a:rPr lang="en-US" sz="1800">
                                  <a:latin typeface="Cambria Math" panose="02040503050406030204" pitchFamily="18" charset="0"/>
                                </a:rPr>
                                <m:t>𝒙</m:t>
                              </m:r>
                              <m:r>
                                <a:rPr lang="en-US" sz="1800">
                                  <a:latin typeface="Cambria Math" panose="02040503050406030204" pitchFamily="18" charset="0"/>
                                </a:rPr>
                                <m:t>+</m:t>
                              </m:r>
                              <m:r>
                                <a:rPr lang="el-GR" sz="1800">
                                  <a:latin typeface="Cambria Math" panose="02040503050406030204" pitchFamily="18" charset="0"/>
                                </a:rPr>
                                <m:t>𝜟</m:t>
                              </m:r>
                              <m:r>
                                <a:rPr lang="en-US" sz="1800">
                                  <a:latin typeface="Cambria Math" panose="02040503050406030204" pitchFamily="18" charset="0"/>
                                </a:rPr>
                                <m:t>)</m:t>
                              </m:r>
                            </m:e>
                            <m:sup>
                              <m:r>
                                <a:rPr lang="en-US" sz="1800">
                                  <a:latin typeface="Cambria Math" panose="02040503050406030204" pitchFamily="18" charset="0"/>
                                </a:rPr>
                                <m:t>−</m:t>
                              </m:r>
                              <m:r>
                                <a:rPr lang="en-US" sz="1800">
                                  <a:latin typeface="Cambria Math" panose="02040503050406030204" pitchFamily="18" charset="0"/>
                                </a:rPr>
                                <m:t>𝜽</m:t>
                              </m:r>
                            </m:sup>
                          </m:sSup>
                        </m:den>
                      </m:f>
                    </m:oMath>
                  </m:oMathPara>
                </a14:m>
                <a:endParaRPr 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3431704" y="3154474"/>
                <a:ext cx="2520280" cy="52867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3382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
          <p:cNvSpPr>
            <a:spLocks noGrp="1"/>
          </p:cNvSpPr>
          <p:nvPr>
            <p:ph idx="1"/>
          </p:nvPr>
        </p:nvSpPr>
        <p:spPr>
          <a:xfrm>
            <a:off x="1097968" y="1988840"/>
            <a:ext cx="10038592" cy="4026881"/>
          </a:xfrm>
        </p:spPr>
        <p:txBody>
          <a:bodyPr>
            <a:normAutofit/>
          </a:bodyPr>
          <a:lstStyle/>
          <a:p>
            <a:r>
              <a:rPr lang="en-US" b="1" dirty="0" smtClean="0"/>
              <a:t>Examples:</a:t>
            </a:r>
          </a:p>
          <a:p>
            <a:pPr lvl="1"/>
            <a:r>
              <a:rPr lang="en-US" dirty="0" smtClean="0"/>
              <a:t>                        Exponential distribution:</a:t>
            </a:r>
          </a:p>
          <a:p>
            <a:pPr lvl="1"/>
            <a:r>
              <a:rPr lang="en-US" dirty="0" smtClean="0"/>
              <a:t>                        Power-law   distribution: </a:t>
            </a:r>
            <a:endParaRPr lang="en-US" dirty="0"/>
          </a:p>
          <a:p>
            <a:pPr lvl="1"/>
            <a:r>
              <a:rPr lang="en-US" b="1" dirty="0" smtClean="0"/>
              <a:t>We propose:                                         What distribution(s)?</a:t>
            </a:r>
            <a:endParaRPr lang="en-US" b="1" dirty="0"/>
          </a:p>
          <a:p>
            <a:pPr lvl="1"/>
            <a:endParaRPr lang="en-US" b="1" dirty="0" smtClean="0"/>
          </a:p>
          <a:p>
            <a:pPr lvl="1"/>
            <a:endParaRPr lang="en-US" b="1" dirty="0" smtClean="0"/>
          </a:p>
        </p:txBody>
      </p:sp>
      <p:sp>
        <p:nvSpPr>
          <p:cNvPr id="2" name="标题 1"/>
          <p:cNvSpPr>
            <a:spLocks noGrp="1"/>
          </p:cNvSpPr>
          <p:nvPr>
            <p:ph type="title"/>
          </p:nvPr>
        </p:nvSpPr>
        <p:spPr/>
        <p:txBody>
          <a:bodyPr>
            <a:normAutofit fontScale="90000"/>
          </a:bodyPr>
          <a:lstStyle/>
          <a:p>
            <a:r>
              <a:rPr lang="en-US" b="1" dirty="0"/>
              <a:t>Step 1. </a:t>
            </a:r>
            <a:r>
              <a:rPr lang="en-US" b="1" dirty="0" smtClean="0"/>
              <a:t>Survival </a:t>
            </a:r>
            <a:r>
              <a:rPr lang="en-US" b="1" dirty="0"/>
              <a:t>Analysis </a:t>
            </a:r>
            <a:r>
              <a:rPr lang="en-US" b="1" dirty="0">
                <a:sym typeface="Wingdings" panose="05000000000000000000" pitchFamily="2" charset="2"/>
              </a:rPr>
              <a:t> </a:t>
            </a:r>
            <a:r>
              <a:rPr lang="en-US" b="1" dirty="0" smtClean="0">
                <a:sym typeface="Wingdings" panose="05000000000000000000" pitchFamily="2" charset="2"/>
              </a:rPr>
              <a:t>Complex Distribution</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19</a:t>
            </a:fld>
            <a:endParaRPr lang="en-US"/>
          </a:p>
        </p:txBody>
      </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文本框 39"/>
              <p:cNvSpPr txBox="1"/>
              <p:nvPr/>
            </p:nvSpPr>
            <p:spPr>
              <a:xfrm>
                <a:off x="1117265" y="1340768"/>
                <a:ext cx="5171702" cy="525593"/>
              </a:xfrm>
              <a:prstGeom prst="rect">
                <a:avLst/>
              </a:prstGeom>
              <a:solidFill>
                <a:srgbClr val="00DE64"/>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rPr>
                        <m:t>𝒇</m:t>
                      </m:r>
                      <m:d>
                        <m:dPr>
                          <m:ctrlPr>
                            <a:rPr lang="en-US" sz="2400" b="1" i="1" smtClean="0">
                              <a:solidFill>
                                <a:schemeClr val="bg1"/>
                              </a:solidFill>
                              <a:latin typeface="Cambria Math" panose="02040503050406030204" pitchFamily="18" charset="0"/>
                              <a:ea typeface="Cambria Math" panose="02040503050406030204" pitchFamily="18" charset="0"/>
                            </a:rPr>
                          </m:ctrlPr>
                        </m:dPr>
                        <m:e>
                          <m:r>
                            <a:rPr lang="en-US" sz="2400" b="1" i="1" smtClean="0">
                              <a:solidFill>
                                <a:schemeClr val="bg1"/>
                              </a:solidFill>
                              <a:latin typeface="Cambria Math" panose="02040503050406030204" pitchFamily="18" charset="0"/>
                              <a:ea typeface="Cambria Math" panose="02040503050406030204" pitchFamily="18" charset="0"/>
                            </a:rPr>
                            <m:t>𝒙</m:t>
                          </m:r>
                        </m:e>
                      </m:d>
                      <m:r>
                        <a:rPr lang="en-US" sz="2400" b="1" i="1">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𝝀</m:t>
                      </m:r>
                      <m:r>
                        <a:rPr lang="en-US" sz="2400" b="1" i="1" smtClean="0">
                          <a:solidFill>
                            <a:schemeClr val="bg1"/>
                          </a:solidFill>
                          <a:latin typeface="Cambria Math" panose="02040503050406030204" pitchFamily="18" charset="0"/>
                          <a:ea typeface="Cambria Math" panose="02040503050406030204" pitchFamily="18" charset="0"/>
                        </a:rPr>
                        <m:t>(</m:t>
                      </m:r>
                      <m:r>
                        <a:rPr lang="en-US" sz="2400" b="1" i="1" smtClean="0">
                          <a:solidFill>
                            <a:schemeClr val="bg1"/>
                          </a:solidFill>
                          <a:latin typeface="Cambria Math" panose="02040503050406030204" pitchFamily="18" charset="0"/>
                          <a:ea typeface="Cambria Math" panose="02040503050406030204" pitchFamily="18" charset="0"/>
                        </a:rPr>
                        <m:t>𝒙</m:t>
                      </m:r>
                      <m:r>
                        <a:rPr lang="en-US" sz="2400" b="1" i="1" smtClean="0">
                          <a:solidFill>
                            <a:schemeClr val="bg1"/>
                          </a:solidFill>
                          <a:latin typeface="Cambria Math" panose="02040503050406030204" pitchFamily="18" charset="0"/>
                          <a:ea typeface="Cambria Math" panose="02040503050406030204" pitchFamily="18" charset="0"/>
                        </a:rPr>
                        <m:t>)</m:t>
                      </m:r>
                      <m:sSup>
                        <m:sSupPr>
                          <m:ctrlPr>
                            <a:rPr lang="en-US" sz="2400" b="1" i="1" dirty="0" smtClean="0">
                              <a:solidFill>
                                <a:schemeClr val="bg1"/>
                              </a:solidFill>
                              <a:latin typeface="Cambria Math" panose="02040503050406030204" pitchFamily="18" charset="0"/>
                            </a:rPr>
                          </m:ctrlPr>
                        </m:sSupPr>
                        <m:e>
                          <m:r>
                            <a:rPr lang="en-US" sz="2400" b="1" i="1" dirty="0" smtClean="0">
                              <a:solidFill>
                                <a:schemeClr val="bg1"/>
                              </a:solidFill>
                              <a:latin typeface="Cambria Math" panose="02040503050406030204" pitchFamily="18" charset="0"/>
                            </a:rPr>
                            <m:t>𝒆</m:t>
                          </m:r>
                        </m:e>
                        <m:sup>
                          <m:r>
                            <a:rPr lang="en-US" sz="2400" b="1" i="1" dirty="0" smtClean="0">
                              <a:solidFill>
                                <a:schemeClr val="bg1"/>
                              </a:solidFill>
                              <a:latin typeface="Cambria Math" panose="02040503050406030204" pitchFamily="18" charset="0"/>
                            </a:rPr>
                            <m:t>−</m:t>
                          </m:r>
                          <m:nary>
                            <m:naryPr>
                              <m:limLoc m:val="undOvr"/>
                              <m:ctrlPr>
                                <a:rPr lang="en-US" sz="2400" b="1" i="1">
                                  <a:solidFill>
                                    <a:schemeClr val="bg1"/>
                                  </a:solidFill>
                                  <a:latin typeface="Cambria Math" panose="02040503050406030204" pitchFamily="18" charset="0"/>
                                  <a:ea typeface="Cambria Math" panose="02040503050406030204" pitchFamily="18" charset="0"/>
                                </a:rPr>
                              </m:ctrlPr>
                            </m:naryPr>
                            <m:sub>
                              <m:sSub>
                                <m:sSubPr>
                                  <m:ctrlPr>
                                    <a:rPr lang="en-US" sz="2400" b="1" i="1">
                                      <a:solidFill>
                                        <a:schemeClr val="bg1"/>
                                      </a:solidFill>
                                      <a:latin typeface="Cambria Math" panose="02040503050406030204" pitchFamily="18" charset="0"/>
                                      <a:ea typeface="Cambria Math" panose="02040503050406030204" pitchFamily="18" charset="0"/>
                                    </a:rPr>
                                  </m:ctrlPr>
                                </m:sSubPr>
                                <m:e>
                                  <m:r>
                                    <m:rPr>
                                      <m:brk m:alnAt="24"/>
                                    </m:rPr>
                                    <a:rPr lang="en-US" sz="2400" b="1" i="1">
                                      <a:solidFill>
                                        <a:schemeClr val="bg1"/>
                                      </a:solidFill>
                                      <a:latin typeface="Cambria Math" panose="02040503050406030204" pitchFamily="18" charset="0"/>
                                      <a:ea typeface="Cambria Math" panose="02040503050406030204" pitchFamily="18" charset="0"/>
                                    </a:rPr>
                                    <m:t>𝒙</m:t>
                                  </m:r>
                                </m:e>
                                <m:sub>
                                  <m:r>
                                    <m:rPr>
                                      <m:brk m:alnAt="24"/>
                                    </m:rPr>
                                    <a:rPr lang="en-US" sz="2400" b="1" i="1">
                                      <a:solidFill>
                                        <a:schemeClr val="bg1"/>
                                      </a:solidFill>
                                      <a:latin typeface="Cambria Math" panose="02040503050406030204" pitchFamily="18" charset="0"/>
                                      <a:ea typeface="Cambria Math" panose="02040503050406030204" pitchFamily="18" charset="0"/>
                                    </a:rPr>
                                    <m:t>𝟎</m:t>
                                  </m:r>
                                </m:sub>
                              </m:sSub>
                            </m:sub>
                            <m:sup>
                              <m:r>
                                <a:rPr lang="en-US" sz="2400" b="1" i="1">
                                  <a:solidFill>
                                    <a:schemeClr val="bg1"/>
                                  </a:solidFill>
                                  <a:latin typeface="Cambria Math" panose="02040503050406030204" pitchFamily="18" charset="0"/>
                                  <a:ea typeface="Cambria Math" panose="02040503050406030204" pitchFamily="18" charset="0"/>
                                </a:rPr>
                                <m:t>𝒙</m:t>
                              </m:r>
                            </m:sup>
                            <m:e>
                              <m:r>
                                <a:rPr lang="en-US" sz="2400" b="1" i="1">
                                  <a:solidFill>
                                    <a:schemeClr val="bg1"/>
                                  </a:solidFill>
                                  <a:latin typeface="Cambria Math" panose="02040503050406030204" pitchFamily="18" charset="0"/>
                                  <a:ea typeface="Cambria Math" panose="02040503050406030204" pitchFamily="18" charset="0"/>
                                </a:rPr>
                                <m:t>𝝀</m:t>
                              </m:r>
                              <m:d>
                                <m:dPr>
                                  <m:ctrlPr>
                                    <a:rPr lang="en-US" sz="2400" b="1" i="1">
                                      <a:solidFill>
                                        <a:schemeClr val="bg1"/>
                                      </a:solidFill>
                                      <a:latin typeface="Cambria Math" panose="02040503050406030204" pitchFamily="18" charset="0"/>
                                      <a:ea typeface="Cambria Math" panose="02040503050406030204" pitchFamily="18" charset="0"/>
                                    </a:rPr>
                                  </m:ctrlPr>
                                </m:dPr>
                                <m:e>
                                  <m:r>
                                    <a:rPr lang="en-US" sz="2400" b="1" i="1">
                                      <a:solidFill>
                                        <a:schemeClr val="bg1"/>
                                      </a:solidFill>
                                      <a:latin typeface="Cambria Math" panose="02040503050406030204" pitchFamily="18" charset="0"/>
                                      <a:ea typeface="Cambria Math" panose="02040503050406030204" pitchFamily="18" charset="0"/>
                                    </a:rPr>
                                    <m:t>𝒔</m:t>
                                  </m:r>
                                </m:e>
                              </m:d>
                              <m:r>
                                <a:rPr lang="en-US" sz="2400" b="1" i="1">
                                  <a:solidFill>
                                    <a:schemeClr val="bg1"/>
                                  </a:solidFill>
                                  <a:latin typeface="Cambria Math" panose="02040503050406030204" pitchFamily="18" charset="0"/>
                                  <a:ea typeface="Cambria Math" panose="02040503050406030204" pitchFamily="18" charset="0"/>
                                </a:rPr>
                                <m:t>𝒅𝒔</m:t>
                              </m:r>
                            </m:e>
                          </m:nary>
                        </m:sup>
                      </m:sSup>
                    </m:oMath>
                  </m:oMathPara>
                </a14:m>
                <a:endParaRPr lang="en-US" sz="2400" b="1" dirty="0">
                  <a:solidFill>
                    <a:schemeClr val="bg1"/>
                  </a:solidFill>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1117265" y="1340768"/>
                <a:ext cx="5171702" cy="5255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2"/>
              <p:cNvSpPr txBox="1"/>
              <p:nvPr/>
            </p:nvSpPr>
            <p:spPr>
              <a:xfrm>
                <a:off x="6288967" y="2503929"/>
                <a:ext cx="1495474" cy="2899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𝑥</m:t>
                          </m:r>
                        </m:sup>
                      </m:sSup>
                    </m:oMath>
                  </m:oMathPara>
                </a14:m>
                <a:endParaRPr lang="en-US" dirty="0"/>
              </a:p>
            </p:txBody>
          </p:sp>
        </mc:Choice>
        <mc:Fallback xmlns="">
          <p:sp>
            <p:nvSpPr>
              <p:cNvPr id="43" name="文本框 42"/>
              <p:cNvSpPr txBox="1">
                <a:spLocks noRot="1" noChangeAspect="1" noMove="1" noResize="1" noEditPoints="1" noAdjustHandles="1" noChangeArrowheads="1" noChangeShapeType="1" noTextEdit="1"/>
              </p:cNvSpPr>
              <p:nvPr/>
            </p:nvSpPr>
            <p:spPr>
              <a:xfrm>
                <a:off x="6288967" y="2503929"/>
                <a:ext cx="1495474" cy="289951"/>
              </a:xfrm>
              <a:prstGeom prst="rect">
                <a:avLst/>
              </a:prstGeom>
              <a:blipFill>
                <a:blip r:embed="rId5"/>
                <a:stretch>
                  <a:fillRect l="-4898" t="-4255" b="-38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文本框 43"/>
              <p:cNvSpPr txBox="1"/>
              <p:nvPr/>
            </p:nvSpPr>
            <p:spPr>
              <a:xfrm>
                <a:off x="1775520" y="2503929"/>
                <a:ext cx="10094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𝛽</m:t>
                      </m:r>
                    </m:oMath>
                  </m:oMathPara>
                </a14:m>
                <a:endParaRPr lang="en-US" dirty="0"/>
              </a:p>
            </p:txBody>
          </p:sp>
        </mc:Choice>
        <mc:Fallback xmlns="">
          <p:sp>
            <p:nvSpPr>
              <p:cNvPr id="44" name="文本框 43"/>
              <p:cNvSpPr txBox="1">
                <a:spLocks noRot="1" noChangeAspect="1" noMove="1" noResize="1" noEditPoints="1" noAdjustHandles="1" noChangeArrowheads="1" noChangeShapeType="1" noTextEdit="1"/>
              </p:cNvSpPr>
              <p:nvPr/>
            </p:nvSpPr>
            <p:spPr>
              <a:xfrm>
                <a:off x="1775520" y="2503929"/>
                <a:ext cx="1009444" cy="276999"/>
              </a:xfrm>
              <a:prstGeom prst="rect">
                <a:avLst/>
              </a:prstGeom>
              <a:blipFill>
                <a:blip r:embed="rId6"/>
                <a:stretch>
                  <a:fillRect l="-4819" r="-6627" b="-3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7"/>
              <p:cNvSpPr txBox="1"/>
              <p:nvPr/>
            </p:nvSpPr>
            <p:spPr>
              <a:xfrm>
                <a:off x="6288967" y="2849798"/>
                <a:ext cx="2014076" cy="2911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𝛼</m:t>
                          </m:r>
                        </m:sup>
                      </m:sSub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48" name="文本框 47"/>
              <p:cNvSpPr txBox="1">
                <a:spLocks noRot="1" noChangeAspect="1" noMove="1" noResize="1" noEditPoints="1" noAdjustHandles="1" noChangeArrowheads="1" noChangeShapeType="1" noTextEdit="1"/>
              </p:cNvSpPr>
              <p:nvPr/>
            </p:nvSpPr>
            <p:spPr>
              <a:xfrm>
                <a:off x="6288967" y="2849798"/>
                <a:ext cx="2014076" cy="291170"/>
              </a:xfrm>
              <a:prstGeom prst="rect">
                <a:avLst/>
              </a:prstGeom>
              <a:blipFill>
                <a:blip r:embed="rId7"/>
                <a:stretch>
                  <a:fillRect l="-3636" t="-4167" r="-2121" b="-35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文本框 53"/>
              <p:cNvSpPr txBox="1"/>
              <p:nvPr/>
            </p:nvSpPr>
            <p:spPr>
              <a:xfrm>
                <a:off x="1775520" y="2810687"/>
                <a:ext cx="954492" cy="474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𝜆</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𝑥</m:t>
                          </m:r>
                        </m:den>
                      </m:f>
                    </m:oMath>
                  </m:oMathPara>
                </a14:m>
                <a:endParaRPr lang="en-US" dirty="0"/>
              </a:p>
            </p:txBody>
          </p:sp>
        </mc:Choice>
        <mc:Fallback xmlns="">
          <p:sp>
            <p:nvSpPr>
              <p:cNvPr id="54" name="文本框 53"/>
              <p:cNvSpPr txBox="1">
                <a:spLocks noRot="1" noChangeAspect="1" noMove="1" noResize="1" noEditPoints="1" noAdjustHandles="1" noChangeArrowheads="1" noChangeShapeType="1" noTextEdit="1"/>
              </p:cNvSpPr>
              <p:nvPr/>
            </p:nvSpPr>
            <p:spPr>
              <a:xfrm>
                <a:off x="1775520" y="2810687"/>
                <a:ext cx="954492" cy="474297"/>
              </a:xfrm>
              <a:prstGeom prst="rect">
                <a:avLst/>
              </a:prstGeom>
              <a:blipFill>
                <a:blip r:embed="rId8"/>
                <a:stretch>
                  <a:fillRect/>
                </a:stretch>
              </a:blipFill>
            </p:spPr>
            <p:txBody>
              <a:bodyPr/>
              <a:lstStyle/>
              <a:p>
                <a:r>
                  <a:rPr lang="en-US">
                    <a:noFill/>
                  </a:rPr>
                  <a:t> </a:t>
                </a:r>
              </a:p>
            </p:txBody>
          </p:sp>
        </mc:Fallback>
      </mc:AlternateContent>
      <p:pic>
        <p:nvPicPr>
          <p:cNvPr id="55" name="图片 54"/>
          <p:cNvPicPr>
            <a:picLocks noChangeAspect="1"/>
          </p:cNvPicPr>
          <p:nvPr/>
        </p:nvPicPr>
        <p:blipFill>
          <a:blip r:embed="rId9"/>
          <a:stretch>
            <a:fillRect/>
          </a:stretch>
        </p:blipFill>
        <p:spPr>
          <a:xfrm>
            <a:off x="609600" y="3931512"/>
            <a:ext cx="11266503" cy="2770451"/>
          </a:xfrm>
          <a:prstGeom prst="rect">
            <a:avLst/>
          </a:prstGeom>
        </p:spPr>
      </p:pic>
      <p:pic>
        <p:nvPicPr>
          <p:cNvPr id="3" name="图片 2"/>
          <p:cNvPicPr>
            <a:picLocks noChangeAspect="1"/>
          </p:cNvPicPr>
          <p:nvPr/>
        </p:nvPicPr>
        <p:blipFill>
          <a:blip r:embed="rId10"/>
          <a:stretch>
            <a:fillRect/>
          </a:stretch>
        </p:blipFill>
        <p:spPr>
          <a:xfrm>
            <a:off x="2976932" y="3954229"/>
            <a:ext cx="6624070" cy="2708019"/>
          </a:xfrm>
          <a:prstGeom prst="rect">
            <a:avLst/>
          </a:prstGeom>
        </p:spPr>
      </p:pic>
      <mc:AlternateContent xmlns:mc="http://schemas.openxmlformats.org/markup-compatibility/2006" xmlns:a14="http://schemas.microsoft.com/office/drawing/2010/main">
        <mc:Choice Requires="a14">
          <p:sp>
            <p:nvSpPr>
              <p:cNvPr id="29" name="文本框 28"/>
              <p:cNvSpPr txBox="1"/>
              <p:nvPr/>
            </p:nvSpPr>
            <p:spPr>
              <a:xfrm>
                <a:off x="3431704" y="3154474"/>
                <a:ext cx="2520280" cy="528671"/>
              </a:xfrm>
              <a:prstGeom prst="rect">
                <a:avLst/>
              </a:prstGeom>
              <a:solidFill>
                <a:srgbClr val="00DE64"/>
              </a:solidFill>
            </p:spPr>
            <p:txBody>
              <a:bodyPr wrap="square" lIns="0" tIns="0" rIns="0" bIns="0" rtlCol="0">
                <a:spAutoFit/>
              </a:bodyPr>
              <a:lstStyle>
                <a:defPPr>
                  <a:defRPr lang="en-US"/>
                </a:defPPr>
                <a:lvl1pPr>
                  <a:defRPr sz="2800" b="1" i="1">
                    <a:solidFill>
                      <a:schemeClr val="bg1"/>
                    </a:solidFill>
                    <a:latin typeface="Cambria Math" panose="02040503050406030204" pitchFamily="18" charset="0"/>
                    <a:ea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1800">
                          <a:latin typeface="Cambria Math" panose="02040503050406030204" pitchFamily="18" charset="0"/>
                        </a:rPr>
                        <m:t>𝝀</m:t>
                      </m:r>
                      <m:d>
                        <m:dPr>
                          <m:ctrlPr>
                            <a:rPr lang="en-US" sz="1800" i="1">
                              <a:latin typeface="Cambria Math" panose="02040503050406030204" pitchFamily="18" charset="0"/>
                            </a:rPr>
                          </m:ctrlPr>
                        </m:dPr>
                        <m:e>
                          <m:r>
                            <a:rPr lang="en-US" sz="1800">
                              <a:latin typeface="Cambria Math" panose="02040503050406030204" pitchFamily="18" charset="0"/>
                            </a:rPr>
                            <m:t>𝒙</m:t>
                          </m:r>
                        </m:e>
                      </m:d>
                      <m:r>
                        <a:rPr lang="en-US" sz="1800">
                          <a:latin typeface="Cambria Math" panose="02040503050406030204" pitchFamily="18" charset="0"/>
                        </a:rPr>
                        <m:t>= </m:t>
                      </m:r>
                      <m:r>
                        <a:rPr lang="en-US" sz="1800">
                          <a:latin typeface="Cambria Math" panose="02040503050406030204" pitchFamily="18" charset="0"/>
                        </a:rPr>
                        <m:t>𝜷</m:t>
                      </m:r>
                      <m:r>
                        <a:rPr lang="en-US" sz="1800">
                          <a:latin typeface="Cambria Math" panose="02040503050406030204" pitchFamily="18" charset="0"/>
                        </a:rPr>
                        <m:t>+ </m:t>
                      </m:r>
                      <m:f>
                        <m:fPr>
                          <m:ctrlPr>
                            <a:rPr lang="en-US" sz="1800" i="1">
                              <a:latin typeface="Cambria Math" panose="02040503050406030204" pitchFamily="18" charset="0"/>
                            </a:rPr>
                          </m:ctrlPr>
                        </m:fPr>
                        <m:num>
                          <m:r>
                            <a:rPr lang="en-US" sz="1800">
                              <a:latin typeface="Cambria Math" panose="02040503050406030204" pitchFamily="18" charset="0"/>
                            </a:rPr>
                            <m:t>𝜶</m:t>
                          </m:r>
                        </m:num>
                        <m:den>
                          <m:sSup>
                            <m:sSupPr>
                              <m:ctrlPr>
                                <a:rPr lang="en-US" sz="1800" i="1">
                                  <a:latin typeface="Cambria Math" panose="02040503050406030204" pitchFamily="18" charset="0"/>
                                </a:rPr>
                              </m:ctrlPr>
                            </m:sSupPr>
                            <m:e>
                              <m:r>
                                <a:rPr lang="en-US" sz="1800">
                                  <a:latin typeface="Cambria Math" panose="02040503050406030204" pitchFamily="18" charset="0"/>
                                </a:rPr>
                                <m:t>(</m:t>
                              </m:r>
                              <m:r>
                                <a:rPr lang="en-US" sz="1800">
                                  <a:latin typeface="Cambria Math" panose="02040503050406030204" pitchFamily="18" charset="0"/>
                                </a:rPr>
                                <m:t>𝒙</m:t>
                              </m:r>
                              <m:r>
                                <a:rPr lang="en-US" sz="1800">
                                  <a:latin typeface="Cambria Math" panose="02040503050406030204" pitchFamily="18" charset="0"/>
                                </a:rPr>
                                <m:t>+</m:t>
                              </m:r>
                              <m:r>
                                <a:rPr lang="el-GR" sz="1800">
                                  <a:latin typeface="Cambria Math" panose="02040503050406030204" pitchFamily="18" charset="0"/>
                                </a:rPr>
                                <m:t>𝜟</m:t>
                              </m:r>
                              <m:r>
                                <a:rPr lang="en-US" sz="1800">
                                  <a:latin typeface="Cambria Math" panose="02040503050406030204" pitchFamily="18" charset="0"/>
                                </a:rPr>
                                <m:t>)</m:t>
                              </m:r>
                            </m:e>
                            <m:sup>
                              <m:r>
                                <a:rPr lang="en-US" sz="1800">
                                  <a:latin typeface="Cambria Math" panose="02040503050406030204" pitchFamily="18" charset="0"/>
                                </a:rPr>
                                <m:t>−</m:t>
                              </m:r>
                              <m:r>
                                <a:rPr lang="en-US" sz="1800">
                                  <a:latin typeface="Cambria Math" panose="02040503050406030204" pitchFamily="18" charset="0"/>
                                </a:rPr>
                                <m:t>𝜽</m:t>
                              </m:r>
                            </m:sup>
                          </m:sSup>
                        </m:den>
                      </m:f>
                    </m:oMath>
                  </m:oMathPara>
                </a14:m>
                <a:endParaRPr 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3431704" y="3154474"/>
                <a:ext cx="2520280" cy="52867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9101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1582400" cy="990600"/>
          </a:xfrm>
        </p:spPr>
        <p:txBody>
          <a:bodyPr>
            <a:normAutofit/>
          </a:bodyPr>
          <a:lstStyle/>
          <a:p>
            <a:r>
              <a:rPr lang="en-US" altLang="zh-CN" sz="3600" b="1" dirty="0" smtClean="0"/>
              <a:t>Introduction: Distribution Fitting for Decision Making</a:t>
            </a:r>
            <a:endParaRPr lang="en-US" sz="36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2</a:t>
            </a:fld>
            <a:endParaRPr lang="en-US"/>
          </a:p>
        </p:txBody>
      </p:sp>
      <p:grpSp>
        <p:nvGrpSpPr>
          <p:cNvPr id="36" name="组合 35"/>
          <p:cNvGrpSpPr/>
          <p:nvPr/>
        </p:nvGrpSpPr>
        <p:grpSpPr>
          <a:xfrm>
            <a:off x="132766" y="-14910"/>
            <a:ext cx="6971346" cy="372188"/>
            <a:chOff x="0" y="-14910"/>
            <a:chExt cx="6971346" cy="372188"/>
          </a:xfrm>
        </p:grpSpPr>
        <p:grpSp>
          <p:nvGrpSpPr>
            <p:cNvPr id="37" name="组合 36"/>
            <p:cNvGrpSpPr/>
            <p:nvPr/>
          </p:nvGrpSpPr>
          <p:grpSpPr>
            <a:xfrm>
              <a:off x="0" y="-14910"/>
              <a:ext cx="6971346" cy="372188"/>
              <a:chOff x="0" y="-14910"/>
              <a:chExt cx="6971346" cy="372188"/>
            </a:xfrm>
          </p:grpSpPr>
          <p:sp>
            <p:nvSpPr>
              <p:cNvPr id="39"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40"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41"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42"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8"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3" name="内容占位符 24"/>
          <p:cNvPicPr>
            <a:picLocks noGrp="1" noChangeAspect="1"/>
          </p:cNvPicPr>
          <p:nvPr>
            <p:ph idx="1"/>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grpSp>
        <p:nvGrpSpPr>
          <p:cNvPr id="58" name="组合 57"/>
          <p:cNvGrpSpPr/>
          <p:nvPr/>
        </p:nvGrpSpPr>
        <p:grpSpPr>
          <a:xfrm>
            <a:off x="736414" y="2498479"/>
            <a:ext cx="670174" cy="743318"/>
            <a:chOff x="2950609" y="1867557"/>
            <a:chExt cx="1191784" cy="1321858"/>
          </a:xfrm>
        </p:grpSpPr>
        <p:sp>
          <p:nvSpPr>
            <p:cNvPr id="59" name="任意多边形 58"/>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任意多边形 59"/>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1" name="组合 60"/>
          <p:cNvGrpSpPr/>
          <p:nvPr/>
        </p:nvGrpSpPr>
        <p:grpSpPr>
          <a:xfrm>
            <a:off x="2081970" y="3309035"/>
            <a:ext cx="823757" cy="926215"/>
            <a:chOff x="2950609" y="1867557"/>
            <a:chExt cx="1191784" cy="1321858"/>
          </a:xfrm>
          <a:solidFill>
            <a:srgbClr val="92D050"/>
          </a:solidFill>
        </p:grpSpPr>
        <p:sp>
          <p:nvSpPr>
            <p:cNvPr id="62" name="任意多边形 61"/>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任意多边形 62"/>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64" name="组合 63"/>
          <p:cNvGrpSpPr/>
          <p:nvPr/>
        </p:nvGrpSpPr>
        <p:grpSpPr>
          <a:xfrm>
            <a:off x="307056" y="3376832"/>
            <a:ext cx="624880" cy="693081"/>
            <a:chOff x="2950609" y="1867557"/>
            <a:chExt cx="1191784" cy="1321858"/>
          </a:xfrm>
          <a:solidFill>
            <a:srgbClr val="92D050"/>
          </a:solidFill>
        </p:grpSpPr>
        <p:sp>
          <p:nvSpPr>
            <p:cNvPr id="65" name="任意多边形 64"/>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任意多边形 65"/>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67" name="组合 66"/>
          <p:cNvGrpSpPr/>
          <p:nvPr/>
        </p:nvGrpSpPr>
        <p:grpSpPr>
          <a:xfrm>
            <a:off x="1177784" y="3283297"/>
            <a:ext cx="552467" cy="612764"/>
            <a:chOff x="2950609" y="1867557"/>
            <a:chExt cx="1191784" cy="1321858"/>
          </a:xfrm>
          <a:solidFill>
            <a:srgbClr val="92D050"/>
          </a:solidFill>
        </p:grpSpPr>
        <p:sp>
          <p:nvSpPr>
            <p:cNvPr id="68" name="任意多边形 67"/>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任意多边形 68"/>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70" name="组合 69"/>
          <p:cNvGrpSpPr/>
          <p:nvPr/>
        </p:nvGrpSpPr>
        <p:grpSpPr>
          <a:xfrm>
            <a:off x="1682657" y="2416132"/>
            <a:ext cx="840937" cy="932719"/>
            <a:chOff x="2950609" y="1867557"/>
            <a:chExt cx="1191784" cy="1321858"/>
          </a:xfrm>
        </p:grpSpPr>
        <p:sp>
          <p:nvSpPr>
            <p:cNvPr id="71" name="任意多边形 70"/>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任意多边形 71"/>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73" name="组合 72"/>
          <p:cNvGrpSpPr/>
          <p:nvPr/>
        </p:nvGrpSpPr>
        <p:grpSpPr>
          <a:xfrm>
            <a:off x="2575268" y="2453827"/>
            <a:ext cx="319772" cy="354673"/>
            <a:chOff x="2950609" y="1867557"/>
            <a:chExt cx="1191784" cy="1321858"/>
          </a:xfrm>
          <a:solidFill>
            <a:srgbClr val="92D050"/>
          </a:solidFill>
        </p:grpSpPr>
        <p:sp>
          <p:nvSpPr>
            <p:cNvPr id="74" name="任意多边形 73"/>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任意多边形 74"/>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pic>
        <p:nvPicPr>
          <p:cNvPr id="76" name="图片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75" y="5063336"/>
            <a:ext cx="2147009" cy="1610257"/>
          </a:xfrm>
          <a:prstGeom prst="rect">
            <a:avLst/>
          </a:prstGeom>
        </p:spPr>
      </p:pic>
      <p:grpSp>
        <p:nvGrpSpPr>
          <p:cNvPr id="77" name="组合 76"/>
          <p:cNvGrpSpPr/>
          <p:nvPr/>
        </p:nvGrpSpPr>
        <p:grpSpPr>
          <a:xfrm>
            <a:off x="1193545" y="3978773"/>
            <a:ext cx="1044400" cy="1158388"/>
            <a:chOff x="2950609" y="1867557"/>
            <a:chExt cx="1191784" cy="1321858"/>
          </a:xfrm>
          <a:solidFill>
            <a:srgbClr val="92D050"/>
          </a:solidFill>
        </p:grpSpPr>
        <p:sp>
          <p:nvSpPr>
            <p:cNvPr id="78" name="任意多边形 77"/>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任意多边形 78"/>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sp>
        <p:nvSpPr>
          <p:cNvPr id="80" name="文本框 79"/>
          <p:cNvSpPr txBox="1"/>
          <p:nvPr/>
        </p:nvSpPr>
        <p:spPr>
          <a:xfrm>
            <a:off x="3546616" y="1615997"/>
            <a:ext cx="2911374" cy="830997"/>
          </a:xfrm>
          <a:prstGeom prst="rect">
            <a:avLst/>
          </a:prstGeom>
          <a:noFill/>
        </p:spPr>
        <p:txBody>
          <a:bodyPr wrap="none" rtlCol="0">
            <a:spAutoFit/>
          </a:bodyPr>
          <a:lstStyle/>
          <a:p>
            <a:pPr algn="ctr"/>
            <a:r>
              <a:rPr lang="en-US" altLang="zh-CN" sz="2400" b="1" dirty="0">
                <a:solidFill>
                  <a:srgbClr val="FF0000"/>
                </a:solidFill>
              </a:rPr>
              <a:t>Distribution</a:t>
            </a:r>
            <a:r>
              <a:rPr lang="en-US" altLang="zh-CN" b="1" dirty="0" smtClean="0">
                <a:solidFill>
                  <a:srgbClr val="FF0000"/>
                </a:solidFill>
              </a:rPr>
              <a:t> </a:t>
            </a:r>
            <a:r>
              <a:rPr lang="en-US" altLang="zh-CN" sz="2400" b="1" dirty="0" smtClean="0">
                <a:solidFill>
                  <a:srgbClr val="FF0000"/>
                </a:solidFill>
              </a:rPr>
              <a:t>Fitting</a:t>
            </a:r>
          </a:p>
          <a:p>
            <a:pPr algn="ctr"/>
            <a:r>
              <a:rPr lang="en-US" sz="2400" b="1" dirty="0" smtClean="0">
                <a:solidFill>
                  <a:srgbClr val="FF0000"/>
                </a:solidFill>
              </a:rPr>
              <a:t>For Uncertainty</a:t>
            </a:r>
            <a:endParaRPr lang="en-US" sz="2400" b="1" dirty="0">
              <a:solidFill>
                <a:srgbClr val="FF0000"/>
              </a:solidFill>
            </a:endParaRPr>
          </a:p>
        </p:txBody>
      </p:sp>
      <p:sp>
        <p:nvSpPr>
          <p:cNvPr id="81" name="圆角矩形 80"/>
          <p:cNvSpPr/>
          <p:nvPr/>
        </p:nvSpPr>
        <p:spPr>
          <a:xfrm>
            <a:off x="130977" y="1490868"/>
            <a:ext cx="3072705" cy="5290032"/>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圆角矩形 81"/>
          <p:cNvSpPr/>
          <p:nvPr/>
        </p:nvSpPr>
        <p:spPr>
          <a:xfrm>
            <a:off x="3331875" y="1490868"/>
            <a:ext cx="3227964" cy="5290032"/>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圆角矩形 82"/>
          <p:cNvSpPr/>
          <p:nvPr/>
        </p:nvSpPr>
        <p:spPr>
          <a:xfrm>
            <a:off x="9816968" y="1494810"/>
            <a:ext cx="2262852" cy="5290032"/>
          </a:xfrm>
          <a:prstGeom prst="round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文本框 83"/>
          <p:cNvSpPr txBox="1"/>
          <p:nvPr/>
        </p:nvSpPr>
        <p:spPr>
          <a:xfrm>
            <a:off x="9886922" y="1524000"/>
            <a:ext cx="1998032" cy="830997"/>
          </a:xfrm>
          <a:prstGeom prst="rect">
            <a:avLst/>
          </a:prstGeom>
          <a:noFill/>
        </p:spPr>
        <p:txBody>
          <a:bodyPr wrap="square" rtlCol="0">
            <a:spAutoFit/>
          </a:bodyPr>
          <a:lstStyle/>
          <a:p>
            <a:pPr algn="ctr"/>
            <a:r>
              <a:rPr lang="en-US" altLang="zh-CN" sz="2400" b="1" dirty="0" smtClean="0"/>
              <a:t>Decision </a:t>
            </a:r>
          </a:p>
          <a:p>
            <a:pPr algn="ctr"/>
            <a:r>
              <a:rPr lang="en-US" altLang="zh-CN" sz="2400" b="1" dirty="0" smtClean="0"/>
              <a:t>Making</a:t>
            </a:r>
            <a:endParaRPr lang="en-US" sz="2400" b="1" dirty="0"/>
          </a:p>
        </p:txBody>
      </p:sp>
      <p:graphicFrame>
        <p:nvGraphicFramePr>
          <p:cNvPr id="85" name="图表 84"/>
          <p:cNvGraphicFramePr>
            <a:graphicFrameLocks/>
          </p:cNvGraphicFramePr>
          <p:nvPr>
            <p:extLst>
              <p:ext uri="{D42A27DB-BD31-4B8C-83A1-F6EECF244321}">
                <p14:modId xmlns:p14="http://schemas.microsoft.com/office/powerpoint/2010/main" val="2306062035"/>
              </p:ext>
            </p:extLst>
          </p:nvPr>
        </p:nvGraphicFramePr>
        <p:xfrm>
          <a:off x="3354901" y="2716897"/>
          <a:ext cx="3389171" cy="3088367"/>
        </p:xfrm>
        <a:graphic>
          <a:graphicData uri="http://schemas.openxmlformats.org/drawingml/2006/chart">
            <c:chart xmlns:c="http://schemas.openxmlformats.org/drawingml/2006/chart" xmlns:r="http://schemas.openxmlformats.org/officeDocument/2006/relationships" r:id="rId5"/>
          </a:graphicData>
        </a:graphic>
      </p:graphicFrame>
      <p:sp>
        <p:nvSpPr>
          <p:cNvPr id="86" name="任意多边形 85"/>
          <p:cNvSpPr/>
          <p:nvPr/>
        </p:nvSpPr>
        <p:spPr>
          <a:xfrm>
            <a:off x="4042692" y="3011481"/>
            <a:ext cx="2199274" cy="2131419"/>
          </a:xfrm>
          <a:custGeom>
            <a:avLst/>
            <a:gdLst>
              <a:gd name="connsiteX0" fmla="*/ 0 w 1775012"/>
              <a:gd name="connsiteY0" fmla="*/ 1646023 h 1710569"/>
              <a:gd name="connsiteX1" fmla="*/ 806823 w 1775012"/>
              <a:gd name="connsiteY1" fmla="*/ 103 h 1710569"/>
              <a:gd name="connsiteX2" fmla="*/ 1775012 w 1775012"/>
              <a:gd name="connsiteY2" fmla="*/ 1710569 h 1710569"/>
            </a:gdLst>
            <a:ahLst/>
            <a:cxnLst>
              <a:cxn ang="0">
                <a:pos x="connsiteX0" y="connsiteY0"/>
              </a:cxn>
              <a:cxn ang="0">
                <a:pos x="connsiteX1" y="connsiteY1"/>
              </a:cxn>
              <a:cxn ang="0">
                <a:pos x="connsiteX2" y="connsiteY2"/>
              </a:cxn>
            </a:cxnLst>
            <a:rect l="l" t="t" r="r" b="b"/>
            <a:pathLst>
              <a:path w="1775012" h="1710569">
                <a:moveTo>
                  <a:pt x="0" y="1646023"/>
                </a:moveTo>
                <a:cubicBezTo>
                  <a:pt x="255494" y="817684"/>
                  <a:pt x="510988" y="-10655"/>
                  <a:pt x="806823" y="103"/>
                </a:cubicBezTo>
                <a:cubicBezTo>
                  <a:pt x="1102658" y="10861"/>
                  <a:pt x="1438835" y="860715"/>
                  <a:pt x="1775012" y="1710569"/>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文本框 86"/>
          <p:cNvSpPr txBox="1"/>
          <p:nvPr/>
        </p:nvSpPr>
        <p:spPr>
          <a:xfrm>
            <a:off x="9831405" y="2420888"/>
            <a:ext cx="2368426"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b="1" dirty="0" smtClean="0"/>
              <a:t>Quality of Apples</a:t>
            </a:r>
          </a:p>
          <a:p>
            <a:pPr marL="285750" indent="-285750">
              <a:buFont typeface="Arial" panose="020B0604020202020204" pitchFamily="34" charset="0"/>
              <a:buChar char="•"/>
            </a:pPr>
            <a:r>
              <a:rPr lang="en-US" altLang="zh-CN" sz="2400" b="1" dirty="0" smtClean="0"/>
              <a:t>Selling Price</a:t>
            </a:r>
          </a:p>
          <a:p>
            <a:pPr marL="285750" indent="-285750">
              <a:buFont typeface="Arial" panose="020B0604020202020204" pitchFamily="34" charset="0"/>
              <a:buChar char="•"/>
            </a:pPr>
            <a:r>
              <a:rPr lang="en-US" altLang="zh-CN" sz="2400" b="1" dirty="0" smtClean="0"/>
              <a:t>Expected Income</a:t>
            </a:r>
          </a:p>
          <a:p>
            <a:pPr marL="285750" indent="-285750">
              <a:buFont typeface="Arial" panose="020B0604020202020204" pitchFamily="34" charset="0"/>
              <a:buChar char="•"/>
            </a:pPr>
            <a:r>
              <a:rPr lang="en-US" altLang="zh-CN" sz="2400" b="1" dirty="0" smtClean="0"/>
              <a:t>etc.</a:t>
            </a:r>
          </a:p>
          <a:p>
            <a:pPr marL="285750" indent="-285750">
              <a:buFont typeface="Arial" panose="020B0604020202020204" pitchFamily="34" charset="0"/>
              <a:buChar char="•"/>
            </a:pPr>
            <a:endParaRPr lang="en-US" altLang="zh-CN" sz="2400" b="1" dirty="0" smtClean="0"/>
          </a:p>
          <a:p>
            <a:pPr marL="285750" indent="-285750">
              <a:buFont typeface="Arial" panose="020B0604020202020204" pitchFamily="34" charset="0"/>
              <a:buChar char="•"/>
            </a:pPr>
            <a:endParaRPr lang="en-US" sz="2400" b="1" dirty="0"/>
          </a:p>
        </p:txBody>
      </p:sp>
      <p:sp>
        <p:nvSpPr>
          <p:cNvPr id="88" name="文本框 87"/>
          <p:cNvSpPr txBox="1"/>
          <p:nvPr/>
        </p:nvSpPr>
        <p:spPr>
          <a:xfrm>
            <a:off x="397916" y="1615997"/>
            <a:ext cx="2737550" cy="830997"/>
          </a:xfrm>
          <a:prstGeom prst="rect">
            <a:avLst/>
          </a:prstGeom>
          <a:noFill/>
        </p:spPr>
        <p:txBody>
          <a:bodyPr wrap="square" rtlCol="0">
            <a:spAutoFit/>
          </a:bodyPr>
          <a:lstStyle/>
          <a:p>
            <a:pPr algn="ctr"/>
            <a:r>
              <a:rPr lang="en-US" sz="2400" b="1" dirty="0" smtClean="0"/>
              <a:t>Cross-Sectional Empirical Data</a:t>
            </a:r>
            <a:endParaRPr lang="en-US" sz="2400" b="1" dirty="0"/>
          </a:p>
        </p:txBody>
      </p:sp>
      <p:sp>
        <p:nvSpPr>
          <p:cNvPr id="101" name="上箭头 100"/>
          <p:cNvSpPr/>
          <p:nvPr/>
        </p:nvSpPr>
        <p:spPr>
          <a:xfrm rot="5400000">
            <a:off x="7747890" y="3183212"/>
            <a:ext cx="1127098" cy="1262525"/>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216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31296" y="980728"/>
            <a:ext cx="5426155" cy="5877272"/>
          </a:xfrm>
        </p:spPr>
        <p:txBody>
          <a:bodyPr>
            <a:normAutofit/>
          </a:bodyPr>
          <a:lstStyle/>
          <a:p>
            <a:r>
              <a:rPr lang="en-US" b="1" dirty="0" smtClean="0"/>
              <a:t>2. To generate above distributions by </a:t>
            </a:r>
            <a:r>
              <a:rPr lang="en-US" b="1" u="sng" dirty="0" smtClean="0"/>
              <a:t>a dynamic system</a:t>
            </a:r>
            <a:r>
              <a:rPr lang="en-US" b="1" dirty="0" smtClean="0"/>
              <a:t>.</a:t>
            </a:r>
            <a:endParaRPr lang="en-US" dirty="0" smtClean="0"/>
          </a:p>
          <a:p>
            <a:pPr lvl="1"/>
            <a:r>
              <a:rPr lang="en-US" sz="2800" b="1" dirty="0" smtClean="0"/>
              <a:t>Sketch </a:t>
            </a:r>
            <a:r>
              <a:rPr lang="en-US" altLang="zh-CN" sz="2800" b="1" dirty="0" smtClean="0"/>
              <a:t>of the System</a:t>
            </a:r>
            <a:r>
              <a:rPr lang="en-US" sz="2800" b="1" dirty="0" smtClean="0"/>
              <a:t>:</a:t>
            </a:r>
          </a:p>
          <a:p>
            <a:pPr marL="548640" lvl="2" indent="0">
              <a:buNone/>
            </a:pPr>
            <a:r>
              <a:rPr lang="en-US" dirty="0"/>
              <a:t/>
            </a:r>
            <a:br>
              <a:rPr lang="en-US" dirty="0"/>
            </a:br>
            <a:endParaRPr lang="en-US" b="1" dirty="0" smtClean="0"/>
          </a:p>
          <a:p>
            <a:endParaRPr lang="en-US" b="1" dirty="0"/>
          </a:p>
        </p:txBody>
      </p:sp>
      <p:sp>
        <p:nvSpPr>
          <p:cNvPr id="36" name="圆角矩形 35"/>
          <p:cNvSpPr/>
          <p:nvPr/>
        </p:nvSpPr>
        <p:spPr>
          <a:xfrm>
            <a:off x="6496790" y="1844823"/>
            <a:ext cx="5296823" cy="4824537"/>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文本框 56"/>
          <p:cNvSpPr txBox="1"/>
          <p:nvPr/>
        </p:nvSpPr>
        <p:spPr>
          <a:xfrm>
            <a:off x="7057520" y="5817458"/>
            <a:ext cx="1626009" cy="830997"/>
          </a:xfrm>
          <a:prstGeom prst="rect">
            <a:avLst/>
          </a:prstGeom>
          <a:noFill/>
        </p:spPr>
        <p:txBody>
          <a:bodyPr wrap="square" rtlCol="0">
            <a:spAutoFit/>
          </a:bodyPr>
          <a:lstStyle/>
          <a:p>
            <a:pPr algn="ctr"/>
            <a:r>
              <a:rPr lang="en-US" sz="2400" b="1" dirty="0" smtClean="0">
                <a:solidFill>
                  <a:srgbClr val="FF0000"/>
                </a:solidFill>
              </a:rPr>
              <a:t>Complex output:</a:t>
            </a:r>
            <a:endParaRPr lang="en-US" sz="2400" b="1" dirty="0">
              <a:solidFill>
                <a:srgbClr val="FF0000"/>
              </a:solidFill>
            </a:endParaRPr>
          </a:p>
        </p:txBody>
      </p:sp>
      <p:pic>
        <p:nvPicPr>
          <p:cNvPr id="40" name="图片 39"/>
          <p:cNvPicPr>
            <a:picLocks noChangeAspect="1"/>
          </p:cNvPicPr>
          <p:nvPr/>
        </p:nvPicPr>
        <p:blipFill>
          <a:blip r:embed="rId3"/>
          <a:stretch>
            <a:fillRect/>
          </a:stretch>
        </p:blipFill>
        <p:spPr>
          <a:xfrm>
            <a:off x="341705" y="2055220"/>
            <a:ext cx="2516599" cy="1028823"/>
          </a:xfrm>
          <a:prstGeom prst="rect">
            <a:avLst/>
          </a:prstGeom>
        </p:spPr>
      </p:pic>
      <p:sp>
        <p:nvSpPr>
          <p:cNvPr id="2" name="标题 1"/>
          <p:cNvSpPr>
            <a:spLocks noGrp="1"/>
          </p:cNvSpPr>
          <p:nvPr>
            <p:ph type="title"/>
          </p:nvPr>
        </p:nvSpPr>
        <p:spPr/>
        <p:txBody>
          <a:bodyPr/>
          <a:lstStyle/>
          <a:p>
            <a:r>
              <a:rPr lang="en-US" b="1" dirty="0" smtClean="0"/>
              <a:t>Method Details: Step 2. </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20</a:t>
            </a:fld>
            <a:endParaRPr lang="en-US"/>
          </a:p>
        </p:txBody>
      </p:sp>
      <p:grpSp>
        <p:nvGrpSpPr>
          <p:cNvPr id="5" name="组合 4"/>
          <p:cNvGrpSpPr/>
          <p:nvPr/>
        </p:nvGrpSpPr>
        <p:grpSpPr>
          <a:xfrm>
            <a:off x="47328" y="1585394"/>
            <a:ext cx="6501175" cy="4529228"/>
            <a:chOff x="3203638" y="2216741"/>
            <a:chExt cx="5789617" cy="4033502"/>
          </a:xfrm>
        </p:grpSpPr>
        <p:cxnSp>
          <p:nvCxnSpPr>
            <p:cNvPr id="6" name="直接连接符 5"/>
            <p:cNvCxnSpPr/>
            <p:nvPr/>
          </p:nvCxnSpPr>
          <p:spPr>
            <a:xfrm>
              <a:off x="6172000" y="3067637"/>
              <a:ext cx="0" cy="1594393"/>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4580043" y="4714663"/>
              <a:ext cx="1514736" cy="666154"/>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5969171" y="2928321"/>
              <a:ext cx="1857699" cy="2479905"/>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4405502" y="3067636"/>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4642951" y="5433090"/>
              <a:ext cx="3241061" cy="0"/>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214119" y="4718285"/>
              <a:ext cx="1619551" cy="71224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5444051" y="2216741"/>
              <a:ext cx="2200592"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3203638" y="5833696"/>
              <a:ext cx="2334335"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4" name="矩形 7"/>
            <p:cNvSpPr>
              <a:spLocks noChangeArrowheads="1"/>
            </p:cNvSpPr>
            <p:nvPr/>
          </p:nvSpPr>
          <p:spPr bwMode="auto">
            <a:xfrm>
              <a:off x="6621804" y="5839107"/>
              <a:ext cx="2371451"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15" name="矩形 7"/>
            <p:cNvSpPr>
              <a:spLocks noChangeArrowheads="1"/>
            </p:cNvSpPr>
            <p:nvPr/>
          </p:nvSpPr>
          <p:spPr bwMode="auto">
            <a:xfrm>
              <a:off x="5824278" y="4924291"/>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5766870" y="2649434"/>
              <a:ext cx="810266" cy="810266"/>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7402397" y="5003093"/>
              <a:ext cx="810266" cy="810266"/>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4070096" y="5016162"/>
              <a:ext cx="810266" cy="8102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5932231" y="4435851"/>
              <a:ext cx="488440" cy="48844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grpSp>
      <p:pic>
        <p:nvPicPr>
          <p:cNvPr id="20"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文本框 37"/>
              <p:cNvSpPr txBox="1"/>
              <p:nvPr/>
            </p:nvSpPr>
            <p:spPr>
              <a:xfrm>
                <a:off x="206632" y="6140689"/>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38" name="文本框 37"/>
              <p:cNvSpPr txBox="1">
                <a:spLocks noRot="1" noChangeAspect="1" noMove="1" noResize="1" noEditPoints="1" noAdjustHandles="1" noChangeArrowheads="1" noChangeShapeType="1" noTextEdit="1"/>
              </p:cNvSpPr>
              <p:nvPr/>
            </p:nvSpPr>
            <p:spPr>
              <a:xfrm>
                <a:off x="206632" y="6140689"/>
                <a:ext cx="2349168" cy="528671"/>
              </a:xfrm>
              <a:prstGeom prst="rect">
                <a:avLst/>
              </a:prstGeom>
              <a:blipFill>
                <a:blip r:embed="rId5"/>
                <a:stretch>
                  <a:fillRect/>
                </a:stretch>
              </a:blipFill>
            </p:spPr>
            <p:txBody>
              <a:bodyPr/>
              <a:lstStyle/>
              <a:p>
                <a:r>
                  <a:rPr lang="en-US">
                    <a:noFill/>
                  </a:rPr>
                  <a:t> </a:t>
                </a:r>
              </a:p>
            </p:txBody>
          </p:sp>
        </mc:Fallback>
      </mc:AlternateContent>
      <p:grpSp>
        <p:nvGrpSpPr>
          <p:cNvPr id="28" name="组合 27"/>
          <p:cNvGrpSpPr/>
          <p:nvPr/>
        </p:nvGrpSpPr>
        <p:grpSpPr>
          <a:xfrm>
            <a:off x="9100286" y="2348880"/>
            <a:ext cx="1119503" cy="539881"/>
            <a:chOff x="8394601" y="2671361"/>
            <a:chExt cx="1119503" cy="539881"/>
          </a:xfrm>
        </p:grpSpPr>
        <p:grpSp>
          <p:nvGrpSpPr>
            <p:cNvPr id="31" name="组合 30"/>
            <p:cNvGrpSpPr/>
            <p:nvPr/>
          </p:nvGrpSpPr>
          <p:grpSpPr>
            <a:xfrm>
              <a:off x="8394601" y="2671361"/>
              <a:ext cx="285399" cy="539881"/>
              <a:chOff x="8924224" y="2424146"/>
              <a:chExt cx="285399" cy="539881"/>
            </a:xfrm>
          </p:grpSpPr>
          <p:sp>
            <p:nvSpPr>
              <p:cNvPr id="32" name="Freeform 98"/>
              <p:cNvSpPr>
                <a:spLocks/>
              </p:cNvSpPr>
              <p:nvPr/>
            </p:nvSpPr>
            <p:spPr bwMode="auto">
              <a:xfrm>
                <a:off x="8924224" y="2602521"/>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99"/>
              <p:cNvSpPr>
                <a:spLocks/>
              </p:cNvSpPr>
              <p:nvPr/>
            </p:nvSpPr>
            <p:spPr bwMode="auto">
              <a:xfrm>
                <a:off x="8983682" y="2424146"/>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p:cNvGrpSpPr/>
            <p:nvPr/>
          </p:nvGrpSpPr>
          <p:grpSpPr>
            <a:xfrm>
              <a:off x="8824833" y="2671361"/>
              <a:ext cx="285399" cy="539881"/>
              <a:chOff x="8924224" y="1776141"/>
              <a:chExt cx="285399" cy="539881"/>
            </a:xfrm>
          </p:grpSpPr>
          <p:sp>
            <p:nvSpPr>
              <p:cNvPr id="35" name="Freeform 98"/>
              <p:cNvSpPr>
                <a:spLocks/>
              </p:cNvSpPr>
              <p:nvPr/>
            </p:nvSpPr>
            <p:spPr bwMode="auto">
              <a:xfrm>
                <a:off x="8924224" y="1954516"/>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99"/>
              <p:cNvSpPr>
                <a:spLocks/>
              </p:cNvSpPr>
              <p:nvPr/>
            </p:nvSpPr>
            <p:spPr bwMode="auto">
              <a:xfrm>
                <a:off x="8983682" y="1776141"/>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9" name="组合 38"/>
            <p:cNvGrpSpPr/>
            <p:nvPr/>
          </p:nvGrpSpPr>
          <p:grpSpPr>
            <a:xfrm>
              <a:off x="9228705" y="2671361"/>
              <a:ext cx="285399" cy="539881"/>
              <a:chOff x="8924224" y="1060758"/>
              <a:chExt cx="285399" cy="539881"/>
            </a:xfrm>
          </p:grpSpPr>
          <p:sp>
            <p:nvSpPr>
              <p:cNvPr id="41" name="Freeform 98"/>
              <p:cNvSpPr>
                <a:spLocks/>
              </p:cNvSpPr>
              <p:nvPr/>
            </p:nvSpPr>
            <p:spPr bwMode="auto">
              <a:xfrm>
                <a:off x="8924224" y="1239133"/>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99"/>
              <p:cNvSpPr>
                <a:spLocks/>
              </p:cNvSpPr>
              <p:nvPr/>
            </p:nvSpPr>
            <p:spPr bwMode="auto">
              <a:xfrm>
                <a:off x="8983682" y="1060758"/>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3" name="组合 42"/>
          <p:cNvGrpSpPr/>
          <p:nvPr/>
        </p:nvGrpSpPr>
        <p:grpSpPr>
          <a:xfrm>
            <a:off x="10231931" y="5567152"/>
            <a:ext cx="544589" cy="1030200"/>
            <a:chOff x="8897768" y="6137811"/>
            <a:chExt cx="285399" cy="539889"/>
          </a:xfrm>
        </p:grpSpPr>
        <p:sp>
          <p:nvSpPr>
            <p:cNvPr id="44" name="Freeform 98"/>
            <p:cNvSpPr>
              <a:spLocks/>
            </p:cNvSpPr>
            <p:nvPr/>
          </p:nvSpPr>
          <p:spPr bwMode="auto">
            <a:xfrm>
              <a:off x="8897768" y="6316194"/>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99"/>
            <p:cNvSpPr>
              <a:spLocks/>
            </p:cNvSpPr>
            <p:nvPr/>
          </p:nvSpPr>
          <p:spPr bwMode="auto">
            <a:xfrm>
              <a:off x="8957218" y="6137811"/>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组合 45"/>
          <p:cNvGrpSpPr/>
          <p:nvPr/>
        </p:nvGrpSpPr>
        <p:grpSpPr>
          <a:xfrm>
            <a:off x="9050961" y="6057471"/>
            <a:ext cx="285399" cy="539881"/>
            <a:chOff x="8897760" y="6137811"/>
            <a:chExt cx="285399" cy="539881"/>
          </a:xfrm>
        </p:grpSpPr>
        <p:sp>
          <p:nvSpPr>
            <p:cNvPr id="47" name="Freeform 98"/>
            <p:cNvSpPr>
              <a:spLocks/>
            </p:cNvSpPr>
            <p:nvPr/>
          </p:nvSpPr>
          <p:spPr bwMode="auto">
            <a:xfrm>
              <a:off x="8897760" y="6316186"/>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99"/>
            <p:cNvSpPr>
              <a:spLocks/>
            </p:cNvSpPr>
            <p:nvPr/>
          </p:nvSpPr>
          <p:spPr bwMode="auto">
            <a:xfrm>
              <a:off x="8957218" y="6137811"/>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9578530" y="5817747"/>
            <a:ext cx="412124" cy="779605"/>
            <a:chOff x="8897765" y="6137811"/>
            <a:chExt cx="285399" cy="539882"/>
          </a:xfrm>
        </p:grpSpPr>
        <p:sp>
          <p:nvSpPr>
            <p:cNvPr id="50" name="Freeform 98"/>
            <p:cNvSpPr>
              <a:spLocks/>
            </p:cNvSpPr>
            <p:nvPr/>
          </p:nvSpPr>
          <p:spPr bwMode="auto">
            <a:xfrm>
              <a:off x="8897765" y="6316187"/>
              <a:ext cx="285399" cy="361506"/>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99"/>
            <p:cNvSpPr>
              <a:spLocks/>
            </p:cNvSpPr>
            <p:nvPr/>
          </p:nvSpPr>
          <p:spPr bwMode="auto">
            <a:xfrm>
              <a:off x="8957218" y="6137811"/>
              <a:ext cx="164105" cy="16410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solidFill>
              <a:srgbClr val="00DE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2" name="上箭头 51"/>
          <p:cNvSpPr/>
          <p:nvPr/>
        </p:nvSpPr>
        <p:spPr>
          <a:xfrm rot="10800000">
            <a:off x="9458176" y="2950309"/>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53" name="上箭头 52"/>
          <p:cNvSpPr/>
          <p:nvPr/>
        </p:nvSpPr>
        <p:spPr>
          <a:xfrm rot="10800000">
            <a:off x="9458176" y="5214009"/>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nvGrpSpPr>
          <p:cNvPr id="54" name="组合 53"/>
          <p:cNvGrpSpPr/>
          <p:nvPr/>
        </p:nvGrpSpPr>
        <p:grpSpPr>
          <a:xfrm>
            <a:off x="8889917" y="3573016"/>
            <a:ext cx="1661687" cy="1446579"/>
            <a:chOff x="2435037" y="3954496"/>
            <a:chExt cx="1661687" cy="1446579"/>
          </a:xfrm>
        </p:grpSpPr>
        <p:sp>
          <p:nvSpPr>
            <p:cNvPr id="55" name="六边形 54"/>
            <p:cNvSpPr/>
            <p:nvPr/>
          </p:nvSpPr>
          <p:spPr>
            <a:xfrm rot="19700829">
              <a:off x="2435037" y="3954496"/>
              <a:ext cx="1661687" cy="1446579"/>
            </a:xfrm>
            <a:prstGeom prst="hexagon">
              <a:avLst>
                <a:gd name="adj" fmla="val 30369"/>
                <a:gd name="vf" fmla="val 11547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56" name="文本框 55"/>
            <p:cNvSpPr txBox="1"/>
            <p:nvPr/>
          </p:nvSpPr>
          <p:spPr>
            <a:xfrm>
              <a:off x="2473719" y="4354619"/>
              <a:ext cx="1581107" cy="646331"/>
            </a:xfrm>
            <a:prstGeom prst="rect">
              <a:avLst/>
            </a:prstGeom>
            <a:noFill/>
          </p:spPr>
          <p:txBody>
            <a:bodyPr wrap="square" rtlCol="0">
              <a:spAutoFit/>
            </a:bodyPr>
            <a:lstStyle/>
            <a:p>
              <a:pPr algn="ctr"/>
              <a:r>
                <a:rPr lang="en-US" altLang="zh-CN" b="1" dirty="0" smtClean="0">
                  <a:solidFill>
                    <a:schemeClr val="bg1"/>
                  </a:solidFill>
                </a:rPr>
                <a:t>Dynamic Systems</a:t>
              </a:r>
              <a:endParaRPr lang="zh-CN" altLang="en-US" b="1" dirty="0">
                <a:solidFill>
                  <a:schemeClr val="bg1"/>
                </a:solidFill>
              </a:endParaRPr>
            </a:p>
          </p:txBody>
        </p:sp>
      </p:grpSp>
      <p:sp>
        <p:nvSpPr>
          <p:cNvPr id="29" name="文本框 28"/>
          <p:cNvSpPr txBox="1"/>
          <p:nvPr/>
        </p:nvSpPr>
        <p:spPr>
          <a:xfrm>
            <a:off x="7210961" y="2348880"/>
            <a:ext cx="1319127" cy="830997"/>
          </a:xfrm>
          <a:prstGeom prst="rect">
            <a:avLst/>
          </a:prstGeom>
          <a:noFill/>
        </p:spPr>
        <p:txBody>
          <a:bodyPr wrap="square" rtlCol="0">
            <a:spAutoFit/>
          </a:bodyPr>
          <a:lstStyle/>
          <a:p>
            <a:pPr algn="ctr"/>
            <a:r>
              <a:rPr lang="en-US" sz="2400" b="1" dirty="0" smtClean="0">
                <a:solidFill>
                  <a:srgbClr val="FF0000"/>
                </a:solidFill>
              </a:rPr>
              <a:t>Simple input:</a:t>
            </a:r>
            <a:endParaRPr lang="en-US" sz="2400" b="1" dirty="0">
              <a:solidFill>
                <a:srgbClr val="FF0000"/>
              </a:solidFill>
            </a:endParaRPr>
          </a:p>
        </p:txBody>
      </p:sp>
    </p:spTree>
    <p:extLst>
      <p:ext uri="{BB962C8B-B14F-4D97-AF65-F5344CB8AC3E}">
        <p14:creationId xmlns:p14="http://schemas.microsoft.com/office/powerpoint/2010/main" val="701366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341705" y="2055220"/>
            <a:ext cx="2516599" cy="1028823"/>
          </a:xfrm>
          <a:prstGeom prst="rect">
            <a:avLst/>
          </a:prstGeom>
        </p:spPr>
      </p:pic>
      <p:sp>
        <p:nvSpPr>
          <p:cNvPr id="2" name="标题 1"/>
          <p:cNvSpPr>
            <a:spLocks noGrp="1"/>
          </p:cNvSpPr>
          <p:nvPr>
            <p:ph type="title"/>
          </p:nvPr>
        </p:nvSpPr>
        <p:spPr/>
        <p:txBody>
          <a:bodyPr/>
          <a:lstStyle/>
          <a:p>
            <a:r>
              <a:rPr lang="en-US" b="1" dirty="0" smtClean="0"/>
              <a:t>Method Details: Step 2. </a:t>
            </a:r>
            <a:endParaRPr lang="en-US" b="1"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431296" y="980728"/>
                <a:ext cx="5426155" cy="6264696"/>
              </a:xfrm>
            </p:spPr>
            <p:txBody>
              <a:bodyPr>
                <a:normAutofit/>
              </a:bodyPr>
              <a:lstStyle/>
              <a:p>
                <a:r>
                  <a:rPr lang="en-US" b="1" dirty="0" smtClean="0"/>
                  <a:t>2. To generate above distributions by a dynamic system.</a:t>
                </a:r>
                <a:endParaRPr lang="en-US" dirty="0" smtClean="0"/>
              </a:p>
              <a:p>
                <a:pPr lvl="1"/>
                <a:r>
                  <a:rPr lang="en-US" sz="2800" b="1" dirty="0" smtClean="0"/>
                  <a:t>Sketch </a:t>
                </a:r>
                <a:r>
                  <a:rPr lang="en-US" altLang="zh-CN" sz="2800" b="1" dirty="0" smtClean="0"/>
                  <a:t>of the System</a:t>
                </a:r>
                <a:r>
                  <a:rPr lang="en-US" sz="2800" b="1" dirty="0" smtClean="0"/>
                  <a:t>:</a:t>
                </a:r>
              </a:p>
              <a:p>
                <a:pPr lvl="2"/>
                <a:r>
                  <a:rPr lang="en-US" sz="2000" b="1" u="sng" dirty="0" smtClean="0"/>
                  <a:t>Input</a:t>
                </a:r>
                <a:r>
                  <a:rPr lang="en-US" sz="2000" dirty="0" smtClean="0"/>
                  <a:t>: A </a:t>
                </a:r>
                <a:r>
                  <a:rPr lang="en-US" sz="2000" dirty="0"/>
                  <a:t>new agent </a:t>
                </a:r>
                <a14:m>
                  <m:oMath xmlns:m="http://schemas.openxmlformats.org/officeDocument/2006/math">
                    <m:r>
                      <a:rPr lang="en-US" sz="2000">
                        <a:latin typeface="Cambria Math" panose="02040503050406030204" pitchFamily="18" charset="0"/>
                      </a:rPr>
                      <m:t>𝑖</m:t>
                    </m:r>
                    <m:r>
                      <a:rPr lang="en-US" sz="2000">
                        <a:latin typeface="Cambria Math" panose="02040503050406030204" pitchFamily="18" charset="0"/>
                      </a:rPr>
                      <m:t> </m:t>
                    </m:r>
                  </m:oMath>
                </a14:m>
                <a:r>
                  <a:rPr lang="en-US" sz="2000" dirty="0"/>
                  <a:t>comes to the system following </a:t>
                </a:r>
                <a:r>
                  <a:rPr lang="en-US" sz="2000" b="1" dirty="0"/>
                  <a:t>a Poisson Process </a:t>
                </a:r>
                <a:r>
                  <a:rPr lang="en-US" sz="2000" dirty="0"/>
                  <a:t>at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𝑡</m:t>
                        </m:r>
                      </m:e>
                      <m:sub>
                        <m:r>
                          <a:rPr lang="en-US" sz="2000">
                            <a:latin typeface="Cambria Math" panose="02040503050406030204" pitchFamily="18" charset="0"/>
                          </a:rPr>
                          <m:t>𝑖</m:t>
                        </m:r>
                      </m:sub>
                    </m:sSub>
                  </m:oMath>
                </a14:m>
                <a:r>
                  <a:rPr lang="en-US" sz="2000" dirty="0"/>
                  <a:t>.</a:t>
                </a:r>
              </a:p>
              <a:p>
                <a:pPr lvl="2"/>
                <a:r>
                  <a:rPr lang="en-US" sz="2000" b="1" u="sng" dirty="0" smtClean="0"/>
                  <a:t>Dynamics:</a:t>
                </a:r>
                <a:r>
                  <a:rPr lang="en-US" sz="2000" dirty="0" smtClean="0"/>
                  <a:t> The </a:t>
                </a:r>
                <a:r>
                  <a:rPr lang="en-US" sz="2000" dirty="0"/>
                  <a:t>state of agent </a:t>
                </a:r>
                <a14:m>
                  <m:oMath xmlns:m="http://schemas.openxmlformats.org/officeDocument/2006/math">
                    <m:r>
                      <a:rPr lang="en-US" sz="2000" dirty="0">
                        <a:latin typeface="Cambria Math" panose="02040503050406030204" pitchFamily="18" charset="0"/>
                      </a:rPr>
                      <m:t>𝑖</m:t>
                    </m:r>
                    <m:r>
                      <a:rPr lang="en-US" sz="2000" dirty="0">
                        <a:latin typeface="Cambria Math" panose="02040503050406030204" pitchFamily="18" charset="0"/>
                      </a:rPr>
                      <m:t>, </m:t>
                    </m:r>
                  </m:oMath>
                </a14:m>
                <a:r>
                  <a:rPr lang="en-US" sz="2000" dirty="0"/>
                  <a:t>denoted as </a:t>
                </a:r>
                <a14:m>
                  <m:oMath xmlns:m="http://schemas.openxmlformats.org/officeDocument/2006/math">
                    <m:sSub>
                      <m:sSubPr>
                        <m:ctrlPr>
                          <a:rPr lang="en-US" sz="2000" i="1" dirty="0">
                            <a:latin typeface="Cambria Math" panose="02040503050406030204" pitchFamily="18" charset="0"/>
                          </a:rPr>
                        </m:ctrlPr>
                      </m:sSubPr>
                      <m:e>
                        <m:r>
                          <a:rPr lang="en-US" sz="2000" dirty="0">
                            <a:latin typeface="Cambria Math" panose="02040503050406030204" pitchFamily="18" charset="0"/>
                          </a:rPr>
                          <m:t>𝑥</m:t>
                        </m:r>
                      </m:e>
                      <m:sub>
                        <m:r>
                          <a:rPr lang="en-US" sz="2000" dirty="0">
                            <a:latin typeface="Cambria Math" panose="02040503050406030204" pitchFamily="18" charset="0"/>
                          </a:rPr>
                          <m:t>𝑖</m:t>
                        </m:r>
                      </m:sub>
                    </m:sSub>
                    <m:r>
                      <a:rPr lang="en-US" sz="2000" dirty="0">
                        <a:latin typeface="Cambria Math" panose="02040503050406030204" pitchFamily="18" charset="0"/>
                      </a:rPr>
                      <m:t>(</m:t>
                    </m:r>
                    <m:r>
                      <a:rPr lang="en-US" sz="2000" dirty="0">
                        <a:latin typeface="Cambria Math" panose="02040503050406030204" pitchFamily="18" charset="0"/>
                      </a:rPr>
                      <m:t>𝑡</m:t>
                    </m:r>
                    <m:r>
                      <a:rPr lang="en-US" sz="2000" dirty="0">
                        <a:latin typeface="Cambria Math" panose="02040503050406030204" pitchFamily="18" charset="0"/>
                      </a:rPr>
                      <m:t>)</m:t>
                    </m:r>
                  </m:oMath>
                </a14:m>
                <a:r>
                  <a:rPr lang="en-US" sz="2000" dirty="0"/>
                  <a:t> grows over time according to </a:t>
                </a:r>
                <a:r>
                  <a:rPr lang="en-US" sz="2000" b="1" dirty="0"/>
                  <a:t>the diﬀerential </a:t>
                </a:r>
                <a:r>
                  <a:rPr lang="en-US" sz="2000" b="1" dirty="0" smtClean="0"/>
                  <a:t>equation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𝒅</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𝒊</m:t>
                            </m:r>
                          </m:sub>
                        </m:sSub>
                        <m:r>
                          <a:rPr lang="en-US" sz="2000" b="1" i="1">
                            <a:latin typeface="Cambria Math" panose="02040503050406030204" pitchFamily="18" charset="0"/>
                          </a:rPr>
                          <m:t>(</m:t>
                        </m:r>
                        <m:r>
                          <a:rPr lang="en-US" sz="2000" b="1" i="1">
                            <a:latin typeface="Cambria Math" panose="02040503050406030204" pitchFamily="18" charset="0"/>
                          </a:rPr>
                          <m:t>𝒕</m:t>
                        </m:r>
                        <m:r>
                          <a:rPr lang="en-US" sz="2000" b="1" i="1">
                            <a:latin typeface="Cambria Math" panose="02040503050406030204" pitchFamily="18" charset="0"/>
                          </a:rPr>
                          <m:t>)</m:t>
                        </m:r>
                      </m:num>
                      <m:den>
                        <m:r>
                          <a:rPr lang="en-US" sz="2000" b="1" i="1">
                            <a:latin typeface="Cambria Math" panose="02040503050406030204" pitchFamily="18" charset="0"/>
                          </a:rPr>
                          <m:t>𝒅𝒕</m:t>
                        </m:r>
                      </m:den>
                    </m:f>
                    <m:r>
                      <a:rPr lang="en-US" sz="2000" b="1" i="1">
                        <a:latin typeface="Cambria Math" panose="02040503050406030204" pitchFamily="18" charset="0"/>
                      </a:rPr>
                      <m:t>=</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𝒊</m:t>
                                </m:r>
                              </m:sub>
                            </m:sSub>
                            <m:d>
                              <m:dPr>
                                <m:ctrlPr>
                                  <a:rPr lang="en-US" sz="2000" b="1" i="1">
                                    <a:latin typeface="Cambria Math" panose="02040503050406030204" pitchFamily="18" charset="0"/>
                                  </a:rPr>
                                </m:ctrlPr>
                              </m:dPr>
                              <m:e>
                                <m:r>
                                  <a:rPr lang="en-US" sz="2000" b="1" i="1">
                                    <a:latin typeface="Cambria Math" panose="02040503050406030204" pitchFamily="18" charset="0"/>
                                  </a:rPr>
                                  <m:t>𝒕</m:t>
                                </m:r>
                              </m:e>
                            </m:d>
                            <m:r>
                              <a:rPr lang="en-US" sz="2000" b="1" i="1">
                                <a:latin typeface="Cambria Math" panose="02040503050406030204" pitchFamily="18" charset="0"/>
                              </a:rPr>
                              <m:t>+</m:t>
                            </m:r>
                            <m:r>
                              <a:rPr lang="el-GR" sz="2000" b="1" i="1">
                                <a:latin typeface="Cambria Math" panose="02040503050406030204" pitchFamily="18" charset="0"/>
                              </a:rPr>
                              <m:t>𝜟</m:t>
                            </m:r>
                            <m:r>
                              <a:rPr lang="en-US" sz="2000" b="1" i="1">
                                <a:latin typeface="Cambria Math" panose="02040503050406030204" pitchFamily="18" charset="0"/>
                              </a:rPr>
                              <m:t>)</m:t>
                            </m:r>
                          </m:e>
                          <m:sup>
                            <m:r>
                              <a:rPr lang="en-US" sz="2000" b="1" i="1">
                                <a:latin typeface="Cambria Math" panose="02040503050406030204" pitchFamily="18" charset="0"/>
                              </a:rPr>
                              <m:t>𝜽</m:t>
                            </m:r>
                          </m:sup>
                        </m:sSup>
                      </m:num>
                      <m:den>
                        <m:r>
                          <a:rPr lang="en-US" sz="2000" b="1" i="1">
                            <a:latin typeface="Cambria Math" panose="02040503050406030204" pitchFamily="18" charset="0"/>
                          </a:rPr>
                          <m:t>𝜷</m:t>
                        </m:r>
                        <m:sSup>
                          <m:sSupPr>
                            <m:ctrlPr>
                              <a:rPr lang="en-US" sz="2000" b="1" i="1">
                                <a:latin typeface="Cambria Math" panose="02040503050406030204" pitchFamily="18" charset="0"/>
                              </a:rPr>
                            </m:ctrlPr>
                          </m:sSupPr>
                          <m:e>
                            <m:r>
                              <a:rPr lang="en-US" sz="2000" b="1"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a:latin typeface="Cambria Math" panose="02040503050406030204" pitchFamily="18" charset="0"/>
                                  </a:rPr>
                                  <m:t>𝒊</m:t>
                                </m:r>
                              </m:sub>
                            </m:sSub>
                            <m:d>
                              <m:dPr>
                                <m:ctrlPr>
                                  <a:rPr lang="en-US" sz="2000" b="1" i="1">
                                    <a:latin typeface="Cambria Math" panose="02040503050406030204" pitchFamily="18" charset="0"/>
                                  </a:rPr>
                                </m:ctrlPr>
                              </m:dPr>
                              <m:e>
                                <m:r>
                                  <a:rPr lang="en-US" sz="2000" b="1" i="1">
                                    <a:latin typeface="Cambria Math" panose="02040503050406030204" pitchFamily="18" charset="0"/>
                                  </a:rPr>
                                  <m:t>𝒕</m:t>
                                </m:r>
                              </m:e>
                            </m:d>
                            <m:r>
                              <a:rPr lang="en-US" sz="2000" b="1" i="1">
                                <a:latin typeface="Cambria Math" panose="02040503050406030204" pitchFamily="18" charset="0"/>
                              </a:rPr>
                              <m:t>+</m:t>
                            </m:r>
                            <m:r>
                              <a:rPr lang="el-GR" sz="2000" b="1" i="1">
                                <a:latin typeface="Cambria Math" panose="02040503050406030204" pitchFamily="18" charset="0"/>
                              </a:rPr>
                              <m:t>𝜟</m:t>
                            </m:r>
                            <m:r>
                              <a:rPr lang="en-US" sz="2000" b="1" i="1">
                                <a:latin typeface="Cambria Math" panose="02040503050406030204" pitchFamily="18" charset="0"/>
                              </a:rPr>
                              <m:t>)</m:t>
                            </m:r>
                          </m:e>
                          <m:sup>
                            <m:r>
                              <a:rPr lang="en-US" sz="2000" b="1" i="1">
                                <a:latin typeface="Cambria Math" panose="02040503050406030204" pitchFamily="18" charset="0"/>
                              </a:rPr>
                              <m:t>𝜽</m:t>
                            </m:r>
                          </m:sup>
                        </m:sSup>
                        <m:r>
                          <a:rPr lang="en-US" sz="2000" b="1" i="1">
                            <a:latin typeface="Cambria Math" panose="02040503050406030204" pitchFamily="18" charset="0"/>
                          </a:rPr>
                          <m:t>𝒕</m:t>
                        </m:r>
                        <m:r>
                          <a:rPr lang="en-US" sz="2000" b="1" i="1">
                            <a:latin typeface="Cambria Math" panose="02040503050406030204" pitchFamily="18" charset="0"/>
                          </a:rPr>
                          <m:t>+ </m:t>
                        </m:r>
                        <m:r>
                          <a:rPr lang="en-US" sz="2000" b="1" i="1">
                            <a:latin typeface="Cambria Math" panose="02040503050406030204" pitchFamily="18" charset="0"/>
                          </a:rPr>
                          <m:t>𝜶</m:t>
                        </m:r>
                        <m:r>
                          <a:rPr lang="en-US" sz="2000" b="1" i="1">
                            <a:latin typeface="Cambria Math" panose="02040503050406030204" pitchFamily="18" charset="0"/>
                          </a:rPr>
                          <m:t>𝒕</m:t>
                        </m:r>
                      </m:den>
                    </m:f>
                  </m:oMath>
                </a14:m>
                <a:r>
                  <a:rPr lang="en-US" sz="2000" dirty="0"/>
                  <a:t>, with initial state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𝑖</m:t>
                        </m:r>
                      </m:sub>
                    </m:sSub>
                    <m:d>
                      <m:dPr>
                        <m:ctrlPr>
                          <a:rPr lang="en-US" sz="2000" i="1">
                            <a:latin typeface="Cambria Math" panose="02040503050406030204" pitchFamily="18" charset="0"/>
                          </a:rPr>
                        </m:ctrlPr>
                      </m:dPr>
                      <m:e>
                        <m:r>
                          <a:rPr lang="en-US" sz="2000">
                            <a:latin typeface="Cambria Math" panose="02040503050406030204" pitchFamily="18" charset="0"/>
                          </a:rPr>
                          <m:t>0</m:t>
                        </m:r>
                      </m:e>
                    </m:d>
                  </m:oMath>
                </a14:m>
                <a:r>
                  <a:rPr lang="en-US" sz="2000" dirty="0" smtClean="0"/>
                  <a:t>.</a:t>
                </a:r>
                <a:endParaRPr lang="en-US" sz="2000" dirty="0"/>
              </a:p>
              <a:p>
                <a:pPr lvl="2"/>
                <a:r>
                  <a:rPr lang="en-US" sz="2000" b="1" u="sng" dirty="0" smtClean="0"/>
                  <a:t>Output:</a:t>
                </a:r>
                <a:r>
                  <a:rPr lang="en-US" sz="2000" dirty="0" smtClean="0"/>
                  <a:t> </a:t>
                </a:r>
                <a:r>
                  <a:rPr lang="en-US" sz="2000" b="1" dirty="0" smtClean="0"/>
                  <a:t>A cross-sectional observation </a:t>
                </a:r>
                <a:r>
                  <a:rPr lang="en-US" sz="2000" dirty="0"/>
                  <a:t>of this system at time </a:t>
                </a:r>
                <a14:m>
                  <m:oMath xmlns:m="http://schemas.openxmlformats.org/officeDocument/2006/math">
                    <m:r>
                      <a:rPr lang="en-US" sz="2000">
                        <a:latin typeface="Cambria Math" panose="02040503050406030204" pitchFamily="18" charset="0"/>
                      </a:rPr>
                      <m:t>𝑡</m:t>
                    </m:r>
                  </m:oMath>
                </a14:m>
                <a:r>
                  <a:rPr lang="en-US" sz="2000" dirty="0"/>
                  <a:t>, namely </a:t>
                </a:r>
                <a14:m>
                  <m:oMath xmlns:m="http://schemas.openxmlformats.org/officeDocument/2006/math">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1</m:t>
                        </m:r>
                      </m:sub>
                    </m:sSub>
                    <m:r>
                      <a:rPr lang="en-US" sz="2000">
                        <a:latin typeface="Cambria Math" panose="02040503050406030204" pitchFamily="18" charset="0"/>
                      </a:rPr>
                      <m:t>(</m:t>
                    </m:r>
                    <m:r>
                      <a:rPr lang="en-US" sz="2000">
                        <a:latin typeface="Cambria Math" panose="02040503050406030204" pitchFamily="18" charset="0"/>
                      </a:rPr>
                      <m:t>𝑡</m:t>
                    </m:r>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2</m:t>
                        </m:r>
                      </m:sub>
                    </m:sSub>
                    <m:r>
                      <a:rPr lang="en-US" sz="2000">
                        <a:latin typeface="Cambria Math" panose="02040503050406030204" pitchFamily="18" charset="0"/>
                      </a:rPr>
                      <m:t>(</m:t>
                    </m:r>
                    <m:r>
                      <a:rPr lang="en-US" sz="2000">
                        <a:latin typeface="Cambria Math" panose="02040503050406030204" pitchFamily="18" charset="0"/>
                      </a:rPr>
                      <m:t>𝑡</m:t>
                    </m:r>
                    <m:r>
                      <a:rPr lang="en-US" sz="2000">
                        <a:latin typeface="Cambria Math" panose="02040503050406030204" pitchFamily="18" charset="0"/>
                      </a:rPr>
                      <m:t>), …, </m:t>
                    </m:r>
                    <m:sSub>
                      <m:sSubPr>
                        <m:ctrlPr>
                          <a:rPr lang="en-US" sz="2000" i="1">
                            <a:latin typeface="Cambria Math" panose="02040503050406030204" pitchFamily="18" charset="0"/>
                          </a:rPr>
                        </m:ctrlPr>
                      </m:sSubPr>
                      <m:e>
                        <m:r>
                          <a:rPr lang="en-US" sz="2000">
                            <a:latin typeface="Cambria Math" panose="02040503050406030204" pitchFamily="18" charset="0"/>
                          </a:rPr>
                          <m:t>𝑥</m:t>
                        </m:r>
                      </m:e>
                      <m:sub>
                        <m:r>
                          <a:rPr lang="en-US" sz="2000">
                            <a:latin typeface="Cambria Math" panose="02040503050406030204" pitchFamily="18" charset="0"/>
                          </a:rPr>
                          <m:t>𝑛</m:t>
                        </m:r>
                      </m:sub>
                    </m:sSub>
                    <m:r>
                      <a:rPr lang="en-US" sz="2000">
                        <a:latin typeface="Cambria Math" panose="02040503050406030204" pitchFamily="18" charset="0"/>
                      </a:rPr>
                      <m:t>(</m:t>
                    </m:r>
                    <m:r>
                      <a:rPr lang="en-US" sz="2000">
                        <a:latin typeface="Cambria Math" panose="02040503050406030204" pitchFamily="18" charset="0"/>
                      </a:rPr>
                      <m:t>𝑡</m:t>
                    </m:r>
                    <m:r>
                      <a:rPr lang="en-US" sz="2000">
                        <a:latin typeface="Cambria Math" panose="02040503050406030204" pitchFamily="18" charset="0"/>
                      </a:rPr>
                      <m:t>)} </m:t>
                    </m:r>
                  </m:oMath>
                </a14:m>
                <a:r>
                  <a:rPr lang="en-US" sz="2000" dirty="0"/>
                  <a:t> follows </a:t>
                </a:r>
                <a:r>
                  <a:rPr lang="en-US" sz="2000" dirty="0" smtClean="0"/>
                  <a:t>distributions </a:t>
                </a:r>
                <a:r>
                  <a:rPr lang="en-US" sz="2000" dirty="0"/>
                  <a:t>specified by this hazard function.</a:t>
                </a:r>
                <a:r>
                  <a:rPr lang="en-US" dirty="0"/>
                  <a:t/>
                </a:r>
                <a:br>
                  <a:rPr lang="en-US" dirty="0"/>
                </a:br>
                <a:r>
                  <a:rPr lang="en-US" dirty="0"/>
                  <a:t/>
                </a:r>
                <a:br>
                  <a:rPr lang="en-US" dirty="0"/>
                </a:br>
                <a:endParaRPr lang="en-US" b="1" dirty="0" smtClean="0"/>
              </a:p>
              <a:p>
                <a:endParaRPr lang="en-US" b="1"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6431296" y="980728"/>
                <a:ext cx="5426155" cy="6264696"/>
              </a:xfrm>
              <a:blipFill>
                <a:blip r:embed="rId4"/>
                <a:stretch>
                  <a:fillRect l="-1011" t="-681" r="-1798"/>
                </a:stretch>
              </a:blipFill>
            </p:spPr>
            <p:txBody>
              <a:bodyPr/>
              <a:lstStyle/>
              <a:p>
                <a:r>
                  <a:rPr lang="en-US">
                    <a:noFill/>
                  </a:rPr>
                  <a:t> </a:t>
                </a:r>
              </a:p>
            </p:txBody>
          </p:sp>
        </mc:Fallback>
      </mc:AlternateContent>
      <p:sp>
        <p:nvSpPr>
          <p:cNvPr id="4" name="灯片编号占位符 3"/>
          <p:cNvSpPr>
            <a:spLocks noGrp="1"/>
          </p:cNvSpPr>
          <p:nvPr>
            <p:ph type="sldNum" sz="quarter" idx="12"/>
          </p:nvPr>
        </p:nvSpPr>
        <p:spPr/>
        <p:txBody>
          <a:bodyPr/>
          <a:lstStyle/>
          <a:p>
            <a:fld id="{0CFEC368-1D7A-4F81-ABF6-AE0E36BAF64C}" type="slidenum">
              <a:rPr lang="en-US" smtClean="0"/>
              <a:pPr/>
              <a:t>21</a:t>
            </a:fld>
            <a:endParaRPr lang="en-US"/>
          </a:p>
        </p:txBody>
      </p:sp>
      <p:grpSp>
        <p:nvGrpSpPr>
          <p:cNvPr id="5" name="组合 4"/>
          <p:cNvGrpSpPr/>
          <p:nvPr/>
        </p:nvGrpSpPr>
        <p:grpSpPr>
          <a:xfrm>
            <a:off x="47328" y="1585394"/>
            <a:ext cx="6501175" cy="4529228"/>
            <a:chOff x="3203638" y="2216741"/>
            <a:chExt cx="5789617" cy="4033502"/>
          </a:xfrm>
        </p:grpSpPr>
        <p:cxnSp>
          <p:nvCxnSpPr>
            <p:cNvPr id="6" name="直接连接符 5"/>
            <p:cNvCxnSpPr/>
            <p:nvPr/>
          </p:nvCxnSpPr>
          <p:spPr>
            <a:xfrm>
              <a:off x="6172000" y="3067637"/>
              <a:ext cx="0" cy="1594393"/>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4580043" y="4714663"/>
              <a:ext cx="1514736" cy="666154"/>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5969171" y="2928321"/>
              <a:ext cx="1857699" cy="2479905"/>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4405502" y="3067636"/>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4642951" y="5433090"/>
              <a:ext cx="3241061" cy="0"/>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214119" y="4718285"/>
              <a:ext cx="1619551" cy="71224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5444051" y="2216741"/>
              <a:ext cx="2200592"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3203638" y="5833696"/>
              <a:ext cx="2334335"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4" name="矩形 7"/>
            <p:cNvSpPr>
              <a:spLocks noChangeArrowheads="1"/>
            </p:cNvSpPr>
            <p:nvPr/>
          </p:nvSpPr>
          <p:spPr bwMode="auto">
            <a:xfrm>
              <a:off x="6621804" y="5839107"/>
              <a:ext cx="2371451"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15" name="矩形 7"/>
            <p:cNvSpPr>
              <a:spLocks noChangeArrowheads="1"/>
            </p:cNvSpPr>
            <p:nvPr/>
          </p:nvSpPr>
          <p:spPr bwMode="auto">
            <a:xfrm>
              <a:off x="5824278" y="4924291"/>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5766870" y="2649434"/>
              <a:ext cx="810266" cy="810266"/>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7402397" y="5003093"/>
              <a:ext cx="810266" cy="810266"/>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4070096" y="5016162"/>
              <a:ext cx="810266" cy="8102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5932231" y="4435851"/>
              <a:ext cx="488440" cy="48844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grpSp>
      <p:pic>
        <p:nvPicPr>
          <p:cNvPr id="20"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圆角矩形 35"/>
          <p:cNvSpPr/>
          <p:nvPr/>
        </p:nvSpPr>
        <p:spPr>
          <a:xfrm>
            <a:off x="6496790" y="1844823"/>
            <a:ext cx="5296823" cy="4824537"/>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文本框 37"/>
              <p:cNvSpPr txBox="1"/>
              <p:nvPr/>
            </p:nvSpPr>
            <p:spPr>
              <a:xfrm>
                <a:off x="206632" y="6140689"/>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38" name="文本框 37"/>
              <p:cNvSpPr txBox="1">
                <a:spLocks noRot="1" noChangeAspect="1" noMove="1" noResize="1" noEditPoints="1" noAdjustHandles="1" noChangeArrowheads="1" noChangeShapeType="1" noTextEdit="1"/>
              </p:cNvSpPr>
              <p:nvPr/>
            </p:nvSpPr>
            <p:spPr>
              <a:xfrm>
                <a:off x="206632" y="6140689"/>
                <a:ext cx="2349168" cy="5286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97596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341705" y="2055220"/>
            <a:ext cx="2516599" cy="1028823"/>
          </a:xfrm>
          <a:prstGeom prst="rect">
            <a:avLst/>
          </a:prstGeom>
        </p:spPr>
      </p:pic>
      <p:sp>
        <p:nvSpPr>
          <p:cNvPr id="2" name="标题 1"/>
          <p:cNvSpPr>
            <a:spLocks noGrp="1"/>
          </p:cNvSpPr>
          <p:nvPr>
            <p:ph type="title"/>
          </p:nvPr>
        </p:nvSpPr>
        <p:spPr/>
        <p:txBody>
          <a:bodyPr/>
          <a:lstStyle/>
          <a:p>
            <a:r>
              <a:rPr lang="en-US" b="1" dirty="0" smtClean="0"/>
              <a:t>Method Details: Step 2. </a:t>
            </a:r>
            <a:endParaRPr lang="en-US" b="1" dirty="0"/>
          </a:p>
        </p:txBody>
      </p:sp>
      <p:sp>
        <p:nvSpPr>
          <p:cNvPr id="3" name="内容占位符 2"/>
          <p:cNvSpPr>
            <a:spLocks noGrp="1"/>
          </p:cNvSpPr>
          <p:nvPr>
            <p:ph idx="1"/>
          </p:nvPr>
        </p:nvSpPr>
        <p:spPr>
          <a:xfrm>
            <a:off x="6431296" y="980728"/>
            <a:ext cx="5426155" cy="6048672"/>
          </a:xfrm>
        </p:spPr>
        <p:txBody>
          <a:bodyPr>
            <a:normAutofit/>
          </a:bodyPr>
          <a:lstStyle/>
          <a:p>
            <a:r>
              <a:rPr lang="en-US" b="1" dirty="0" smtClean="0"/>
              <a:t>2. To generate above distributions by a dynamic system.</a:t>
            </a:r>
            <a:endParaRPr lang="en-US" dirty="0" smtClean="0"/>
          </a:p>
          <a:p>
            <a:pPr lvl="1"/>
            <a:r>
              <a:rPr lang="en-US" sz="2800" b="1" dirty="0" smtClean="0"/>
              <a:t>Sketch </a:t>
            </a:r>
            <a:r>
              <a:rPr lang="en-US" altLang="zh-CN" sz="2800" b="1" dirty="0" smtClean="0"/>
              <a:t>of the System</a:t>
            </a:r>
            <a:r>
              <a:rPr lang="en-US" sz="2800" b="1" dirty="0" smtClean="0"/>
              <a:t>:</a:t>
            </a:r>
          </a:p>
          <a:p>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22</a:t>
            </a:fld>
            <a:endParaRPr lang="en-US"/>
          </a:p>
        </p:txBody>
      </p:sp>
      <p:grpSp>
        <p:nvGrpSpPr>
          <p:cNvPr id="5" name="组合 4"/>
          <p:cNvGrpSpPr/>
          <p:nvPr/>
        </p:nvGrpSpPr>
        <p:grpSpPr>
          <a:xfrm>
            <a:off x="47328" y="1585394"/>
            <a:ext cx="6501175" cy="4529228"/>
            <a:chOff x="3203638" y="2216741"/>
            <a:chExt cx="5789617" cy="4033502"/>
          </a:xfrm>
        </p:grpSpPr>
        <p:cxnSp>
          <p:nvCxnSpPr>
            <p:cNvPr id="6" name="直接连接符 5"/>
            <p:cNvCxnSpPr/>
            <p:nvPr/>
          </p:nvCxnSpPr>
          <p:spPr>
            <a:xfrm>
              <a:off x="6172000" y="3067637"/>
              <a:ext cx="0" cy="1594393"/>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4580043" y="4714663"/>
              <a:ext cx="1514736" cy="666154"/>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5969171" y="2928321"/>
              <a:ext cx="1857699" cy="2479905"/>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4405502" y="3067636"/>
              <a:ext cx="1857699" cy="2479905"/>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4642951" y="5433090"/>
              <a:ext cx="3241061" cy="0"/>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6214119" y="4718285"/>
              <a:ext cx="1619551" cy="712249"/>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5444051" y="2216741"/>
              <a:ext cx="2200592"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3203638" y="5833696"/>
              <a:ext cx="2334335"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4" name="矩形 7"/>
            <p:cNvSpPr>
              <a:spLocks noChangeArrowheads="1"/>
            </p:cNvSpPr>
            <p:nvPr/>
          </p:nvSpPr>
          <p:spPr bwMode="auto">
            <a:xfrm>
              <a:off x="6621804" y="5839107"/>
              <a:ext cx="2371451" cy="4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15" name="矩形 7"/>
            <p:cNvSpPr>
              <a:spLocks noChangeArrowheads="1"/>
            </p:cNvSpPr>
            <p:nvPr/>
          </p:nvSpPr>
          <p:spPr bwMode="auto">
            <a:xfrm>
              <a:off x="5824278" y="4924291"/>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5766870" y="2649434"/>
              <a:ext cx="810266" cy="810266"/>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7402397" y="5003093"/>
              <a:ext cx="810266" cy="810266"/>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4070096" y="5016162"/>
              <a:ext cx="810266" cy="81026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5932231" y="4435851"/>
              <a:ext cx="488440" cy="48844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grpSp>
      <p:pic>
        <p:nvPicPr>
          <p:cNvPr id="20"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圆角矩形 35"/>
          <p:cNvSpPr/>
          <p:nvPr/>
        </p:nvSpPr>
        <p:spPr>
          <a:xfrm>
            <a:off x="6496790" y="1740049"/>
            <a:ext cx="5296823" cy="4929312"/>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文本框 37"/>
              <p:cNvSpPr txBox="1"/>
              <p:nvPr/>
            </p:nvSpPr>
            <p:spPr>
              <a:xfrm>
                <a:off x="206632" y="6140689"/>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38" name="文本框 37"/>
              <p:cNvSpPr txBox="1">
                <a:spLocks noRot="1" noChangeAspect="1" noMove="1" noResize="1" noEditPoints="1" noAdjustHandles="1" noChangeArrowheads="1" noChangeShapeType="1" noTextEdit="1"/>
              </p:cNvSpPr>
              <p:nvPr/>
            </p:nvSpPr>
            <p:spPr>
              <a:xfrm>
                <a:off x="206632" y="6140689"/>
                <a:ext cx="2349168" cy="528671"/>
              </a:xfrm>
              <a:prstGeom prst="rect">
                <a:avLst/>
              </a:prstGeom>
              <a:blipFill>
                <a:blip r:embed="rId5"/>
                <a:stretch>
                  <a:fillRect/>
                </a:stretch>
              </a:blipFill>
            </p:spPr>
            <p:txBody>
              <a:bodyPr/>
              <a:lstStyle/>
              <a:p>
                <a:r>
                  <a:rPr lang="en-US">
                    <a:noFill/>
                  </a:rPr>
                  <a:t> </a:t>
                </a:r>
              </a:p>
            </p:txBody>
          </p:sp>
        </mc:Fallback>
      </mc:AlternateContent>
      <p:pic>
        <p:nvPicPr>
          <p:cNvPr id="28" name="图片 27"/>
          <p:cNvPicPr>
            <a:picLocks noChangeAspect="1"/>
          </p:cNvPicPr>
          <p:nvPr/>
        </p:nvPicPr>
        <p:blipFill>
          <a:blip r:embed="rId6"/>
          <a:stretch>
            <a:fillRect/>
          </a:stretch>
        </p:blipFill>
        <p:spPr>
          <a:xfrm>
            <a:off x="6960096" y="2275584"/>
            <a:ext cx="4386762" cy="2449560"/>
          </a:xfrm>
          <a:prstGeom prst="rect">
            <a:avLst/>
          </a:prstGeom>
        </p:spPr>
      </p:pic>
      <p:pic>
        <p:nvPicPr>
          <p:cNvPr id="29" name="图片 28"/>
          <p:cNvPicPr>
            <a:picLocks noChangeAspect="1"/>
          </p:cNvPicPr>
          <p:nvPr/>
        </p:nvPicPr>
        <p:blipFill>
          <a:blip r:embed="rId7"/>
          <a:stretch>
            <a:fillRect/>
          </a:stretch>
        </p:blipFill>
        <p:spPr>
          <a:xfrm>
            <a:off x="7792103" y="4697177"/>
            <a:ext cx="3150883" cy="1962862"/>
          </a:xfrm>
          <a:prstGeom prst="rect">
            <a:avLst/>
          </a:prstGeom>
        </p:spPr>
      </p:pic>
      <mc:AlternateContent xmlns:mc="http://schemas.openxmlformats.org/markup-compatibility/2006" xmlns:a14="http://schemas.microsoft.com/office/drawing/2010/main">
        <mc:Choice Requires="a14">
          <p:sp>
            <p:nvSpPr>
              <p:cNvPr id="33" name="矩形 32"/>
              <p:cNvSpPr/>
              <p:nvPr/>
            </p:nvSpPr>
            <p:spPr>
              <a:xfrm>
                <a:off x="7408429" y="2384429"/>
                <a:ext cx="3256661" cy="707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𝒅</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𝒊</m:t>
                              </m:r>
                            </m:sub>
                          </m:sSub>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r>
                            <a:rPr lang="en-US" b="1" i="1">
                              <a:solidFill>
                                <a:srgbClr val="FF0000"/>
                              </a:solidFill>
                              <a:latin typeface="Cambria Math" panose="02040503050406030204" pitchFamily="18" charset="0"/>
                              <a:ea typeface="Cambria Math" panose="02040503050406030204" pitchFamily="18" charset="0"/>
                            </a:rPr>
                            <m:t>)</m:t>
                          </m:r>
                        </m:num>
                        <m:den>
                          <m:r>
                            <a:rPr lang="en-US" b="1" i="1">
                              <a:solidFill>
                                <a:srgbClr val="FF0000"/>
                              </a:solidFill>
                              <a:latin typeface="Cambria Math" panose="02040503050406030204" pitchFamily="18" charset="0"/>
                              <a:ea typeface="Cambria Math" panose="02040503050406030204" pitchFamily="18" charset="0"/>
                            </a:rPr>
                            <m:t>𝒅𝒕</m:t>
                          </m:r>
                        </m:den>
                      </m:f>
                      <m:r>
                        <a:rPr lang="en-US" b="1" i="1">
                          <a:solidFill>
                            <a:srgbClr val="FF0000"/>
                          </a:solidFill>
                          <a:latin typeface="Cambria Math" panose="02040503050406030204" pitchFamily="18" charset="0"/>
                          <a:ea typeface="Cambria Math" panose="02040503050406030204" pitchFamily="18" charset="0"/>
                        </a:rPr>
                        <m:t>=</m:t>
                      </m:r>
                      <m:f>
                        <m:fPr>
                          <m:ctrlPr>
                            <a:rPr lang="en-US" b="1" i="1" smtClean="0">
                              <a:solidFill>
                                <a:srgbClr val="FF0000"/>
                              </a:solidFill>
                              <a:latin typeface="Cambria Math" panose="02040503050406030204" pitchFamily="18" charset="0"/>
                              <a:ea typeface="Cambria Math" panose="02040503050406030204" pitchFamily="18" charset="0"/>
                            </a:rPr>
                          </m:ctrlPr>
                        </m:fPr>
                        <m:num>
                          <m:sSup>
                            <m:sSupPr>
                              <m:ctrlPr>
                                <a:rPr lang="en-US" b="1" i="1" smtClean="0">
                                  <a:solidFill>
                                    <a:srgbClr val="FF0000"/>
                                  </a:solidFill>
                                  <a:latin typeface="Cambria Math" panose="02040503050406030204" pitchFamily="18" charset="0"/>
                                  <a:ea typeface="Cambria Math" panose="02040503050406030204" pitchFamily="18" charset="0"/>
                                </a:rPr>
                              </m:ctrlPr>
                            </m:sSupPr>
                            <m:e>
                              <m:r>
                                <a:rPr lang="en-US" b="1" i="1" smtClean="0">
                                  <a:solidFill>
                                    <a:srgbClr val="FF0000"/>
                                  </a:solidFill>
                                  <a:latin typeface="Cambria Math" panose="02040503050406030204" pitchFamily="18" charset="0"/>
                                  <a:ea typeface="Cambria Math" panose="02040503050406030204" pitchFamily="18" charset="0"/>
                                </a:rPr>
                                <m:t>(</m:t>
                              </m:r>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𝒙</m:t>
                                  </m:r>
                                </m:e>
                                <m:sub>
                                  <m:r>
                                    <a:rPr lang="en-US" b="1" i="1" smtClean="0">
                                      <a:solidFill>
                                        <a:srgbClr val="FF0000"/>
                                      </a:solidFill>
                                      <a:latin typeface="Cambria Math" panose="02040503050406030204" pitchFamily="18" charset="0"/>
                                      <a:ea typeface="Cambria Math" panose="02040503050406030204" pitchFamily="18" charset="0"/>
                                    </a:rPr>
                                    <m:t>𝒊</m:t>
                                  </m:r>
                                </m:sub>
                              </m:sSub>
                              <m:d>
                                <m:dPr>
                                  <m:ctrlPr>
                                    <a:rPr lang="en-US" b="1" i="1" smtClean="0">
                                      <a:solidFill>
                                        <a:srgbClr val="FF0000"/>
                                      </a:solidFill>
                                      <a:latin typeface="Cambria Math" panose="02040503050406030204" pitchFamily="18" charset="0"/>
                                      <a:ea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𝒕</m:t>
                                  </m:r>
                                </m:e>
                              </m:d>
                              <m:r>
                                <a:rPr lang="en-US" b="1" i="1" smtClean="0">
                                  <a:solidFill>
                                    <a:srgbClr val="FF0000"/>
                                  </a:solidFill>
                                  <a:latin typeface="Cambria Math" panose="02040503050406030204" pitchFamily="18" charset="0"/>
                                  <a:ea typeface="Cambria Math" panose="02040503050406030204" pitchFamily="18" charset="0"/>
                                </a:rPr>
                                <m:t>+</m:t>
                              </m:r>
                              <m:r>
                                <a:rPr lang="el-GR" b="1" i="1" smtClean="0">
                                  <a:solidFill>
                                    <a:srgbClr val="FF0000"/>
                                  </a:solidFill>
                                  <a:latin typeface="Cambria Math" panose="02040503050406030204" pitchFamily="18" charset="0"/>
                                  <a:ea typeface="Cambria Math" panose="02040503050406030204" pitchFamily="18" charset="0"/>
                                </a:rPr>
                                <m:t>𝜟</m:t>
                              </m:r>
                              <m:r>
                                <a:rPr lang="en-US" b="1" i="1" smtClean="0">
                                  <a:solidFill>
                                    <a:srgbClr val="FF0000"/>
                                  </a:solidFill>
                                  <a:latin typeface="Cambria Math" panose="02040503050406030204" pitchFamily="18" charset="0"/>
                                  <a:ea typeface="Cambria Math" panose="02040503050406030204" pitchFamily="18" charset="0"/>
                                </a:rPr>
                                <m:t>)</m:t>
                              </m:r>
                            </m:e>
                            <m:sup>
                              <m:r>
                                <a:rPr lang="en-US" b="1" i="1" smtClean="0">
                                  <a:solidFill>
                                    <a:srgbClr val="FF0000"/>
                                  </a:solidFill>
                                  <a:latin typeface="Cambria Math" panose="02040503050406030204" pitchFamily="18" charset="0"/>
                                  <a:ea typeface="Cambria Math" panose="02040503050406030204" pitchFamily="18" charset="0"/>
                                </a:rPr>
                                <m:t>𝜽</m:t>
                              </m:r>
                            </m:sup>
                          </m:sSup>
                        </m:num>
                        <m:den>
                          <m:r>
                            <a:rPr lang="en-US" b="1" i="1" smtClean="0">
                              <a:solidFill>
                                <a:srgbClr val="FF0000"/>
                              </a:solidFill>
                              <a:latin typeface="Cambria Math" panose="02040503050406030204" pitchFamily="18" charset="0"/>
                              <a:ea typeface="Cambria Math" panose="02040503050406030204" pitchFamily="18" charset="0"/>
                            </a:rPr>
                            <m:t>𝜷</m:t>
                          </m:r>
                          <m:sSup>
                            <m:sSupPr>
                              <m:ctrlPr>
                                <a:rPr lang="en-US" b="1" i="1">
                                  <a:solidFill>
                                    <a:srgbClr val="FF0000"/>
                                  </a:solidFill>
                                  <a:latin typeface="Cambria Math" panose="02040503050406030204" pitchFamily="18" charset="0"/>
                                  <a:ea typeface="Cambria Math" panose="02040503050406030204" pitchFamily="18" charset="0"/>
                                </a:rPr>
                              </m:ctrlPr>
                            </m:sSupPr>
                            <m:e>
                              <m:r>
                                <a:rPr lang="en-US" b="1" i="1">
                                  <a:solidFill>
                                    <a:srgbClr val="FF0000"/>
                                  </a:solidFill>
                                  <a:latin typeface="Cambria Math" panose="02040503050406030204" pitchFamily="18" charset="0"/>
                                  <a:ea typeface="Cambria Math" panose="02040503050406030204" pitchFamily="18" charset="0"/>
                                </a:rPr>
                                <m:t>(</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𝒊</m:t>
                                  </m:r>
                                </m:sub>
                              </m:sSub>
                              <m:d>
                                <m:dPr>
                                  <m:ctrlPr>
                                    <a:rPr lang="en-US" b="1" i="1">
                                      <a:solidFill>
                                        <a:srgbClr val="FF0000"/>
                                      </a:solidFill>
                                      <a:latin typeface="Cambria Math" panose="02040503050406030204" pitchFamily="18" charset="0"/>
                                      <a:ea typeface="Cambria Math" panose="02040503050406030204" pitchFamily="18" charset="0"/>
                                    </a:rPr>
                                  </m:ctrlPr>
                                </m:dPr>
                                <m:e>
                                  <m:r>
                                    <a:rPr lang="en-US" b="1" i="1">
                                      <a:solidFill>
                                        <a:srgbClr val="FF0000"/>
                                      </a:solidFill>
                                      <a:latin typeface="Cambria Math" panose="02040503050406030204" pitchFamily="18" charset="0"/>
                                      <a:ea typeface="Cambria Math" panose="02040503050406030204" pitchFamily="18" charset="0"/>
                                    </a:rPr>
                                    <m:t>𝒕</m:t>
                                  </m:r>
                                </m:e>
                              </m:d>
                              <m:r>
                                <a:rPr lang="en-US" b="1" i="1">
                                  <a:solidFill>
                                    <a:srgbClr val="FF0000"/>
                                  </a:solidFill>
                                  <a:latin typeface="Cambria Math" panose="02040503050406030204" pitchFamily="18" charset="0"/>
                                  <a:ea typeface="Cambria Math" panose="02040503050406030204" pitchFamily="18" charset="0"/>
                                </a:rPr>
                                <m:t>+</m:t>
                              </m:r>
                              <m:r>
                                <a:rPr lang="el-GR" b="1" i="1">
                                  <a:solidFill>
                                    <a:srgbClr val="FF0000"/>
                                  </a:solidFill>
                                  <a:latin typeface="Cambria Math" panose="02040503050406030204" pitchFamily="18" charset="0"/>
                                  <a:ea typeface="Cambria Math" panose="02040503050406030204" pitchFamily="18" charset="0"/>
                                </a:rPr>
                                <m:t>𝜟</m:t>
                              </m:r>
                              <m:r>
                                <a:rPr lang="en-US" b="1" i="1">
                                  <a:solidFill>
                                    <a:srgbClr val="FF0000"/>
                                  </a:solidFill>
                                  <a:latin typeface="Cambria Math" panose="02040503050406030204" pitchFamily="18" charset="0"/>
                                  <a:ea typeface="Cambria Math" panose="02040503050406030204" pitchFamily="18" charset="0"/>
                                </a:rPr>
                                <m:t>)</m:t>
                              </m:r>
                            </m:e>
                            <m:sup>
                              <m:r>
                                <a:rPr lang="en-US" b="1" i="1">
                                  <a:solidFill>
                                    <a:srgbClr val="FF0000"/>
                                  </a:solidFill>
                                  <a:latin typeface="Cambria Math" panose="02040503050406030204" pitchFamily="18" charset="0"/>
                                  <a:ea typeface="Cambria Math" panose="02040503050406030204" pitchFamily="18" charset="0"/>
                                </a:rPr>
                                <m:t>𝜽</m:t>
                              </m:r>
                            </m:sup>
                          </m:sSup>
                          <m:r>
                            <a:rPr lang="en-US" b="1" i="1" smtClean="0">
                              <a:solidFill>
                                <a:srgbClr val="FF0000"/>
                              </a:solidFill>
                              <a:latin typeface="Cambria Math" panose="02040503050406030204" pitchFamily="18" charset="0"/>
                              <a:ea typeface="Cambria Math" panose="02040503050406030204" pitchFamily="18" charset="0"/>
                            </a:rPr>
                            <m:t>𝒕</m:t>
                          </m:r>
                          <m:r>
                            <a:rPr lang="en-US" b="1" i="1" smtClean="0">
                              <a:solidFill>
                                <a:srgbClr val="FF0000"/>
                              </a:solidFill>
                              <a:latin typeface="Cambria Math" panose="02040503050406030204" pitchFamily="18" charset="0"/>
                              <a:ea typeface="Cambria Math" panose="02040503050406030204" pitchFamily="18" charset="0"/>
                            </a:rPr>
                            <m:t>+ </m:t>
                          </m:r>
                          <m:r>
                            <a:rPr lang="en-US" b="1" i="1" smtClean="0">
                              <a:solidFill>
                                <a:srgbClr val="FF0000"/>
                              </a:solidFill>
                              <a:latin typeface="Cambria Math" panose="02040503050406030204" pitchFamily="18" charset="0"/>
                              <a:ea typeface="Cambria Math" panose="02040503050406030204" pitchFamily="18" charset="0"/>
                            </a:rPr>
                            <m:t>𝜶</m:t>
                          </m:r>
                          <m:r>
                            <a:rPr lang="en-US" b="1" i="1" smtClean="0">
                              <a:solidFill>
                                <a:srgbClr val="FF0000"/>
                              </a:solidFill>
                              <a:latin typeface="Cambria Math" panose="02040503050406030204" pitchFamily="18" charset="0"/>
                              <a:ea typeface="Cambria Math" panose="02040503050406030204" pitchFamily="18" charset="0"/>
                            </a:rPr>
                            <m:t>𝒕</m:t>
                          </m:r>
                        </m:den>
                      </m:f>
                    </m:oMath>
                  </m:oMathPara>
                </a14:m>
                <a:endParaRPr lang="en-US" b="1" dirty="0">
                  <a:solidFill>
                    <a:srgbClr val="FF0000"/>
                  </a:solidFill>
                </a:endParaRPr>
              </a:p>
            </p:txBody>
          </p:sp>
        </mc:Choice>
        <mc:Fallback xmlns="">
          <p:sp>
            <p:nvSpPr>
              <p:cNvPr id="33" name="矩形 32"/>
              <p:cNvSpPr>
                <a:spLocks noRot="1" noChangeAspect="1" noMove="1" noResize="1" noEditPoints="1" noAdjustHandles="1" noChangeArrowheads="1" noChangeShapeType="1" noTextEdit="1"/>
              </p:cNvSpPr>
              <p:nvPr/>
            </p:nvSpPr>
            <p:spPr>
              <a:xfrm>
                <a:off x="7408429" y="2384429"/>
                <a:ext cx="3256661" cy="707245"/>
              </a:xfrm>
              <a:prstGeom prst="rect">
                <a:avLst/>
              </a:prstGeom>
              <a:blipFill>
                <a:blip r:embed="rId8"/>
                <a:stretch>
                  <a:fillRect/>
                </a:stretch>
              </a:blipFill>
            </p:spPr>
            <p:txBody>
              <a:bodyPr/>
              <a:lstStyle/>
              <a:p>
                <a:r>
                  <a:rPr lang="en-US">
                    <a:noFill/>
                  </a:rPr>
                  <a:t> </a:t>
                </a:r>
              </a:p>
            </p:txBody>
          </p:sp>
        </mc:Fallback>
      </mc:AlternateContent>
      <p:cxnSp>
        <p:nvCxnSpPr>
          <p:cNvPr id="31" name="直接连接符 30"/>
          <p:cNvCxnSpPr/>
          <p:nvPr/>
        </p:nvCxnSpPr>
        <p:spPr>
          <a:xfrm>
            <a:off x="10560496" y="2282164"/>
            <a:ext cx="31363" cy="2514988"/>
          </a:xfrm>
          <a:prstGeom prst="line">
            <a:avLst/>
          </a:prstGeom>
          <a:ln w="57150">
            <a:solidFill>
              <a:srgbClr val="2FFF8D"/>
            </a:solidFill>
            <a:prstDash val="lgDash"/>
          </a:ln>
        </p:spPr>
        <p:style>
          <a:lnRef idx="1">
            <a:schemeClr val="accent1"/>
          </a:lnRef>
          <a:fillRef idx="0">
            <a:schemeClr val="accent1"/>
          </a:fillRef>
          <a:effectRef idx="0">
            <a:schemeClr val="accent1"/>
          </a:effectRef>
          <a:fontRef idx="minor">
            <a:schemeClr val="tx1"/>
          </a:fontRef>
        </p:style>
      </p:cxnSp>
      <p:sp>
        <p:nvSpPr>
          <p:cNvPr id="37" name="上箭头 36"/>
          <p:cNvSpPr/>
          <p:nvPr/>
        </p:nvSpPr>
        <p:spPr>
          <a:xfrm>
            <a:off x="10378007" y="4524782"/>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1" name="矩形 40"/>
              <p:cNvSpPr/>
              <p:nvPr/>
            </p:nvSpPr>
            <p:spPr>
              <a:xfrm>
                <a:off x="3863752" y="6017178"/>
                <a:ext cx="289239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1" i="1" smtClean="0">
                              <a:latin typeface="Cambria Math" panose="02040503050406030204" pitchFamily="18" charset="0"/>
                              <a:ea typeface="Cambria Math" panose="02040503050406030204" pitchFamily="18" charset="0"/>
                            </a:rPr>
                          </m:ctrlPr>
                        </m:fPr>
                        <m:num>
                          <m:r>
                            <a:rPr lang="en-US" sz="1600" b="1" i="1">
                              <a:latin typeface="Cambria Math" panose="02040503050406030204" pitchFamily="18" charset="0"/>
                              <a:ea typeface="Cambria Math" panose="02040503050406030204" pitchFamily="18" charset="0"/>
                            </a:rPr>
                            <m:t>𝒅</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𝒕</m:t>
                          </m:r>
                          <m:r>
                            <a:rPr lang="en-US" sz="1600" b="1" i="1">
                              <a:latin typeface="Cambria Math" panose="02040503050406030204" pitchFamily="18" charset="0"/>
                              <a:ea typeface="Cambria Math" panose="02040503050406030204" pitchFamily="18" charset="0"/>
                            </a:rPr>
                            <m:t>)</m:t>
                          </m:r>
                        </m:num>
                        <m:den>
                          <m:r>
                            <a:rPr lang="en-US" sz="1600" b="1" i="1">
                              <a:latin typeface="Cambria Math" panose="02040503050406030204" pitchFamily="18" charset="0"/>
                              <a:ea typeface="Cambria Math" panose="02040503050406030204" pitchFamily="18" charset="0"/>
                            </a:rPr>
                            <m:t>𝒅𝒕</m:t>
                          </m:r>
                        </m:den>
                      </m:f>
                      <m:r>
                        <a:rPr lang="en-US" sz="1600" b="1" i="1">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𝒙</m:t>
                                  </m:r>
                                </m:e>
                                <m:sub>
                                  <m:r>
                                    <a:rPr lang="en-US" sz="1600" b="1" i="1" smtClean="0">
                                      <a:latin typeface="Cambria Math" panose="02040503050406030204" pitchFamily="18" charset="0"/>
                                      <a:ea typeface="Cambria Math" panose="02040503050406030204" pitchFamily="18" charset="0"/>
                                    </a:rPr>
                                    <m:t>𝒊</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𝒕</m:t>
                                  </m:r>
                                </m:e>
                              </m:d>
                              <m:r>
                                <a:rPr lang="en-US" sz="1600" b="1" i="1" smtClean="0">
                                  <a:latin typeface="Cambria Math" panose="02040503050406030204" pitchFamily="18" charset="0"/>
                                  <a:ea typeface="Cambria Math" panose="02040503050406030204" pitchFamily="18" charset="0"/>
                                </a:rPr>
                                <m:t>+</m:t>
                              </m:r>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m:t>
                              </m:r>
                            </m:e>
                            <m:sup>
                              <m:r>
                                <a:rPr lang="en-US" sz="1600" b="1" i="1" smtClean="0">
                                  <a:latin typeface="Cambria Math" panose="02040503050406030204" pitchFamily="18" charset="0"/>
                                  <a:ea typeface="Cambria Math" panose="02040503050406030204" pitchFamily="18" charset="0"/>
                                </a:rPr>
                                <m:t>𝜽</m:t>
                              </m:r>
                            </m:sup>
                          </m:sSup>
                        </m:num>
                        <m:den>
                          <m:r>
                            <a:rPr lang="en-US" sz="1600" b="1" i="1" smtClean="0">
                              <a:latin typeface="Cambria Math" panose="02040503050406030204" pitchFamily="18" charset="0"/>
                              <a:ea typeface="Cambria Math" panose="02040503050406030204" pitchFamily="18" charset="0"/>
                            </a:rPr>
                            <m:t>𝜷</m:t>
                          </m:r>
                          <m:sSup>
                            <m:sSupPr>
                              <m:ctrlPr>
                                <a:rPr lang="en-US" sz="1600" b="1" i="1">
                                  <a:latin typeface="Cambria Math" panose="02040503050406030204" pitchFamily="18" charset="0"/>
                                  <a:ea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𝒕</m:t>
                                  </m:r>
                                </m:e>
                              </m:d>
                              <m:r>
                                <a:rPr lang="en-US"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𝜟</m:t>
                              </m:r>
                              <m:r>
                                <a:rPr lang="en-US" sz="1600" b="1" i="1">
                                  <a:latin typeface="Cambria Math" panose="02040503050406030204" pitchFamily="18" charset="0"/>
                                  <a:ea typeface="Cambria Math" panose="02040503050406030204" pitchFamily="18" charset="0"/>
                                </a:rPr>
                                <m:t>)</m:t>
                              </m:r>
                            </m:e>
                            <m:sup>
                              <m:r>
                                <a:rPr lang="en-US" sz="1600" b="1" i="1">
                                  <a:latin typeface="Cambria Math" panose="02040503050406030204" pitchFamily="18" charset="0"/>
                                  <a:ea typeface="Cambria Math" panose="02040503050406030204" pitchFamily="18" charset="0"/>
                                </a:rPr>
                                <m:t>𝜽</m:t>
                              </m:r>
                            </m:sup>
                          </m:sSup>
                          <m:r>
                            <a:rPr lang="en-US" sz="1600" b="1" i="1" smtClean="0">
                              <a:latin typeface="Cambria Math" panose="02040503050406030204" pitchFamily="18" charset="0"/>
                              <a:ea typeface="Cambria Math" panose="02040503050406030204" pitchFamily="18" charset="0"/>
                            </a:rPr>
                            <m:t>𝒕</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𝜶</m:t>
                          </m:r>
                          <m:r>
                            <a:rPr lang="en-US" sz="1600" b="1" i="1" smtClean="0">
                              <a:latin typeface="Cambria Math" panose="02040503050406030204" pitchFamily="18" charset="0"/>
                              <a:ea typeface="Cambria Math" panose="02040503050406030204" pitchFamily="18" charset="0"/>
                            </a:rPr>
                            <m:t>𝒕</m:t>
                          </m:r>
                        </m:den>
                      </m:f>
                    </m:oMath>
                  </m:oMathPara>
                </a14:m>
                <a:endParaRPr lang="en-US" sz="1600" b="1" dirty="0"/>
              </a:p>
            </p:txBody>
          </p:sp>
        </mc:Choice>
        <mc:Fallback xmlns="">
          <p:sp>
            <p:nvSpPr>
              <p:cNvPr id="41" name="矩形 40"/>
              <p:cNvSpPr>
                <a:spLocks noRot="1" noChangeAspect="1" noMove="1" noResize="1" noEditPoints="1" noAdjustHandles="1" noChangeArrowheads="1" noChangeShapeType="1" noTextEdit="1"/>
              </p:cNvSpPr>
              <p:nvPr/>
            </p:nvSpPr>
            <p:spPr>
              <a:xfrm>
                <a:off x="3863752" y="6017178"/>
                <a:ext cx="2892395" cy="64633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58174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Method Details: Step 3.</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23</a:t>
            </a:fld>
            <a:endParaRPr lang="en-US"/>
          </a:p>
        </p:txBody>
      </p:sp>
      <p:pic>
        <p:nvPicPr>
          <p:cNvPr id="20"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1" name="组合 20"/>
          <p:cNvGrpSpPr/>
          <p:nvPr/>
        </p:nvGrpSpPr>
        <p:grpSpPr>
          <a:xfrm>
            <a:off x="132766" y="-14910"/>
            <a:ext cx="6971346" cy="372188"/>
            <a:chOff x="0" y="-14910"/>
            <a:chExt cx="6971346" cy="372188"/>
          </a:xfrm>
        </p:grpSpPr>
        <p:grpSp>
          <p:nvGrpSpPr>
            <p:cNvPr id="22" name="组合 21"/>
            <p:cNvGrpSpPr/>
            <p:nvPr/>
          </p:nvGrpSpPr>
          <p:grpSpPr>
            <a:xfrm>
              <a:off x="0" y="-14910"/>
              <a:ext cx="6971346" cy="372188"/>
              <a:chOff x="0" y="-14910"/>
              <a:chExt cx="6971346" cy="372188"/>
            </a:xfrm>
          </p:grpSpPr>
          <p:sp>
            <p:nvSpPr>
              <p:cNvPr id="24"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5" name="TextBox 7"/>
              <p:cNvSpPr txBox="1"/>
              <p:nvPr/>
            </p:nvSpPr>
            <p:spPr>
              <a:xfrm>
                <a:off x="2096471" y="-13958"/>
                <a:ext cx="1005403" cy="369332"/>
              </a:xfrm>
              <a:prstGeom prst="rect">
                <a:avLst/>
              </a:prstGeom>
              <a:noFill/>
            </p:spPr>
            <p:txBody>
              <a:bodyPr wrap="none" rtlCol="0">
                <a:spAutoFit/>
              </a:bodyPr>
              <a:lstStyle/>
              <a:p>
                <a:r>
                  <a:rPr lang="en-US" b="1" dirty="0">
                    <a:solidFill>
                      <a:srgbClr val="FFC000"/>
                    </a:solidFill>
                  </a:rPr>
                  <a:t>Method</a:t>
                </a:r>
              </a:p>
            </p:txBody>
          </p:sp>
          <p:sp>
            <p:nvSpPr>
              <p:cNvPr id="26"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7"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3"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内容占位符 2"/>
          <p:cNvSpPr>
            <a:spLocks noGrp="1"/>
          </p:cNvSpPr>
          <p:nvPr>
            <p:ph idx="1"/>
          </p:nvPr>
        </p:nvSpPr>
        <p:spPr>
          <a:xfrm>
            <a:off x="5999834" y="1215048"/>
            <a:ext cx="5663952" cy="4911793"/>
          </a:xfrm>
        </p:spPr>
        <p:txBody>
          <a:bodyPr>
            <a:normAutofit/>
          </a:bodyPr>
          <a:lstStyle/>
          <a:p>
            <a:r>
              <a:rPr lang="en-US" b="1" dirty="0" smtClean="0"/>
              <a:t>3</a:t>
            </a:r>
            <a:r>
              <a:rPr lang="en-US" b="1" dirty="0"/>
              <a:t>. To learn the distributions and the dynamic system from empirical data</a:t>
            </a:r>
          </a:p>
          <a:p>
            <a:pPr lvl="1"/>
            <a:endParaRPr lang="en-US" dirty="0" smtClean="0"/>
          </a:p>
          <a:p>
            <a:pPr lvl="1"/>
            <a:r>
              <a:rPr lang="en-US" dirty="0" smtClean="0"/>
              <a:t>Shared parameters in </a:t>
            </a:r>
            <a:r>
              <a:rPr lang="en-US" b="1" dirty="0" smtClean="0">
                <a:solidFill>
                  <a:srgbClr val="2FFF8D"/>
                </a:solidFill>
              </a:rPr>
              <a:t>Distribution</a:t>
            </a:r>
            <a:r>
              <a:rPr lang="en-US" dirty="0" smtClean="0"/>
              <a:t>, </a:t>
            </a:r>
            <a:r>
              <a:rPr lang="en-US" b="1" dirty="0" smtClean="0">
                <a:solidFill>
                  <a:srgbClr val="00B050"/>
                </a:solidFill>
              </a:rPr>
              <a:t>Survival Analysis</a:t>
            </a:r>
            <a:r>
              <a:rPr lang="en-US" dirty="0" smtClean="0"/>
              <a:t>, and </a:t>
            </a:r>
            <a:r>
              <a:rPr lang="en-US" b="1" dirty="0" smtClean="0">
                <a:solidFill>
                  <a:srgbClr val="00DE64"/>
                </a:solidFill>
              </a:rPr>
              <a:t>Dynamic </a:t>
            </a:r>
            <a:r>
              <a:rPr lang="en-US" b="1" dirty="0">
                <a:solidFill>
                  <a:srgbClr val="00DE64"/>
                </a:solidFill>
              </a:rPr>
              <a:t>S</a:t>
            </a:r>
            <a:r>
              <a:rPr lang="en-US" b="1" dirty="0" smtClean="0">
                <a:solidFill>
                  <a:srgbClr val="00DE64"/>
                </a:solidFill>
              </a:rPr>
              <a:t>ystem</a:t>
            </a:r>
            <a:r>
              <a:rPr lang="en-US" dirty="0" smtClean="0"/>
              <a:t>.</a:t>
            </a:r>
          </a:p>
          <a:p>
            <a:pPr lvl="1"/>
            <a:r>
              <a:rPr lang="en-US" dirty="0" smtClean="0"/>
              <a:t>E.g. MLE in survival analysis / hazard rate space:</a:t>
            </a:r>
          </a:p>
          <a:p>
            <a:pPr lvl="1"/>
            <a:endParaRPr lang="en-US" dirty="0"/>
          </a:p>
          <a:p>
            <a:pPr lvl="1"/>
            <a:r>
              <a:rPr lang="en-US" dirty="0" smtClean="0"/>
              <a:t>Construction and </a:t>
            </a:r>
            <a:r>
              <a:rPr lang="en-US" dirty="0" smtClean="0"/>
              <a:t>proof.</a:t>
            </a:r>
            <a:endParaRPr lang="en-US" dirty="0" smtClean="0"/>
          </a:p>
          <a:p>
            <a:pPr lvl="1"/>
            <a:r>
              <a:rPr lang="en-US" dirty="0" smtClean="0"/>
              <a:t>Optimization, Generator code @ </a:t>
            </a:r>
            <a:r>
              <a:rPr lang="en-US" dirty="0" smtClean="0">
                <a:hlinkClick r:id="rId4"/>
              </a:rPr>
              <a:t>www.calvinzang.com</a:t>
            </a:r>
            <a:r>
              <a:rPr lang="en-US" dirty="0" smtClean="0"/>
              <a:t> </a:t>
            </a:r>
          </a:p>
          <a:p>
            <a:pPr lvl="1"/>
            <a:endParaRPr lang="en-US" dirty="0" smtClean="0"/>
          </a:p>
          <a:p>
            <a:pPr marL="274320" lvl="1" indent="0">
              <a:buNone/>
            </a:pPr>
            <a:endParaRPr lang="en-US" b="1" dirty="0" smtClean="0"/>
          </a:p>
          <a:p>
            <a:pPr lvl="1"/>
            <a:endParaRPr lang="en-US" b="1" dirty="0"/>
          </a:p>
          <a:p>
            <a:pPr lvl="1"/>
            <a:endParaRPr lang="en-US" b="1" dirty="0" smtClean="0"/>
          </a:p>
          <a:p>
            <a:pPr lvl="1"/>
            <a:endParaRPr lang="en-US" b="1" dirty="0" smtClean="0"/>
          </a:p>
        </p:txBody>
      </p:sp>
      <p:sp>
        <p:nvSpPr>
          <p:cNvPr id="34" name="圆角矩形 33"/>
          <p:cNvSpPr/>
          <p:nvPr/>
        </p:nvSpPr>
        <p:spPr>
          <a:xfrm>
            <a:off x="6096000" y="2214696"/>
            <a:ext cx="5778087" cy="312415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组合 27"/>
          <p:cNvGrpSpPr/>
          <p:nvPr/>
        </p:nvGrpSpPr>
        <p:grpSpPr>
          <a:xfrm>
            <a:off x="119336" y="1585394"/>
            <a:ext cx="6730662" cy="5083966"/>
            <a:chOff x="119336" y="1585394"/>
            <a:chExt cx="6730662" cy="5083966"/>
          </a:xfrm>
        </p:grpSpPr>
        <p:cxnSp>
          <p:nvCxnSpPr>
            <p:cNvPr id="6" name="直接连接符 5"/>
            <p:cNvCxnSpPr/>
            <p:nvPr/>
          </p:nvCxnSpPr>
          <p:spPr>
            <a:xfrm>
              <a:off x="3452517" y="2540867"/>
              <a:ext cx="0" cy="1790347"/>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直接连接符 6"/>
            <p:cNvCxnSpPr/>
            <p:nvPr/>
          </p:nvCxnSpPr>
          <p:spPr>
            <a:xfrm flipH="1">
              <a:off x="1664905" y="4390316"/>
              <a:ext cx="1700901" cy="748026"/>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p:cNvCxnSpPr/>
            <p:nvPr/>
          </p:nvCxnSpPr>
          <p:spPr>
            <a:xfrm>
              <a:off x="3224760" y="2384429"/>
              <a:ext cx="2086015" cy="2784691"/>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p:cNvCxnSpPr/>
            <p:nvPr/>
          </p:nvCxnSpPr>
          <p:spPr>
            <a:xfrm flipH="1">
              <a:off x="1468912" y="2540866"/>
              <a:ext cx="2086015" cy="2784691"/>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p:cNvCxnSpPr/>
            <p:nvPr/>
          </p:nvCxnSpPr>
          <p:spPr>
            <a:xfrm>
              <a:off x="1735544" y="5197039"/>
              <a:ext cx="3639395" cy="0"/>
            </a:xfrm>
            <a:prstGeom prst="line">
              <a:avLst/>
            </a:prstGeom>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p:cNvCxnSpPr/>
            <p:nvPr/>
          </p:nvCxnSpPr>
          <p:spPr>
            <a:xfrm>
              <a:off x="3499812" y="4394383"/>
              <a:ext cx="1818598" cy="799786"/>
            </a:xfrm>
            <a:prstGeom prst="line">
              <a:avLst/>
            </a:prstGeom>
            <a:ln w="762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7"/>
            <p:cNvSpPr>
              <a:spLocks noChangeArrowheads="1"/>
            </p:cNvSpPr>
            <p:nvPr/>
          </p:nvSpPr>
          <p:spPr bwMode="auto">
            <a:xfrm>
              <a:off x="2635101" y="1585394"/>
              <a:ext cx="247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13" name="矩形 7"/>
            <p:cNvSpPr>
              <a:spLocks noChangeArrowheads="1"/>
            </p:cNvSpPr>
            <p:nvPr/>
          </p:nvSpPr>
          <p:spPr bwMode="auto">
            <a:xfrm>
              <a:off x="119336" y="5646880"/>
              <a:ext cx="2621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14" name="矩形 7"/>
            <p:cNvSpPr>
              <a:spLocks noChangeArrowheads="1"/>
            </p:cNvSpPr>
            <p:nvPr/>
          </p:nvSpPr>
          <p:spPr bwMode="auto">
            <a:xfrm>
              <a:off x="3957603" y="5652957"/>
              <a:ext cx="2662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15" name="矩形 7"/>
            <p:cNvSpPr>
              <a:spLocks noChangeArrowheads="1"/>
            </p:cNvSpPr>
            <p:nvPr/>
          </p:nvSpPr>
          <p:spPr bwMode="auto">
            <a:xfrm>
              <a:off x="3062059" y="4625708"/>
              <a:ext cx="808567" cy="41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16" name="椭圆 15"/>
            <p:cNvSpPr/>
            <p:nvPr/>
          </p:nvSpPr>
          <p:spPr>
            <a:xfrm>
              <a:off x="2997595" y="2071266"/>
              <a:ext cx="909850" cy="909849"/>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7" name="椭圆 16"/>
            <p:cNvSpPr/>
            <p:nvPr/>
          </p:nvSpPr>
          <p:spPr>
            <a:xfrm>
              <a:off x="4834133" y="4714195"/>
              <a:ext cx="909850" cy="909849"/>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8" name="椭圆 17"/>
            <p:cNvSpPr/>
            <p:nvPr/>
          </p:nvSpPr>
          <p:spPr>
            <a:xfrm>
              <a:off x="1092284" y="4728870"/>
              <a:ext cx="909850" cy="9098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19" name="椭圆 18"/>
            <p:cNvSpPr/>
            <p:nvPr/>
          </p:nvSpPr>
          <p:spPr>
            <a:xfrm>
              <a:off x="3183280" y="4077237"/>
              <a:ext cx="548470" cy="54847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pic>
          <p:nvPicPr>
            <p:cNvPr id="37" name="图片 36"/>
            <p:cNvPicPr>
              <a:picLocks noChangeAspect="1"/>
            </p:cNvPicPr>
            <p:nvPr/>
          </p:nvPicPr>
          <p:blipFill>
            <a:blip r:embed="rId5"/>
            <a:stretch>
              <a:fillRect/>
            </a:stretch>
          </p:blipFill>
          <p:spPr>
            <a:xfrm>
              <a:off x="341705" y="2055220"/>
              <a:ext cx="2553481" cy="1043901"/>
            </a:xfrm>
            <a:prstGeom prst="rect">
              <a:avLst/>
            </a:prstGeom>
          </p:spPr>
        </p:pic>
        <mc:AlternateContent xmlns:mc="http://schemas.openxmlformats.org/markup-compatibility/2006" xmlns:a14="http://schemas.microsoft.com/office/drawing/2010/main">
          <mc:Choice Requires="a14">
            <p:sp>
              <p:nvSpPr>
                <p:cNvPr id="41" name="文本框 40"/>
                <p:cNvSpPr txBox="1"/>
                <p:nvPr/>
              </p:nvSpPr>
              <p:spPr>
                <a:xfrm>
                  <a:off x="206632" y="6140689"/>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41" name="文本框 40"/>
                <p:cNvSpPr txBox="1">
                  <a:spLocks noRot="1" noChangeAspect="1" noMove="1" noResize="1" noEditPoints="1" noAdjustHandles="1" noChangeArrowheads="1" noChangeShapeType="1" noTextEdit="1"/>
                </p:cNvSpPr>
                <p:nvPr/>
              </p:nvSpPr>
              <p:spPr>
                <a:xfrm>
                  <a:off x="206632" y="6140689"/>
                  <a:ext cx="2349168" cy="5286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矩形 41"/>
                <p:cNvSpPr/>
                <p:nvPr/>
              </p:nvSpPr>
              <p:spPr>
                <a:xfrm>
                  <a:off x="3957603" y="6017178"/>
                  <a:ext cx="289239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1" i="1" smtClean="0">
                                <a:latin typeface="Cambria Math" panose="02040503050406030204" pitchFamily="18" charset="0"/>
                                <a:ea typeface="Cambria Math" panose="02040503050406030204" pitchFamily="18" charset="0"/>
                              </a:rPr>
                            </m:ctrlPr>
                          </m:fPr>
                          <m:num>
                            <m:r>
                              <a:rPr lang="en-US" sz="1600" b="1" i="1">
                                <a:latin typeface="Cambria Math" panose="02040503050406030204" pitchFamily="18" charset="0"/>
                                <a:ea typeface="Cambria Math" panose="02040503050406030204" pitchFamily="18" charset="0"/>
                              </a:rPr>
                              <m:t>𝒅</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𝒕</m:t>
                            </m:r>
                            <m:r>
                              <a:rPr lang="en-US" sz="1600" b="1" i="1">
                                <a:latin typeface="Cambria Math" panose="02040503050406030204" pitchFamily="18" charset="0"/>
                                <a:ea typeface="Cambria Math" panose="02040503050406030204" pitchFamily="18" charset="0"/>
                              </a:rPr>
                              <m:t>)</m:t>
                            </m:r>
                          </m:num>
                          <m:den>
                            <m:r>
                              <a:rPr lang="en-US" sz="1600" b="1" i="1">
                                <a:latin typeface="Cambria Math" panose="02040503050406030204" pitchFamily="18" charset="0"/>
                                <a:ea typeface="Cambria Math" panose="02040503050406030204" pitchFamily="18" charset="0"/>
                              </a:rPr>
                              <m:t>𝒅𝒕</m:t>
                            </m:r>
                          </m:den>
                        </m:f>
                        <m:r>
                          <a:rPr lang="en-US" sz="1600" b="1" i="1">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𝒙</m:t>
                                    </m:r>
                                  </m:e>
                                  <m:sub>
                                    <m:r>
                                      <a:rPr lang="en-US" sz="1600" b="1" i="1" smtClean="0">
                                        <a:latin typeface="Cambria Math" panose="02040503050406030204" pitchFamily="18" charset="0"/>
                                        <a:ea typeface="Cambria Math" panose="02040503050406030204" pitchFamily="18" charset="0"/>
                                      </a:rPr>
                                      <m:t>𝒊</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𝒕</m:t>
                                    </m:r>
                                  </m:e>
                                </m:d>
                                <m:r>
                                  <a:rPr lang="en-US" sz="1600" b="1" i="1" smtClean="0">
                                    <a:latin typeface="Cambria Math" panose="02040503050406030204" pitchFamily="18" charset="0"/>
                                    <a:ea typeface="Cambria Math" panose="02040503050406030204" pitchFamily="18" charset="0"/>
                                  </a:rPr>
                                  <m:t>+</m:t>
                                </m:r>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m:t>
                                </m:r>
                              </m:e>
                              <m:sup>
                                <m:r>
                                  <a:rPr lang="en-US" sz="1600" b="1" i="1" smtClean="0">
                                    <a:latin typeface="Cambria Math" panose="02040503050406030204" pitchFamily="18" charset="0"/>
                                    <a:ea typeface="Cambria Math" panose="02040503050406030204" pitchFamily="18" charset="0"/>
                                  </a:rPr>
                                  <m:t>𝜽</m:t>
                                </m:r>
                              </m:sup>
                            </m:sSup>
                          </m:num>
                          <m:den>
                            <m:r>
                              <a:rPr lang="en-US" sz="1600" b="1" i="1" smtClean="0">
                                <a:latin typeface="Cambria Math" panose="02040503050406030204" pitchFamily="18" charset="0"/>
                                <a:ea typeface="Cambria Math" panose="02040503050406030204" pitchFamily="18" charset="0"/>
                              </a:rPr>
                              <m:t>𝜷</m:t>
                            </m:r>
                            <m:sSup>
                              <m:sSupPr>
                                <m:ctrlPr>
                                  <a:rPr lang="en-US" sz="1600" b="1" i="1">
                                    <a:latin typeface="Cambria Math" panose="02040503050406030204" pitchFamily="18" charset="0"/>
                                    <a:ea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𝒕</m:t>
                                    </m:r>
                                  </m:e>
                                </m:d>
                                <m:r>
                                  <a:rPr lang="en-US"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𝜟</m:t>
                                </m:r>
                                <m:r>
                                  <a:rPr lang="en-US" sz="1600" b="1" i="1">
                                    <a:latin typeface="Cambria Math" panose="02040503050406030204" pitchFamily="18" charset="0"/>
                                    <a:ea typeface="Cambria Math" panose="02040503050406030204" pitchFamily="18" charset="0"/>
                                  </a:rPr>
                                  <m:t>)</m:t>
                                </m:r>
                              </m:e>
                              <m:sup>
                                <m:r>
                                  <a:rPr lang="en-US" sz="1600" b="1" i="1">
                                    <a:latin typeface="Cambria Math" panose="02040503050406030204" pitchFamily="18" charset="0"/>
                                    <a:ea typeface="Cambria Math" panose="02040503050406030204" pitchFamily="18" charset="0"/>
                                  </a:rPr>
                                  <m:t>𝜽</m:t>
                                </m:r>
                              </m:sup>
                            </m:sSup>
                            <m:r>
                              <a:rPr lang="en-US" sz="1600" b="1" i="1" smtClean="0">
                                <a:latin typeface="Cambria Math" panose="02040503050406030204" pitchFamily="18" charset="0"/>
                                <a:ea typeface="Cambria Math" panose="02040503050406030204" pitchFamily="18" charset="0"/>
                              </a:rPr>
                              <m:t>𝒕</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𝜶</m:t>
                            </m:r>
                            <m:r>
                              <a:rPr lang="en-US" sz="1600" b="1" i="1" smtClean="0">
                                <a:latin typeface="Cambria Math" panose="02040503050406030204" pitchFamily="18" charset="0"/>
                                <a:ea typeface="Cambria Math" panose="02040503050406030204" pitchFamily="18" charset="0"/>
                              </a:rPr>
                              <m:t>𝒕</m:t>
                            </m:r>
                          </m:den>
                        </m:f>
                      </m:oMath>
                    </m:oMathPara>
                  </a14:m>
                  <a:endParaRPr lang="en-US" sz="1600" b="1" dirty="0"/>
                </a:p>
              </p:txBody>
            </p:sp>
          </mc:Choice>
          <mc:Fallback xmlns="">
            <p:sp>
              <p:nvSpPr>
                <p:cNvPr id="42" name="矩形 41"/>
                <p:cNvSpPr>
                  <a:spLocks noRot="1" noChangeAspect="1" noMove="1" noResize="1" noEditPoints="1" noAdjustHandles="1" noChangeArrowheads="1" noChangeShapeType="1" noTextEdit="1"/>
                </p:cNvSpPr>
                <p:nvPr/>
              </p:nvSpPr>
              <p:spPr>
                <a:xfrm>
                  <a:off x="3957603" y="6017178"/>
                  <a:ext cx="2892395" cy="646331"/>
                </a:xfrm>
                <a:prstGeom prst="rect">
                  <a:avLst/>
                </a:prstGeom>
                <a:blipFill>
                  <a:blip r:embed="rId7"/>
                  <a:stretch>
                    <a:fillRect/>
                  </a:stretch>
                </a:blipFill>
              </p:spPr>
              <p:txBody>
                <a:bodyPr/>
                <a:lstStyle/>
                <a:p>
                  <a:r>
                    <a:rPr lang="en-US">
                      <a:noFill/>
                    </a:rPr>
                    <a:t> </a:t>
                  </a:r>
                </a:p>
              </p:txBody>
            </p:sp>
          </mc:Fallback>
        </mc:AlternateContent>
      </p:grpSp>
      <p:pic>
        <p:nvPicPr>
          <p:cNvPr id="3" name="图片 2"/>
          <p:cNvPicPr>
            <a:picLocks noChangeAspect="1"/>
          </p:cNvPicPr>
          <p:nvPr/>
        </p:nvPicPr>
        <p:blipFill>
          <a:blip r:embed="rId8"/>
          <a:stretch>
            <a:fillRect/>
          </a:stretch>
        </p:blipFill>
        <p:spPr>
          <a:xfrm>
            <a:off x="6233668" y="3443365"/>
            <a:ext cx="5593849" cy="666817"/>
          </a:xfrm>
          <a:prstGeom prst="rect">
            <a:avLst/>
          </a:prstGeom>
        </p:spPr>
      </p:pic>
    </p:spTree>
    <p:extLst>
      <p:ext uri="{BB962C8B-B14F-4D97-AF65-F5344CB8AC3E}">
        <p14:creationId xmlns:p14="http://schemas.microsoft.com/office/powerpoint/2010/main" val="3203254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FEC368-1D7A-4F81-ABF6-AE0E36BAF64C}" type="slidenum">
              <a:rPr lang="en-US" smtClean="0"/>
              <a:pPr/>
              <a:t>24</a:t>
            </a:fld>
            <a:endParaRPr lang="en-US"/>
          </a:p>
        </p:txBody>
      </p:sp>
      <p:pic>
        <p:nvPicPr>
          <p:cNvPr id="24"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5" name="组合 24"/>
          <p:cNvGrpSpPr/>
          <p:nvPr/>
        </p:nvGrpSpPr>
        <p:grpSpPr>
          <a:xfrm>
            <a:off x="132766" y="-14910"/>
            <a:ext cx="6971346" cy="372188"/>
            <a:chOff x="0" y="-14910"/>
            <a:chExt cx="6971346" cy="372188"/>
          </a:xfrm>
        </p:grpSpPr>
        <p:grpSp>
          <p:nvGrpSpPr>
            <p:cNvPr id="26" name="组合 25"/>
            <p:cNvGrpSpPr/>
            <p:nvPr/>
          </p:nvGrpSpPr>
          <p:grpSpPr>
            <a:xfrm>
              <a:off x="0" y="-14910"/>
              <a:ext cx="6971346" cy="372188"/>
              <a:chOff x="0" y="-14910"/>
              <a:chExt cx="6971346" cy="372188"/>
            </a:xfrm>
          </p:grpSpPr>
          <p:sp>
            <p:nvSpPr>
              <p:cNvPr id="28"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30"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3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lstStyle/>
          <a:p>
            <a:r>
              <a:rPr lang="en-US" b="1" dirty="0" smtClean="0"/>
              <a:t>Experiments - Data</a:t>
            </a:r>
            <a:endParaRPr lang="en-US" b="1" dirty="0"/>
          </a:p>
        </p:txBody>
      </p:sp>
      <p:sp>
        <p:nvSpPr>
          <p:cNvPr id="34" name="内容占位符 2"/>
          <p:cNvSpPr>
            <a:spLocks noGrp="1"/>
          </p:cNvSpPr>
          <p:nvPr>
            <p:ph idx="1"/>
          </p:nvPr>
        </p:nvSpPr>
        <p:spPr>
          <a:xfrm>
            <a:off x="635456" y="1484784"/>
            <a:ext cx="5630416" cy="4713288"/>
          </a:xfrm>
        </p:spPr>
        <p:txBody>
          <a:bodyPr>
            <a:normAutofit/>
          </a:bodyPr>
          <a:lstStyle/>
          <a:p>
            <a:pPr marL="0" indent="0">
              <a:buNone/>
            </a:pPr>
            <a:r>
              <a:rPr lang="en-US" b="1" dirty="0" smtClean="0"/>
              <a:t>Cross-sectional observations</a:t>
            </a:r>
          </a:p>
          <a:p>
            <a:pPr marL="457200" indent="-457200">
              <a:buFont typeface="+mj-lt"/>
              <a:buAutoNum type="arabicPeriod"/>
            </a:pPr>
            <a:r>
              <a:rPr lang="en-US" dirty="0" smtClean="0"/>
              <a:t>#words in novel Moby Dick</a:t>
            </a:r>
          </a:p>
          <a:p>
            <a:pPr marL="457200" indent="-457200">
              <a:buFont typeface="+mj-lt"/>
              <a:buAutoNum type="arabicPeriod"/>
            </a:pPr>
            <a:r>
              <a:rPr lang="en-US" dirty="0" smtClean="0"/>
              <a:t>#deaths in terrorist attack</a:t>
            </a:r>
          </a:p>
          <a:p>
            <a:pPr marL="457200" indent="-457200">
              <a:buFont typeface="+mj-lt"/>
              <a:buAutoNum type="arabicPeriod"/>
            </a:pPr>
            <a:r>
              <a:rPr lang="en-US" dirty="0" smtClean="0"/>
              <a:t>#mammals in earth</a:t>
            </a:r>
          </a:p>
          <a:p>
            <a:pPr marL="457200" indent="-457200">
              <a:buFont typeface="+mj-lt"/>
              <a:buAutoNum type="arabicPeriod"/>
            </a:pPr>
            <a:r>
              <a:rPr lang="en-US" dirty="0" smtClean="0"/>
              <a:t>#people in the blackouts in the U.S.</a:t>
            </a:r>
          </a:p>
          <a:p>
            <a:pPr marL="457200" indent="-457200">
              <a:buFont typeface="+mj-lt"/>
              <a:buAutoNum type="arabicPeriod"/>
            </a:pPr>
            <a:r>
              <a:rPr lang="en-US" dirty="0" smtClean="0"/>
              <a:t>#population of the U.S. cities</a:t>
            </a:r>
          </a:p>
          <a:p>
            <a:pPr marL="457200" indent="-457200">
              <a:buFont typeface="+mj-lt"/>
              <a:buAutoNum type="arabicPeriod"/>
            </a:pPr>
            <a:r>
              <a:rPr lang="en-US" dirty="0" smtClean="0"/>
              <a:t>acre sizes of wildfires  in the U.S.</a:t>
            </a:r>
          </a:p>
          <a:p>
            <a:pPr marL="457200" indent="-457200">
              <a:buFont typeface="+mj-lt"/>
              <a:buAutoNum type="arabicPeriod"/>
            </a:pPr>
            <a:r>
              <a:rPr lang="en-US" dirty="0" smtClean="0"/>
              <a:t>Earthquake intensities in California</a:t>
            </a:r>
          </a:p>
          <a:p>
            <a:pPr marL="457200" indent="-457200">
              <a:buFont typeface="+mj-lt"/>
              <a:buAutoNum type="arabicPeriod"/>
            </a:pPr>
            <a:r>
              <a:rPr lang="en-US" dirty="0" smtClean="0"/>
              <a:t>Degree of movie-actor network</a:t>
            </a:r>
            <a:endParaRPr lang="en-US" b="1" dirty="0"/>
          </a:p>
        </p:txBody>
      </p:sp>
      <p:sp>
        <p:nvSpPr>
          <p:cNvPr id="36" name="内容占位符 2"/>
          <p:cNvSpPr txBox="1">
            <a:spLocks/>
          </p:cNvSpPr>
          <p:nvPr/>
        </p:nvSpPr>
        <p:spPr>
          <a:xfrm>
            <a:off x="6384032" y="1484784"/>
            <a:ext cx="5737932" cy="5373216"/>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2600" b="1" dirty="0" smtClean="0"/>
              <a:t>Dynamics records of social behaviors</a:t>
            </a:r>
          </a:p>
          <a:p>
            <a:pPr marL="457200" indent="-457200">
              <a:buFont typeface="+mj-lt"/>
              <a:buAutoNum type="arabicPeriod"/>
            </a:pPr>
            <a:endParaRPr lang="en-US" dirty="0" smtClean="0"/>
          </a:p>
          <a:p>
            <a:pPr marL="457200" indent="-457200">
              <a:buFont typeface="+mj-lt"/>
              <a:buAutoNum type="arabicPeriod"/>
            </a:pPr>
            <a:r>
              <a:rPr lang="en-US" dirty="0" smtClean="0"/>
              <a:t>Time intervals of adding friends in WeChat social network</a:t>
            </a:r>
          </a:p>
          <a:p>
            <a:pPr marL="457200" indent="-457200">
              <a:buFont typeface="+mj-lt"/>
              <a:buAutoNum type="arabicPeriod"/>
            </a:pPr>
            <a:r>
              <a:rPr lang="en-US" dirty="0"/>
              <a:t>Time intervals</a:t>
            </a:r>
            <a:r>
              <a:rPr lang="en-US" dirty="0" smtClean="0"/>
              <a:t> of SMS by mobile users</a:t>
            </a:r>
          </a:p>
          <a:p>
            <a:pPr marL="457200" indent="-457200">
              <a:buFont typeface="+mj-lt"/>
              <a:buAutoNum type="arabicPeriod"/>
            </a:pPr>
            <a:r>
              <a:rPr lang="en-US" dirty="0" smtClean="0"/>
              <a:t>Response time of Einstein’s correspondence</a:t>
            </a:r>
          </a:p>
          <a:p>
            <a:pPr marL="457200" indent="-457200">
              <a:buFont typeface="+mj-lt"/>
              <a:buAutoNum type="arabicPeriod"/>
            </a:pPr>
            <a:r>
              <a:rPr lang="en-US" dirty="0"/>
              <a:t>Response time of </a:t>
            </a:r>
            <a:r>
              <a:rPr lang="en-US" dirty="0" smtClean="0"/>
              <a:t>Freud’s correspondence</a:t>
            </a:r>
          </a:p>
          <a:p>
            <a:pPr marL="457200" indent="-457200">
              <a:buFont typeface="+mj-lt"/>
              <a:buAutoNum type="arabicPeriod"/>
            </a:pPr>
            <a:r>
              <a:rPr lang="en-US" dirty="0"/>
              <a:t>Time </a:t>
            </a:r>
            <a:r>
              <a:rPr lang="en-US" dirty="0" smtClean="0"/>
              <a:t>intervals of emails</a:t>
            </a:r>
          </a:p>
          <a:p>
            <a:pPr marL="457200" indent="-457200">
              <a:buFont typeface="+mj-lt"/>
              <a:buAutoNum type="arabicPeriod"/>
            </a:pPr>
            <a:r>
              <a:rPr lang="en-US" dirty="0" smtClean="0"/>
              <a:t>Time intervals of information cascades in </a:t>
            </a:r>
            <a:r>
              <a:rPr lang="en-US" dirty="0" err="1" smtClean="0"/>
              <a:t>Tencent</a:t>
            </a:r>
            <a:r>
              <a:rPr lang="en-US" dirty="0" smtClean="0"/>
              <a:t> Weibo</a:t>
            </a:r>
          </a:p>
          <a:p>
            <a:pPr marL="457200" indent="-457200">
              <a:buFont typeface="+mj-lt"/>
              <a:buAutoNum type="arabicPeriod"/>
            </a:pPr>
            <a:r>
              <a:rPr lang="en-US" dirty="0"/>
              <a:t>T</a:t>
            </a:r>
            <a:r>
              <a:rPr lang="en-US" dirty="0" smtClean="0"/>
              <a:t>ime intervals </a:t>
            </a:r>
            <a:r>
              <a:rPr lang="en-US" dirty="0"/>
              <a:t>of </a:t>
            </a:r>
            <a:r>
              <a:rPr lang="en-US" dirty="0" smtClean="0"/>
              <a:t>group chatting in </a:t>
            </a:r>
            <a:r>
              <a:rPr lang="en-US" dirty="0" err="1" smtClean="0"/>
              <a:t>Tencent</a:t>
            </a:r>
            <a:r>
              <a:rPr lang="en-US" dirty="0" smtClean="0"/>
              <a:t> </a:t>
            </a:r>
            <a:r>
              <a:rPr lang="en-US" dirty="0"/>
              <a:t>QQ </a:t>
            </a:r>
          </a:p>
          <a:p>
            <a:pPr marL="457200" indent="-457200">
              <a:buFont typeface="+mj-lt"/>
              <a:buAutoNum type="arabicPeriod"/>
            </a:pPr>
            <a:r>
              <a:rPr lang="en-US" dirty="0"/>
              <a:t>T</a:t>
            </a:r>
            <a:r>
              <a:rPr lang="en-US" dirty="0" smtClean="0"/>
              <a:t>ime intervals </a:t>
            </a:r>
            <a:r>
              <a:rPr lang="en-US" dirty="0"/>
              <a:t>of consecutive revision of one Wikipedia </a:t>
            </a:r>
            <a:br>
              <a:rPr lang="en-US" dirty="0"/>
            </a:b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p:txBody>
      </p:sp>
      <p:sp>
        <p:nvSpPr>
          <p:cNvPr id="38" name="圆角矩形 37"/>
          <p:cNvSpPr/>
          <p:nvPr/>
        </p:nvSpPr>
        <p:spPr>
          <a:xfrm>
            <a:off x="527940" y="1916832"/>
            <a:ext cx="5496052" cy="3744416"/>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圆角矩形 38"/>
          <p:cNvSpPr/>
          <p:nvPr/>
        </p:nvSpPr>
        <p:spPr>
          <a:xfrm>
            <a:off x="6240016" y="1916832"/>
            <a:ext cx="5832648" cy="4752528"/>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89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6399224" y="4832994"/>
            <a:ext cx="5514231" cy="1970470"/>
          </a:xfrm>
          <a:prstGeom prst="rect">
            <a:avLst/>
          </a:prstGeom>
        </p:spPr>
      </p:pic>
      <p:sp>
        <p:nvSpPr>
          <p:cNvPr id="4" name="灯片编号占位符 3"/>
          <p:cNvSpPr>
            <a:spLocks noGrp="1"/>
          </p:cNvSpPr>
          <p:nvPr>
            <p:ph type="sldNum" sz="quarter" idx="12"/>
          </p:nvPr>
        </p:nvSpPr>
        <p:spPr/>
        <p:txBody>
          <a:bodyPr/>
          <a:lstStyle/>
          <a:p>
            <a:fld id="{0CFEC368-1D7A-4F81-ABF6-AE0E36BAF64C}" type="slidenum">
              <a:rPr lang="en-US" smtClean="0"/>
              <a:pPr/>
              <a:t>25</a:t>
            </a:fld>
            <a:endParaRPr lang="en-US"/>
          </a:p>
        </p:txBody>
      </p:sp>
      <p:pic>
        <p:nvPicPr>
          <p:cNvPr id="24"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5" name="组合 24"/>
          <p:cNvGrpSpPr/>
          <p:nvPr/>
        </p:nvGrpSpPr>
        <p:grpSpPr>
          <a:xfrm>
            <a:off x="132766" y="-14910"/>
            <a:ext cx="6971346" cy="372188"/>
            <a:chOff x="0" y="-14910"/>
            <a:chExt cx="6971346" cy="372188"/>
          </a:xfrm>
        </p:grpSpPr>
        <p:grpSp>
          <p:nvGrpSpPr>
            <p:cNvPr id="26" name="组合 25"/>
            <p:cNvGrpSpPr/>
            <p:nvPr/>
          </p:nvGrpSpPr>
          <p:grpSpPr>
            <a:xfrm>
              <a:off x="0" y="-14910"/>
              <a:ext cx="6971346" cy="372188"/>
              <a:chOff x="0" y="-14910"/>
              <a:chExt cx="6971346" cy="372188"/>
            </a:xfrm>
          </p:grpSpPr>
          <p:sp>
            <p:nvSpPr>
              <p:cNvPr id="28"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30"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3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lstStyle/>
          <a:p>
            <a:r>
              <a:rPr lang="en-US" b="1" dirty="0" smtClean="0"/>
              <a:t>Experiments – Distribution Fitting</a:t>
            </a:r>
            <a:endParaRPr lang="en-US" b="1" dirty="0"/>
          </a:p>
        </p:txBody>
      </p:sp>
      <p:pic>
        <p:nvPicPr>
          <p:cNvPr id="5" name="图片 4"/>
          <p:cNvPicPr>
            <a:picLocks noChangeAspect="1"/>
          </p:cNvPicPr>
          <p:nvPr/>
        </p:nvPicPr>
        <p:blipFill>
          <a:blip r:embed="rId5"/>
          <a:stretch>
            <a:fillRect/>
          </a:stretch>
        </p:blipFill>
        <p:spPr>
          <a:xfrm>
            <a:off x="-11207" y="1740048"/>
            <a:ext cx="6012609" cy="2736304"/>
          </a:xfrm>
          <a:prstGeom prst="rect">
            <a:avLst/>
          </a:prstGeom>
        </p:spPr>
      </p:pic>
      <p:pic>
        <p:nvPicPr>
          <p:cNvPr id="6" name="图片 5"/>
          <p:cNvPicPr>
            <a:picLocks noChangeAspect="1"/>
          </p:cNvPicPr>
          <p:nvPr/>
        </p:nvPicPr>
        <p:blipFill>
          <a:blip r:embed="rId6"/>
          <a:stretch>
            <a:fillRect/>
          </a:stretch>
        </p:blipFill>
        <p:spPr>
          <a:xfrm>
            <a:off x="6194346" y="1787226"/>
            <a:ext cx="6012609" cy="2689126"/>
          </a:xfrm>
          <a:prstGeom prst="rect">
            <a:avLst/>
          </a:prstGeom>
        </p:spPr>
      </p:pic>
      <p:pic>
        <p:nvPicPr>
          <p:cNvPr id="22" name="图片 21"/>
          <p:cNvPicPr>
            <a:picLocks noChangeAspect="1"/>
          </p:cNvPicPr>
          <p:nvPr/>
        </p:nvPicPr>
        <p:blipFill>
          <a:blip r:embed="rId7"/>
          <a:stretch>
            <a:fillRect/>
          </a:stretch>
        </p:blipFill>
        <p:spPr>
          <a:xfrm>
            <a:off x="134245" y="5253804"/>
            <a:ext cx="5817739" cy="1583499"/>
          </a:xfrm>
          <a:prstGeom prst="rect">
            <a:avLst/>
          </a:prstGeom>
        </p:spPr>
      </p:pic>
      <p:sp>
        <p:nvSpPr>
          <p:cNvPr id="23" name="矩形 22"/>
          <p:cNvSpPr/>
          <p:nvPr/>
        </p:nvSpPr>
        <p:spPr>
          <a:xfrm>
            <a:off x="206646" y="5002913"/>
            <a:ext cx="3640122" cy="370303"/>
          </a:xfrm>
          <a:prstGeom prst="rect">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t>Most widely used method </a:t>
            </a:r>
            <a:endParaRPr lang="zh-CN" altLang="en-US" sz="2000" b="1" dirty="0"/>
          </a:p>
        </p:txBody>
      </p:sp>
      <p:sp>
        <p:nvSpPr>
          <p:cNvPr id="32" name="圆角矩形 31"/>
          <p:cNvSpPr/>
          <p:nvPr/>
        </p:nvSpPr>
        <p:spPr>
          <a:xfrm>
            <a:off x="0" y="1524000"/>
            <a:ext cx="6023992" cy="320324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圆角矩形 32"/>
          <p:cNvSpPr/>
          <p:nvPr/>
        </p:nvSpPr>
        <p:spPr>
          <a:xfrm>
            <a:off x="6168008" y="1531793"/>
            <a:ext cx="5976664" cy="320324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6697653" y="5703340"/>
            <a:ext cx="4917372" cy="461665"/>
          </a:xfrm>
          <a:prstGeom prst="rect">
            <a:avLst/>
          </a:prstGeom>
          <a:noFill/>
        </p:spPr>
        <p:txBody>
          <a:bodyPr wrap="none" rtlCol="0">
            <a:spAutoFit/>
          </a:bodyPr>
          <a:lstStyle/>
          <a:p>
            <a:r>
              <a:rPr lang="en-US" sz="2400" b="1" dirty="0" smtClean="0"/>
              <a:t>Systematic bias </a:t>
            </a:r>
            <a:r>
              <a:rPr lang="en-US" sz="2400" i="1" dirty="0" err="1" smtClean="0"/>
              <a:t>v.s</a:t>
            </a:r>
            <a:r>
              <a:rPr lang="en-US" sz="2400" i="1" dirty="0" smtClean="0"/>
              <a:t>.</a:t>
            </a:r>
            <a:r>
              <a:rPr lang="en-US" sz="2400" b="1" dirty="0" smtClean="0"/>
              <a:t> Good fitting</a:t>
            </a:r>
            <a:endParaRPr lang="en-US" sz="2400" b="1" dirty="0"/>
          </a:p>
        </p:txBody>
      </p:sp>
    </p:spTree>
    <p:extLst>
      <p:ext uri="{BB962C8B-B14F-4D97-AF65-F5344CB8AC3E}">
        <p14:creationId xmlns:p14="http://schemas.microsoft.com/office/powerpoint/2010/main" val="319579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a:stretch>
            <a:fillRect/>
          </a:stretch>
        </p:blipFill>
        <p:spPr>
          <a:xfrm>
            <a:off x="6960096" y="2275584"/>
            <a:ext cx="4386762" cy="2449560"/>
          </a:xfrm>
          <a:prstGeom prst="rect">
            <a:avLst/>
          </a:prstGeom>
        </p:spPr>
      </p:pic>
      <p:sp>
        <p:nvSpPr>
          <p:cNvPr id="4" name="灯片编号占位符 3"/>
          <p:cNvSpPr>
            <a:spLocks noGrp="1"/>
          </p:cNvSpPr>
          <p:nvPr>
            <p:ph type="sldNum" sz="quarter" idx="12"/>
          </p:nvPr>
        </p:nvSpPr>
        <p:spPr/>
        <p:txBody>
          <a:bodyPr/>
          <a:lstStyle/>
          <a:p>
            <a:fld id="{0CFEC368-1D7A-4F81-ABF6-AE0E36BAF64C}" type="slidenum">
              <a:rPr lang="en-US" smtClean="0"/>
              <a:pPr/>
              <a:t>26</a:t>
            </a:fld>
            <a:endParaRPr lang="en-US"/>
          </a:p>
        </p:txBody>
      </p:sp>
      <p:pic>
        <p:nvPicPr>
          <p:cNvPr id="24"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25" name="组合 24"/>
          <p:cNvGrpSpPr/>
          <p:nvPr/>
        </p:nvGrpSpPr>
        <p:grpSpPr>
          <a:xfrm>
            <a:off x="132766" y="-14910"/>
            <a:ext cx="6971346" cy="372188"/>
            <a:chOff x="0" y="-14910"/>
            <a:chExt cx="6971346" cy="372188"/>
          </a:xfrm>
        </p:grpSpPr>
        <p:grpSp>
          <p:nvGrpSpPr>
            <p:cNvPr id="26" name="组合 25"/>
            <p:cNvGrpSpPr/>
            <p:nvPr/>
          </p:nvGrpSpPr>
          <p:grpSpPr>
            <a:xfrm>
              <a:off x="0" y="-14910"/>
              <a:ext cx="6971346" cy="372188"/>
              <a:chOff x="0" y="-14910"/>
              <a:chExt cx="6971346" cy="372188"/>
            </a:xfrm>
          </p:grpSpPr>
          <p:sp>
            <p:nvSpPr>
              <p:cNvPr id="28"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30" name="TextBox 8"/>
              <p:cNvSpPr txBox="1"/>
              <p:nvPr/>
            </p:nvSpPr>
            <p:spPr>
              <a:xfrm>
                <a:off x="3666530" y="-13006"/>
                <a:ext cx="1569660" cy="369332"/>
              </a:xfrm>
              <a:prstGeom prst="rect">
                <a:avLst/>
              </a:prstGeom>
              <a:noFill/>
            </p:spPr>
            <p:txBody>
              <a:bodyPr wrap="none" rtlCol="0">
                <a:spAutoFit/>
              </a:bodyPr>
              <a:lstStyle/>
              <a:p>
                <a:r>
                  <a:rPr lang="en-US" b="1" dirty="0">
                    <a:solidFill>
                      <a:srgbClr val="FFC000"/>
                    </a:solidFill>
                  </a:rPr>
                  <a:t>Experiments</a:t>
                </a:r>
              </a:p>
            </p:txBody>
          </p:sp>
          <p:sp>
            <p:nvSpPr>
              <p:cNvPr id="3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2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lstStyle/>
          <a:p>
            <a:r>
              <a:rPr lang="en-US" b="1" dirty="0" smtClean="0"/>
              <a:t>Experiments – Inferring Growth Dynamics</a:t>
            </a:r>
            <a:endParaRPr lang="en-US" b="1" dirty="0"/>
          </a:p>
        </p:txBody>
      </p:sp>
      <p:pic>
        <p:nvPicPr>
          <p:cNvPr id="19" name="图片 18"/>
          <p:cNvPicPr>
            <a:picLocks noChangeAspect="1"/>
          </p:cNvPicPr>
          <p:nvPr/>
        </p:nvPicPr>
        <p:blipFill>
          <a:blip r:embed="rId5"/>
          <a:stretch>
            <a:fillRect/>
          </a:stretch>
        </p:blipFill>
        <p:spPr>
          <a:xfrm>
            <a:off x="1157792" y="1261283"/>
            <a:ext cx="4212937" cy="2671773"/>
          </a:xfrm>
          <a:prstGeom prst="rect">
            <a:avLst/>
          </a:prstGeom>
        </p:spPr>
      </p:pic>
      <p:pic>
        <p:nvPicPr>
          <p:cNvPr id="20" name="图片 19"/>
          <p:cNvPicPr>
            <a:picLocks noChangeAspect="1"/>
          </p:cNvPicPr>
          <p:nvPr/>
        </p:nvPicPr>
        <p:blipFill>
          <a:blip r:embed="rId6"/>
          <a:stretch>
            <a:fillRect/>
          </a:stretch>
        </p:blipFill>
        <p:spPr>
          <a:xfrm>
            <a:off x="1247424" y="4116321"/>
            <a:ext cx="4200504" cy="2695376"/>
          </a:xfrm>
          <a:prstGeom prst="rect">
            <a:avLst/>
          </a:prstGeom>
        </p:spPr>
      </p:pic>
      <p:sp>
        <p:nvSpPr>
          <p:cNvPr id="21" name="圆角矩形 20"/>
          <p:cNvSpPr/>
          <p:nvPr/>
        </p:nvSpPr>
        <p:spPr>
          <a:xfrm>
            <a:off x="1157792" y="2282164"/>
            <a:ext cx="4315701" cy="165089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内容占位符 2"/>
          <p:cNvSpPr>
            <a:spLocks noGrp="1"/>
          </p:cNvSpPr>
          <p:nvPr>
            <p:ph idx="1"/>
          </p:nvPr>
        </p:nvSpPr>
        <p:spPr>
          <a:xfrm>
            <a:off x="6431296" y="1261282"/>
            <a:ext cx="5426155" cy="5768117"/>
          </a:xfrm>
        </p:spPr>
        <p:txBody>
          <a:bodyPr>
            <a:normAutofit/>
          </a:bodyPr>
          <a:lstStyle/>
          <a:p>
            <a:r>
              <a:rPr lang="en-US" b="1" dirty="0" smtClean="0"/>
              <a:t>Recap: Generating distributions by a dynamic system.</a:t>
            </a:r>
            <a:endParaRPr lang="en-US" dirty="0" smtClean="0"/>
          </a:p>
          <a:p>
            <a:pPr lvl="1"/>
            <a:r>
              <a:rPr lang="en-US" sz="2800" b="1" dirty="0" smtClean="0"/>
              <a:t>Sketch </a:t>
            </a:r>
            <a:r>
              <a:rPr lang="en-US" altLang="zh-CN" sz="2800" b="1" dirty="0" smtClean="0"/>
              <a:t>of the System</a:t>
            </a:r>
            <a:r>
              <a:rPr lang="en-US" sz="2800" b="1" dirty="0" smtClean="0"/>
              <a:t>:</a:t>
            </a:r>
          </a:p>
          <a:p>
            <a:endParaRPr lang="en-US" b="1" dirty="0"/>
          </a:p>
        </p:txBody>
      </p:sp>
      <p:pic>
        <p:nvPicPr>
          <p:cNvPr id="42" name="图片 41"/>
          <p:cNvPicPr>
            <a:picLocks noChangeAspect="1"/>
          </p:cNvPicPr>
          <p:nvPr/>
        </p:nvPicPr>
        <p:blipFill>
          <a:blip r:embed="rId7"/>
          <a:stretch>
            <a:fillRect/>
          </a:stretch>
        </p:blipFill>
        <p:spPr>
          <a:xfrm>
            <a:off x="7792103" y="4697177"/>
            <a:ext cx="3150883" cy="1962862"/>
          </a:xfrm>
          <a:prstGeom prst="rect">
            <a:avLst/>
          </a:prstGeom>
        </p:spPr>
      </p:pic>
      <mc:AlternateContent xmlns:mc="http://schemas.openxmlformats.org/markup-compatibility/2006">
        <mc:Choice xmlns:a14="http://schemas.microsoft.com/office/drawing/2010/main" Requires="a14">
          <p:sp>
            <p:nvSpPr>
              <p:cNvPr id="43" name="矩形 42"/>
              <p:cNvSpPr/>
              <p:nvPr/>
            </p:nvSpPr>
            <p:spPr>
              <a:xfrm>
                <a:off x="7868770" y="2752961"/>
                <a:ext cx="891526"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FF0000"/>
                              </a:solidFill>
                              <a:latin typeface="Cambria Math" panose="02040503050406030204" pitchFamily="18" charset="0"/>
                              <a:ea typeface="Cambria Math" panose="02040503050406030204" pitchFamily="18" charset="0"/>
                            </a:rPr>
                          </m:ctrlPr>
                        </m:fPr>
                        <m:num>
                          <m:r>
                            <a:rPr lang="en-US" b="1" i="1">
                              <a:solidFill>
                                <a:srgbClr val="FF0000"/>
                              </a:solidFill>
                              <a:latin typeface="Cambria Math" panose="02040503050406030204" pitchFamily="18" charset="0"/>
                              <a:ea typeface="Cambria Math" panose="02040503050406030204" pitchFamily="18" charset="0"/>
                            </a:rPr>
                            <m:t>𝒅</m:t>
                          </m:r>
                          <m:sSub>
                            <m:sSubPr>
                              <m:ctrlPr>
                                <a:rPr lang="en-US" b="1" i="1">
                                  <a:solidFill>
                                    <a:srgbClr val="FF0000"/>
                                  </a:solidFill>
                                  <a:latin typeface="Cambria Math" panose="02040503050406030204" pitchFamily="18" charset="0"/>
                                  <a:ea typeface="Cambria Math" panose="02040503050406030204" pitchFamily="18" charset="0"/>
                                </a:rPr>
                              </m:ctrlPr>
                            </m:sSubPr>
                            <m:e>
                              <m:r>
                                <a:rPr lang="en-US" b="1" i="1">
                                  <a:solidFill>
                                    <a:srgbClr val="FF0000"/>
                                  </a:solidFill>
                                  <a:latin typeface="Cambria Math" panose="02040503050406030204" pitchFamily="18" charset="0"/>
                                  <a:ea typeface="Cambria Math" panose="02040503050406030204" pitchFamily="18" charset="0"/>
                                </a:rPr>
                                <m:t>𝒙</m:t>
                              </m:r>
                            </m:e>
                            <m:sub>
                              <m:r>
                                <a:rPr lang="en-US" b="1" i="1">
                                  <a:solidFill>
                                    <a:srgbClr val="FF0000"/>
                                  </a:solidFill>
                                  <a:latin typeface="Cambria Math" panose="02040503050406030204" pitchFamily="18" charset="0"/>
                                  <a:ea typeface="Cambria Math" panose="02040503050406030204" pitchFamily="18" charset="0"/>
                                </a:rPr>
                                <m:t>𝒊</m:t>
                              </m:r>
                            </m:sub>
                          </m:sSub>
                          <m:r>
                            <a:rPr lang="en-US" b="1" i="1">
                              <a:solidFill>
                                <a:srgbClr val="FF0000"/>
                              </a:solidFill>
                              <a:latin typeface="Cambria Math" panose="02040503050406030204" pitchFamily="18" charset="0"/>
                              <a:ea typeface="Cambria Math" panose="02040503050406030204" pitchFamily="18" charset="0"/>
                            </a:rPr>
                            <m:t>(</m:t>
                          </m:r>
                          <m:r>
                            <a:rPr lang="en-US" b="1" i="1">
                              <a:solidFill>
                                <a:srgbClr val="FF0000"/>
                              </a:solidFill>
                              <a:latin typeface="Cambria Math" panose="02040503050406030204" pitchFamily="18" charset="0"/>
                              <a:ea typeface="Cambria Math" panose="02040503050406030204" pitchFamily="18" charset="0"/>
                            </a:rPr>
                            <m:t>𝒕</m:t>
                          </m:r>
                          <m:r>
                            <a:rPr lang="en-US" b="1" i="1">
                              <a:solidFill>
                                <a:srgbClr val="FF0000"/>
                              </a:solidFill>
                              <a:latin typeface="Cambria Math" panose="02040503050406030204" pitchFamily="18" charset="0"/>
                              <a:ea typeface="Cambria Math" panose="02040503050406030204" pitchFamily="18" charset="0"/>
                            </a:rPr>
                            <m:t>)</m:t>
                          </m:r>
                        </m:num>
                        <m:den>
                          <m:r>
                            <a:rPr lang="en-US" b="1" i="1">
                              <a:solidFill>
                                <a:srgbClr val="FF0000"/>
                              </a:solidFill>
                              <a:latin typeface="Cambria Math" panose="02040503050406030204" pitchFamily="18" charset="0"/>
                              <a:ea typeface="Cambria Math" panose="02040503050406030204" pitchFamily="18" charset="0"/>
                            </a:rPr>
                            <m:t>𝒅𝒕</m:t>
                          </m:r>
                        </m:den>
                      </m:f>
                    </m:oMath>
                  </m:oMathPara>
                </a14:m>
                <a:endParaRPr lang="en-US" b="1" dirty="0">
                  <a:solidFill>
                    <a:srgbClr val="FF0000"/>
                  </a:solidFill>
                </a:endParaRPr>
              </a:p>
            </p:txBody>
          </p:sp>
        </mc:Choice>
        <mc:Fallback>
          <p:sp>
            <p:nvSpPr>
              <p:cNvPr id="43" name="矩形 42"/>
              <p:cNvSpPr>
                <a:spLocks noRot="1" noChangeAspect="1" noMove="1" noResize="1" noEditPoints="1" noAdjustHandles="1" noChangeArrowheads="1" noChangeShapeType="1" noTextEdit="1"/>
              </p:cNvSpPr>
              <p:nvPr/>
            </p:nvSpPr>
            <p:spPr>
              <a:xfrm>
                <a:off x="7868770" y="2752961"/>
                <a:ext cx="891526" cy="619913"/>
              </a:xfrm>
              <a:prstGeom prst="rect">
                <a:avLst/>
              </a:prstGeom>
              <a:blipFill>
                <a:blip r:embed="rId8"/>
                <a:stretch>
                  <a:fillRect/>
                </a:stretch>
              </a:blipFill>
            </p:spPr>
            <p:txBody>
              <a:bodyPr/>
              <a:lstStyle/>
              <a:p>
                <a:r>
                  <a:rPr lang="en-US">
                    <a:noFill/>
                  </a:rPr>
                  <a:t> </a:t>
                </a:r>
              </a:p>
            </p:txBody>
          </p:sp>
        </mc:Fallback>
      </mc:AlternateContent>
      <p:cxnSp>
        <p:nvCxnSpPr>
          <p:cNvPr id="44" name="直接连接符 43"/>
          <p:cNvCxnSpPr/>
          <p:nvPr/>
        </p:nvCxnSpPr>
        <p:spPr>
          <a:xfrm>
            <a:off x="10560496" y="2282164"/>
            <a:ext cx="31363" cy="2514988"/>
          </a:xfrm>
          <a:prstGeom prst="line">
            <a:avLst/>
          </a:prstGeom>
          <a:ln w="57150">
            <a:solidFill>
              <a:srgbClr val="2FFF8D"/>
            </a:solidFill>
            <a:prstDash val="lgDash"/>
          </a:ln>
        </p:spPr>
        <p:style>
          <a:lnRef idx="1">
            <a:schemeClr val="accent1"/>
          </a:lnRef>
          <a:fillRef idx="0">
            <a:schemeClr val="accent1"/>
          </a:fillRef>
          <a:effectRef idx="0">
            <a:schemeClr val="accent1"/>
          </a:effectRef>
          <a:fontRef idx="minor">
            <a:schemeClr val="tx1"/>
          </a:fontRef>
        </p:style>
      </p:cxnSp>
      <p:sp>
        <p:nvSpPr>
          <p:cNvPr id="45" name="上箭头 44"/>
          <p:cNvSpPr/>
          <p:nvPr/>
        </p:nvSpPr>
        <p:spPr>
          <a:xfrm>
            <a:off x="10378007" y="4524782"/>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46" name="圆角矩形 45"/>
          <p:cNvSpPr/>
          <p:nvPr/>
        </p:nvSpPr>
        <p:spPr>
          <a:xfrm>
            <a:off x="6600057" y="2132856"/>
            <a:ext cx="4982344" cy="4536504"/>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圆角矩形 46"/>
          <p:cNvSpPr/>
          <p:nvPr/>
        </p:nvSpPr>
        <p:spPr>
          <a:xfrm>
            <a:off x="1157791" y="5157193"/>
            <a:ext cx="4315701" cy="1642704"/>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p:cNvSpPr txBox="1"/>
          <p:nvPr/>
        </p:nvSpPr>
        <p:spPr>
          <a:xfrm>
            <a:off x="2158889" y="2412503"/>
            <a:ext cx="2377574" cy="369332"/>
          </a:xfrm>
          <a:prstGeom prst="rect">
            <a:avLst/>
          </a:prstGeom>
          <a:noFill/>
        </p:spPr>
        <p:txBody>
          <a:bodyPr wrap="none" rtlCol="0">
            <a:spAutoFit/>
          </a:bodyPr>
          <a:lstStyle/>
          <a:p>
            <a:r>
              <a:rPr lang="en-US" b="1" dirty="0" smtClean="0"/>
              <a:t>Empirical Dynamics</a:t>
            </a:r>
            <a:endParaRPr lang="en-US" b="1" dirty="0"/>
          </a:p>
        </p:txBody>
      </p:sp>
      <p:sp>
        <p:nvSpPr>
          <p:cNvPr id="48" name="文本框 47"/>
          <p:cNvSpPr txBox="1"/>
          <p:nvPr/>
        </p:nvSpPr>
        <p:spPr>
          <a:xfrm>
            <a:off x="2158889" y="5279343"/>
            <a:ext cx="2377574" cy="369332"/>
          </a:xfrm>
          <a:prstGeom prst="rect">
            <a:avLst/>
          </a:prstGeom>
          <a:noFill/>
        </p:spPr>
        <p:txBody>
          <a:bodyPr wrap="none" rtlCol="0">
            <a:spAutoFit/>
          </a:bodyPr>
          <a:lstStyle/>
          <a:p>
            <a:r>
              <a:rPr lang="en-US" b="1" dirty="0" smtClean="0"/>
              <a:t>Empirical Dynamics</a:t>
            </a:r>
            <a:endParaRPr lang="en-US" b="1" dirty="0"/>
          </a:p>
        </p:txBody>
      </p:sp>
      <p:sp>
        <p:nvSpPr>
          <p:cNvPr id="10" name="矩形 9"/>
          <p:cNvSpPr/>
          <p:nvPr/>
        </p:nvSpPr>
        <p:spPr>
          <a:xfrm>
            <a:off x="1157791" y="1261282"/>
            <a:ext cx="1409817" cy="2671774"/>
          </a:xfrm>
          <a:prstGeom prst="rect">
            <a:avLst/>
          </a:prstGeom>
          <a:noFill/>
          <a:ln>
            <a:solidFill>
              <a:srgbClr val="00DE6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395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Conclusions</a:t>
            </a:r>
            <a:endParaRPr lang="en-US" b="1" dirty="0"/>
          </a:p>
        </p:txBody>
      </p:sp>
      <p:sp>
        <p:nvSpPr>
          <p:cNvPr id="3" name="内容占位符 2"/>
          <p:cNvSpPr>
            <a:spLocks noGrp="1"/>
          </p:cNvSpPr>
          <p:nvPr>
            <p:ph idx="1"/>
          </p:nvPr>
        </p:nvSpPr>
        <p:spPr>
          <a:xfrm>
            <a:off x="6426402" y="836712"/>
            <a:ext cx="5765598" cy="5832648"/>
          </a:xfrm>
        </p:spPr>
        <p:txBody>
          <a:bodyPr>
            <a:normAutofit/>
          </a:bodyPr>
          <a:lstStyle/>
          <a:p>
            <a:r>
              <a:rPr lang="en-US" b="1" dirty="0" smtClean="0"/>
              <a:t>Tools for Fitting </a:t>
            </a:r>
            <a:r>
              <a:rPr lang="en-US" b="1" u="sng" dirty="0" smtClean="0"/>
              <a:t>Complex Empirical Distributions</a:t>
            </a:r>
            <a:r>
              <a:rPr lang="en-US" b="1" dirty="0" smtClean="0"/>
              <a:t> </a:t>
            </a:r>
          </a:p>
          <a:p>
            <a:pPr lvl="1"/>
            <a:r>
              <a:rPr lang="en-US" dirty="0" smtClean="0"/>
              <a:t>Leveraging survival analysis</a:t>
            </a:r>
          </a:p>
          <a:p>
            <a:r>
              <a:rPr lang="en-US" b="1" dirty="0" smtClean="0"/>
              <a:t>A Generative</a:t>
            </a:r>
            <a:r>
              <a:rPr lang="en-US" b="1" u="sng" dirty="0" smtClean="0"/>
              <a:t> </a:t>
            </a:r>
            <a:r>
              <a:rPr lang="en-US" b="1" dirty="0" smtClean="0"/>
              <a:t>Interpretation in a </a:t>
            </a:r>
            <a:r>
              <a:rPr lang="en-US" b="1" u="sng" dirty="0" smtClean="0"/>
              <a:t>Dynamic System</a:t>
            </a:r>
            <a:r>
              <a:rPr lang="en-US" b="1" dirty="0" smtClean="0"/>
              <a:t> </a:t>
            </a:r>
            <a:r>
              <a:rPr lang="en-US" b="1" dirty="0" smtClean="0"/>
              <a:t>view</a:t>
            </a:r>
          </a:p>
          <a:p>
            <a:pPr lvl="1"/>
            <a:r>
              <a:rPr lang="en-US" dirty="0" smtClean="0"/>
              <a:t>Cross-section </a:t>
            </a:r>
            <a:r>
              <a:rPr lang="en-US" dirty="0" smtClean="0">
                <a:sym typeface="Wingdings" panose="05000000000000000000" pitchFamily="2" charset="2"/>
              </a:rPr>
              <a:t> Longitudinal</a:t>
            </a:r>
            <a:endParaRPr lang="en-US" dirty="0" smtClean="0"/>
          </a:p>
          <a:p>
            <a:r>
              <a:rPr lang="en-US" b="1" dirty="0" smtClean="0">
                <a:latin typeface="+mn-ea"/>
              </a:rPr>
              <a:t>One </a:t>
            </a:r>
            <a:r>
              <a:rPr lang="en-US" b="1" u="sng" dirty="0" smtClean="0">
                <a:latin typeface="+mn-ea"/>
              </a:rPr>
              <a:t>Framework</a:t>
            </a:r>
            <a:r>
              <a:rPr lang="en-US" b="1" dirty="0" smtClean="0">
                <a:latin typeface="+mn-ea"/>
              </a:rPr>
              <a:t> </a:t>
            </a:r>
            <a:r>
              <a:rPr lang="en-US" b="1" dirty="0">
                <a:latin typeface="+mn-ea"/>
              </a:rPr>
              <a:t>of </a:t>
            </a:r>
            <a:r>
              <a:rPr lang="en-US" b="1" u="sng" dirty="0">
                <a:latin typeface="+mn-ea"/>
              </a:rPr>
              <a:t>Connecting</a:t>
            </a:r>
            <a:r>
              <a:rPr lang="en-US" b="1" dirty="0">
                <a:latin typeface="+mn-ea"/>
              </a:rPr>
              <a:t> </a:t>
            </a:r>
            <a:r>
              <a:rPr lang="en-US" b="1" dirty="0" smtClean="0">
                <a:latin typeface="+mn-ea"/>
              </a:rPr>
              <a:t>these Dots</a:t>
            </a:r>
          </a:p>
          <a:p>
            <a:r>
              <a:rPr lang="en-US" b="1" dirty="0" smtClean="0">
                <a:latin typeface="+mn-ea"/>
              </a:rPr>
              <a:t>Future works</a:t>
            </a:r>
          </a:p>
          <a:p>
            <a:pPr lvl="1"/>
            <a:r>
              <a:rPr lang="en-US" dirty="0" smtClean="0">
                <a:latin typeface="+mn-ea"/>
              </a:rPr>
              <a:t>More complex parametric </a:t>
            </a:r>
            <a:r>
              <a:rPr lang="en-US" dirty="0" smtClean="0">
                <a:latin typeface="+mn-ea"/>
              </a:rPr>
              <a:t>distributions</a:t>
            </a:r>
            <a:endParaRPr lang="en-US" dirty="0" smtClean="0">
              <a:latin typeface="+mn-ea"/>
            </a:endParaRPr>
          </a:p>
          <a:p>
            <a:pPr lvl="1"/>
            <a:r>
              <a:rPr lang="en-US" dirty="0" smtClean="0">
                <a:latin typeface="+mn-ea"/>
              </a:rPr>
              <a:t>Dynamics from </a:t>
            </a:r>
            <a:r>
              <a:rPr lang="en-US" dirty="0" smtClean="0">
                <a:latin typeface="+mn-ea"/>
              </a:rPr>
              <a:t>Non-parametric distributions</a:t>
            </a:r>
            <a:endParaRPr lang="en-US" dirty="0" smtClean="0">
              <a:latin typeface="+mn-ea"/>
            </a:endParaRPr>
          </a:p>
          <a:p>
            <a:pPr lvl="1"/>
            <a:r>
              <a:rPr lang="en-US" dirty="0" smtClean="0">
                <a:latin typeface="+mn-ea"/>
              </a:rPr>
              <a:t>Generative Dynamics, Physical meanings of existing distributions, </a:t>
            </a:r>
            <a:r>
              <a:rPr lang="en-US" dirty="0" smtClean="0">
                <a:latin typeface="+mn-ea"/>
              </a:rPr>
              <a:t>Validations</a:t>
            </a:r>
          </a:p>
          <a:p>
            <a:r>
              <a:rPr lang="en-US" dirty="0" smtClean="0">
                <a:latin typeface="+mn-ea"/>
              </a:rPr>
              <a:t>Code &amp; Data @ </a:t>
            </a:r>
            <a:r>
              <a:rPr lang="en-US" dirty="0" smtClean="0">
                <a:latin typeface="+mn-ea"/>
                <a:hlinkClick r:id="rId3"/>
              </a:rPr>
              <a:t>www.calvinzang.com</a:t>
            </a:r>
            <a:r>
              <a:rPr lang="en-US" dirty="0" smtClean="0">
                <a:latin typeface="+mn-ea"/>
              </a:rPr>
              <a:t> </a:t>
            </a:r>
            <a:endParaRPr lang="en-US" dirty="0" smtClean="0"/>
          </a:p>
          <a:p>
            <a:pPr lvl="1"/>
            <a:endParaRPr 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27</a:t>
            </a:fld>
            <a:endParaRPr lang="en-US"/>
          </a:p>
        </p:txBody>
      </p:sp>
      <p:grpSp>
        <p:nvGrpSpPr>
          <p:cNvPr id="20" name="组合 19"/>
          <p:cNvGrpSpPr/>
          <p:nvPr/>
        </p:nvGrpSpPr>
        <p:grpSpPr>
          <a:xfrm>
            <a:off x="10871200" y="8090"/>
            <a:ext cx="806547" cy="324566"/>
            <a:chOff x="10871200" y="8090"/>
            <a:chExt cx="806547" cy="324566"/>
          </a:xfrm>
        </p:grpSpPr>
        <p:pic>
          <p:nvPicPr>
            <p:cNvPr id="21"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22" name="内容占位符 2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grpSp>
        <p:nvGrpSpPr>
          <p:cNvPr id="23" name="组合 22"/>
          <p:cNvGrpSpPr/>
          <p:nvPr/>
        </p:nvGrpSpPr>
        <p:grpSpPr>
          <a:xfrm>
            <a:off x="132766" y="-14910"/>
            <a:ext cx="7086762" cy="372188"/>
            <a:chOff x="0" y="-14910"/>
            <a:chExt cx="7086762" cy="372188"/>
          </a:xfrm>
        </p:grpSpPr>
        <p:grpSp>
          <p:nvGrpSpPr>
            <p:cNvPr id="24" name="组合 23"/>
            <p:cNvGrpSpPr/>
            <p:nvPr/>
          </p:nvGrpSpPr>
          <p:grpSpPr>
            <a:xfrm>
              <a:off x="0" y="-14910"/>
              <a:ext cx="7086762" cy="372188"/>
              <a:chOff x="0" y="-14910"/>
              <a:chExt cx="7086762" cy="372188"/>
            </a:xfrm>
          </p:grpSpPr>
          <p:sp>
            <p:nvSpPr>
              <p:cNvPr id="26" name="TextBox 6"/>
              <p:cNvSpPr txBox="1"/>
              <p:nvPr/>
            </p:nvSpPr>
            <p:spPr>
              <a:xfrm>
                <a:off x="0" y="-14910"/>
                <a:ext cx="1390124" cy="369332"/>
              </a:xfrm>
              <a:prstGeom prst="rect">
                <a:avLst/>
              </a:prstGeom>
              <a:noFill/>
            </p:spPr>
            <p:txBody>
              <a:bodyPr wrap="none" rtlCol="0">
                <a:spAutoFit/>
              </a:bodyPr>
              <a:lstStyle/>
              <a:p>
                <a:r>
                  <a:rPr lang="en-US" dirty="0">
                    <a:solidFill>
                      <a:schemeClr val="bg1"/>
                    </a:solidFill>
                  </a:rPr>
                  <a:t>Introduction</a:t>
                </a:r>
              </a:p>
            </p:txBody>
          </p:sp>
          <p:sp>
            <p:nvSpPr>
              <p:cNvPr id="27"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28"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29" name="TextBox 9"/>
              <p:cNvSpPr txBox="1"/>
              <p:nvPr/>
            </p:nvSpPr>
            <p:spPr>
              <a:xfrm>
                <a:off x="5645342" y="-12054"/>
                <a:ext cx="1441420" cy="369332"/>
              </a:xfrm>
              <a:prstGeom prst="rect">
                <a:avLst/>
              </a:prstGeom>
              <a:noFill/>
            </p:spPr>
            <p:txBody>
              <a:bodyPr wrap="none" rtlCol="0">
                <a:spAutoFit/>
              </a:bodyPr>
              <a:lstStyle/>
              <a:p>
                <a:r>
                  <a:rPr lang="en-US" b="1" dirty="0">
                    <a:solidFill>
                      <a:srgbClr val="FFC000"/>
                    </a:solidFill>
                  </a:rPr>
                  <a:t>Conclusion</a:t>
                </a:r>
              </a:p>
            </p:txBody>
          </p:sp>
        </p:grpSp>
        <p:cxnSp>
          <p:nvCxnSpPr>
            <p:cNvPr id="25"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3452517" y="2512265"/>
            <a:ext cx="0" cy="1790347"/>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2" name="直接连接符 31"/>
          <p:cNvCxnSpPr/>
          <p:nvPr/>
        </p:nvCxnSpPr>
        <p:spPr>
          <a:xfrm flipH="1">
            <a:off x="1664905" y="4361714"/>
            <a:ext cx="1700901" cy="74802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3" name="直接连接符 32"/>
          <p:cNvCxnSpPr/>
          <p:nvPr/>
        </p:nvCxnSpPr>
        <p:spPr>
          <a:xfrm>
            <a:off x="3224760" y="2355827"/>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4" name="直接连接符 33"/>
          <p:cNvCxnSpPr/>
          <p:nvPr/>
        </p:nvCxnSpPr>
        <p:spPr>
          <a:xfrm flipH="1">
            <a:off x="1468912" y="2512264"/>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5" name="直接连接符 34"/>
          <p:cNvCxnSpPr/>
          <p:nvPr/>
        </p:nvCxnSpPr>
        <p:spPr>
          <a:xfrm>
            <a:off x="1735544" y="5168437"/>
            <a:ext cx="3639395" cy="0"/>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直接连接符 35"/>
          <p:cNvCxnSpPr/>
          <p:nvPr/>
        </p:nvCxnSpPr>
        <p:spPr>
          <a:xfrm>
            <a:off x="3499812" y="4365781"/>
            <a:ext cx="1818598" cy="79978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37" name="矩形 7"/>
          <p:cNvSpPr>
            <a:spLocks noChangeArrowheads="1"/>
          </p:cNvSpPr>
          <p:nvPr/>
        </p:nvSpPr>
        <p:spPr bwMode="auto">
          <a:xfrm>
            <a:off x="2635101" y="1556792"/>
            <a:ext cx="247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38" name="矩形 7"/>
          <p:cNvSpPr>
            <a:spLocks noChangeArrowheads="1"/>
          </p:cNvSpPr>
          <p:nvPr/>
        </p:nvSpPr>
        <p:spPr bwMode="auto">
          <a:xfrm>
            <a:off x="119336" y="5618278"/>
            <a:ext cx="2621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39" name="矩形 7"/>
          <p:cNvSpPr>
            <a:spLocks noChangeArrowheads="1"/>
          </p:cNvSpPr>
          <p:nvPr/>
        </p:nvSpPr>
        <p:spPr bwMode="auto">
          <a:xfrm>
            <a:off x="3957603" y="5624355"/>
            <a:ext cx="2662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40" name="矩形 7"/>
          <p:cNvSpPr>
            <a:spLocks noChangeArrowheads="1"/>
          </p:cNvSpPr>
          <p:nvPr/>
        </p:nvSpPr>
        <p:spPr bwMode="auto">
          <a:xfrm>
            <a:off x="3062059" y="4597106"/>
            <a:ext cx="808567" cy="41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41" name="椭圆 40"/>
          <p:cNvSpPr/>
          <p:nvPr/>
        </p:nvSpPr>
        <p:spPr>
          <a:xfrm>
            <a:off x="2997595" y="2042664"/>
            <a:ext cx="909850" cy="909849"/>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2" name="椭圆 41"/>
          <p:cNvSpPr/>
          <p:nvPr/>
        </p:nvSpPr>
        <p:spPr>
          <a:xfrm>
            <a:off x="4834133" y="4685593"/>
            <a:ext cx="909850" cy="909849"/>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3" name="椭圆 42"/>
          <p:cNvSpPr/>
          <p:nvPr/>
        </p:nvSpPr>
        <p:spPr>
          <a:xfrm>
            <a:off x="1092284" y="4700268"/>
            <a:ext cx="909850" cy="9098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4" name="椭圆 43"/>
          <p:cNvSpPr/>
          <p:nvPr/>
        </p:nvSpPr>
        <p:spPr>
          <a:xfrm>
            <a:off x="3183280" y="4048635"/>
            <a:ext cx="548470" cy="54847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pic>
        <p:nvPicPr>
          <p:cNvPr id="45" name="图片 44"/>
          <p:cNvPicPr>
            <a:picLocks noChangeAspect="1"/>
          </p:cNvPicPr>
          <p:nvPr/>
        </p:nvPicPr>
        <p:blipFill>
          <a:blip r:embed="rId5"/>
          <a:stretch>
            <a:fillRect/>
          </a:stretch>
        </p:blipFill>
        <p:spPr>
          <a:xfrm>
            <a:off x="341705" y="2026618"/>
            <a:ext cx="2553481" cy="1043901"/>
          </a:xfrm>
          <a:prstGeom prst="rect">
            <a:avLst/>
          </a:prstGeom>
        </p:spPr>
      </p:pic>
      <mc:AlternateContent xmlns:mc="http://schemas.openxmlformats.org/markup-compatibility/2006" xmlns:a14="http://schemas.microsoft.com/office/drawing/2010/main">
        <mc:Choice Requires="a14">
          <p:sp>
            <p:nvSpPr>
              <p:cNvPr id="46" name="文本框 45"/>
              <p:cNvSpPr txBox="1"/>
              <p:nvPr/>
            </p:nvSpPr>
            <p:spPr>
              <a:xfrm>
                <a:off x="206632" y="6112087"/>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46" name="文本框 45"/>
              <p:cNvSpPr txBox="1">
                <a:spLocks noRot="1" noChangeAspect="1" noMove="1" noResize="1" noEditPoints="1" noAdjustHandles="1" noChangeArrowheads="1" noChangeShapeType="1" noTextEdit="1"/>
              </p:cNvSpPr>
              <p:nvPr/>
            </p:nvSpPr>
            <p:spPr>
              <a:xfrm>
                <a:off x="206632" y="6112087"/>
                <a:ext cx="2349168" cy="5286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3957603" y="6023029"/>
                <a:ext cx="289239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1" i="1" smtClean="0">
                              <a:latin typeface="Cambria Math" panose="02040503050406030204" pitchFamily="18" charset="0"/>
                              <a:ea typeface="Cambria Math" panose="02040503050406030204" pitchFamily="18" charset="0"/>
                            </a:rPr>
                          </m:ctrlPr>
                        </m:fPr>
                        <m:num>
                          <m:r>
                            <a:rPr lang="en-US" sz="1600" b="1" i="1">
                              <a:latin typeface="Cambria Math" panose="02040503050406030204" pitchFamily="18" charset="0"/>
                              <a:ea typeface="Cambria Math" panose="02040503050406030204" pitchFamily="18" charset="0"/>
                            </a:rPr>
                            <m:t>𝒅</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𝒕</m:t>
                          </m:r>
                          <m:r>
                            <a:rPr lang="en-US" sz="1600" b="1" i="1">
                              <a:latin typeface="Cambria Math" panose="02040503050406030204" pitchFamily="18" charset="0"/>
                              <a:ea typeface="Cambria Math" panose="02040503050406030204" pitchFamily="18" charset="0"/>
                            </a:rPr>
                            <m:t>)</m:t>
                          </m:r>
                        </m:num>
                        <m:den>
                          <m:r>
                            <a:rPr lang="en-US" sz="1600" b="1" i="1">
                              <a:latin typeface="Cambria Math" panose="02040503050406030204" pitchFamily="18" charset="0"/>
                              <a:ea typeface="Cambria Math" panose="02040503050406030204" pitchFamily="18" charset="0"/>
                            </a:rPr>
                            <m:t>𝒅𝒕</m:t>
                          </m:r>
                        </m:den>
                      </m:f>
                      <m:r>
                        <a:rPr lang="en-US" sz="1600" b="1" i="1">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𝒙</m:t>
                                  </m:r>
                                </m:e>
                                <m:sub>
                                  <m:r>
                                    <a:rPr lang="en-US" sz="1600" b="1" i="1" smtClean="0">
                                      <a:latin typeface="Cambria Math" panose="02040503050406030204" pitchFamily="18" charset="0"/>
                                      <a:ea typeface="Cambria Math" panose="02040503050406030204" pitchFamily="18" charset="0"/>
                                    </a:rPr>
                                    <m:t>𝒊</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𝒕</m:t>
                                  </m:r>
                                </m:e>
                              </m:d>
                              <m:r>
                                <a:rPr lang="en-US" sz="1600" b="1" i="1" smtClean="0">
                                  <a:latin typeface="Cambria Math" panose="02040503050406030204" pitchFamily="18" charset="0"/>
                                  <a:ea typeface="Cambria Math" panose="02040503050406030204" pitchFamily="18" charset="0"/>
                                </a:rPr>
                                <m:t>+</m:t>
                              </m:r>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m:t>
                              </m:r>
                            </m:e>
                            <m:sup>
                              <m:r>
                                <a:rPr lang="en-US" sz="1600" b="1" i="1" smtClean="0">
                                  <a:latin typeface="Cambria Math" panose="02040503050406030204" pitchFamily="18" charset="0"/>
                                  <a:ea typeface="Cambria Math" panose="02040503050406030204" pitchFamily="18" charset="0"/>
                                </a:rPr>
                                <m:t>𝜽</m:t>
                              </m:r>
                            </m:sup>
                          </m:sSup>
                        </m:num>
                        <m:den>
                          <m:r>
                            <a:rPr lang="en-US" sz="1600" b="1" i="1" smtClean="0">
                              <a:latin typeface="Cambria Math" panose="02040503050406030204" pitchFamily="18" charset="0"/>
                              <a:ea typeface="Cambria Math" panose="02040503050406030204" pitchFamily="18" charset="0"/>
                            </a:rPr>
                            <m:t>𝜷</m:t>
                          </m:r>
                          <m:sSup>
                            <m:sSupPr>
                              <m:ctrlPr>
                                <a:rPr lang="en-US" sz="1600" b="1" i="1">
                                  <a:latin typeface="Cambria Math" panose="02040503050406030204" pitchFamily="18" charset="0"/>
                                  <a:ea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𝒕</m:t>
                                  </m:r>
                                </m:e>
                              </m:d>
                              <m:r>
                                <a:rPr lang="en-US"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𝜟</m:t>
                              </m:r>
                              <m:r>
                                <a:rPr lang="en-US" sz="1600" b="1" i="1">
                                  <a:latin typeface="Cambria Math" panose="02040503050406030204" pitchFamily="18" charset="0"/>
                                  <a:ea typeface="Cambria Math" panose="02040503050406030204" pitchFamily="18" charset="0"/>
                                </a:rPr>
                                <m:t>)</m:t>
                              </m:r>
                            </m:e>
                            <m:sup>
                              <m:r>
                                <a:rPr lang="en-US" sz="1600" b="1" i="1">
                                  <a:latin typeface="Cambria Math" panose="02040503050406030204" pitchFamily="18" charset="0"/>
                                  <a:ea typeface="Cambria Math" panose="02040503050406030204" pitchFamily="18" charset="0"/>
                                </a:rPr>
                                <m:t>𝜽</m:t>
                              </m:r>
                            </m:sup>
                          </m:sSup>
                          <m:r>
                            <a:rPr lang="en-US" sz="1600" b="1" i="1" smtClean="0">
                              <a:latin typeface="Cambria Math" panose="02040503050406030204" pitchFamily="18" charset="0"/>
                              <a:ea typeface="Cambria Math" panose="02040503050406030204" pitchFamily="18" charset="0"/>
                            </a:rPr>
                            <m:t>𝒕</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𝜶</m:t>
                          </m:r>
                          <m:r>
                            <a:rPr lang="en-US" sz="1600" b="1" i="1" smtClean="0">
                              <a:latin typeface="Cambria Math" panose="02040503050406030204" pitchFamily="18" charset="0"/>
                              <a:ea typeface="Cambria Math" panose="02040503050406030204" pitchFamily="18" charset="0"/>
                            </a:rPr>
                            <m:t>𝒕</m:t>
                          </m:r>
                        </m:den>
                      </m:f>
                    </m:oMath>
                  </m:oMathPara>
                </a14:m>
                <a:endParaRPr lang="en-US" sz="1600" b="1" dirty="0"/>
              </a:p>
            </p:txBody>
          </p:sp>
        </mc:Choice>
        <mc:Fallback xmlns="">
          <p:sp>
            <p:nvSpPr>
              <p:cNvPr id="47" name="矩形 46"/>
              <p:cNvSpPr>
                <a:spLocks noRot="1" noChangeAspect="1" noMove="1" noResize="1" noEditPoints="1" noAdjustHandles="1" noChangeArrowheads="1" noChangeShapeType="1" noTextEdit="1"/>
              </p:cNvSpPr>
              <p:nvPr/>
            </p:nvSpPr>
            <p:spPr>
              <a:xfrm>
                <a:off x="3957603" y="6023029"/>
                <a:ext cx="2892395" cy="64633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6763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stretch>
            <a:fillRect/>
          </a:stretch>
        </p:blipFill>
        <p:spPr>
          <a:xfrm>
            <a:off x="2496" y="1974523"/>
            <a:ext cx="3163263" cy="1293189"/>
          </a:xfrm>
          <a:prstGeom prst="rect">
            <a:avLst/>
          </a:prstGeom>
        </p:spPr>
      </p:pic>
      <p:pic>
        <p:nvPicPr>
          <p:cNvPr id="62" name="图片 61"/>
          <p:cNvPicPr>
            <a:picLocks noChangeAspect="1"/>
          </p:cNvPicPr>
          <p:nvPr/>
        </p:nvPicPr>
        <p:blipFill>
          <a:blip r:embed="rId4"/>
          <a:stretch>
            <a:fillRect/>
          </a:stretch>
        </p:blipFill>
        <p:spPr>
          <a:xfrm>
            <a:off x="4164472" y="2042664"/>
            <a:ext cx="4737857" cy="1165047"/>
          </a:xfrm>
          <a:prstGeom prst="rect">
            <a:avLst/>
          </a:prstGeom>
        </p:spPr>
      </p:pic>
      <p:sp>
        <p:nvSpPr>
          <p:cNvPr id="4" name="灯片编号占位符 3"/>
          <p:cNvSpPr>
            <a:spLocks noGrp="1"/>
          </p:cNvSpPr>
          <p:nvPr>
            <p:ph type="sldNum" sz="quarter" idx="12"/>
          </p:nvPr>
        </p:nvSpPr>
        <p:spPr/>
        <p:txBody>
          <a:bodyPr/>
          <a:lstStyle/>
          <a:p>
            <a:fld id="{0CFEC368-1D7A-4F81-ABF6-AE0E36BAF64C}" type="slidenum">
              <a:rPr lang="en-US" smtClean="0"/>
              <a:pPr/>
              <a:t>28</a:t>
            </a:fld>
            <a:endParaRPr lang="en-US"/>
          </a:p>
        </p:txBody>
      </p:sp>
      <p:grpSp>
        <p:nvGrpSpPr>
          <p:cNvPr id="20" name="组合 19"/>
          <p:cNvGrpSpPr/>
          <p:nvPr/>
        </p:nvGrpSpPr>
        <p:grpSpPr>
          <a:xfrm>
            <a:off x="10871200" y="8090"/>
            <a:ext cx="806547" cy="324566"/>
            <a:chOff x="10871200" y="8090"/>
            <a:chExt cx="806547" cy="324566"/>
          </a:xfrm>
        </p:grpSpPr>
        <p:pic>
          <p:nvPicPr>
            <p:cNvPr id="21"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22" name="内容占位符 24"/>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cxnSp>
        <p:nvCxnSpPr>
          <p:cNvPr id="31" name="直接连接符 30"/>
          <p:cNvCxnSpPr/>
          <p:nvPr/>
        </p:nvCxnSpPr>
        <p:spPr>
          <a:xfrm>
            <a:off x="3452517" y="2512265"/>
            <a:ext cx="0" cy="1790347"/>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2" name="直接连接符 31"/>
          <p:cNvCxnSpPr/>
          <p:nvPr/>
        </p:nvCxnSpPr>
        <p:spPr>
          <a:xfrm flipH="1">
            <a:off x="1664905" y="4361714"/>
            <a:ext cx="1700901" cy="74802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3" name="直接连接符 32"/>
          <p:cNvCxnSpPr/>
          <p:nvPr/>
        </p:nvCxnSpPr>
        <p:spPr>
          <a:xfrm>
            <a:off x="3224760" y="2355827"/>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4" name="直接连接符 33"/>
          <p:cNvCxnSpPr/>
          <p:nvPr/>
        </p:nvCxnSpPr>
        <p:spPr>
          <a:xfrm flipH="1">
            <a:off x="1468912" y="2512264"/>
            <a:ext cx="2086015" cy="2784691"/>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5" name="直接连接符 34"/>
          <p:cNvCxnSpPr/>
          <p:nvPr/>
        </p:nvCxnSpPr>
        <p:spPr>
          <a:xfrm>
            <a:off x="1735544" y="5168437"/>
            <a:ext cx="3639395" cy="0"/>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直接连接符 35"/>
          <p:cNvCxnSpPr/>
          <p:nvPr/>
        </p:nvCxnSpPr>
        <p:spPr>
          <a:xfrm>
            <a:off x="3499812" y="4365781"/>
            <a:ext cx="1818598" cy="799786"/>
          </a:xfrm>
          <a:prstGeom prst="line">
            <a:avLst/>
          </a:prstGeom>
          <a:ln w="38100" cap="flat" cmpd="sng" algn="ctr">
            <a:solidFill>
              <a:srgbClr val="FF0000"/>
            </a:solidFill>
            <a:prstDash val="dash"/>
            <a:round/>
            <a:headEnd type="none" w="med" len="med"/>
            <a:tailEnd type="none" w="med" len="med"/>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tx1"/>
          </a:fontRef>
        </p:style>
      </p:cxnSp>
      <p:sp>
        <p:nvSpPr>
          <p:cNvPr id="37" name="矩形 7"/>
          <p:cNvSpPr>
            <a:spLocks noChangeArrowheads="1"/>
          </p:cNvSpPr>
          <p:nvPr/>
        </p:nvSpPr>
        <p:spPr bwMode="auto">
          <a:xfrm>
            <a:off x="2635101" y="1556792"/>
            <a:ext cx="2471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altLang="zh-CN" sz="2400" b="1" dirty="0" smtClean="0">
                <a:solidFill>
                  <a:srgbClr val="2FFF8D"/>
                </a:solidFill>
                <a:latin typeface="Century Gothic" pitchFamily="34" charset="0"/>
              </a:rPr>
              <a:t>Distribution</a:t>
            </a:r>
            <a:endParaRPr lang="zh-CN" altLang="en-US" sz="2400" b="1" dirty="0">
              <a:solidFill>
                <a:srgbClr val="2FFF8D"/>
              </a:solidFill>
              <a:latin typeface="Century Gothic" pitchFamily="34" charset="0"/>
            </a:endParaRPr>
          </a:p>
        </p:txBody>
      </p:sp>
      <p:sp>
        <p:nvSpPr>
          <p:cNvPr id="38" name="矩形 7"/>
          <p:cNvSpPr>
            <a:spLocks noChangeArrowheads="1"/>
          </p:cNvSpPr>
          <p:nvPr/>
        </p:nvSpPr>
        <p:spPr bwMode="auto">
          <a:xfrm>
            <a:off x="119336" y="5618278"/>
            <a:ext cx="2621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7A37"/>
                </a:solidFill>
                <a:latin typeface="Century Gothic" pitchFamily="34" charset="0"/>
              </a:rPr>
              <a:t>Survival Analysis</a:t>
            </a:r>
            <a:endParaRPr lang="zh-CN" altLang="en-US" sz="2400" b="1" dirty="0">
              <a:solidFill>
                <a:srgbClr val="007A37"/>
              </a:solidFill>
              <a:latin typeface="Century Gothic" pitchFamily="34" charset="0"/>
            </a:endParaRPr>
          </a:p>
        </p:txBody>
      </p:sp>
      <p:sp>
        <p:nvSpPr>
          <p:cNvPr id="39" name="矩形 7"/>
          <p:cNvSpPr>
            <a:spLocks noChangeArrowheads="1"/>
          </p:cNvSpPr>
          <p:nvPr/>
        </p:nvSpPr>
        <p:spPr bwMode="auto">
          <a:xfrm>
            <a:off x="3957603" y="5624355"/>
            <a:ext cx="2662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sz="2400" b="1" dirty="0" smtClean="0">
                <a:solidFill>
                  <a:srgbClr val="00DE64"/>
                </a:solidFill>
                <a:latin typeface="Century Gothic" pitchFamily="34" charset="0"/>
              </a:rPr>
              <a:t>Dynamic System</a:t>
            </a:r>
          </a:p>
        </p:txBody>
      </p:sp>
      <p:sp>
        <p:nvSpPr>
          <p:cNvPr id="40" name="矩形 7"/>
          <p:cNvSpPr>
            <a:spLocks noChangeArrowheads="1"/>
          </p:cNvSpPr>
          <p:nvPr/>
        </p:nvSpPr>
        <p:spPr bwMode="auto">
          <a:xfrm>
            <a:off x="3062059" y="4597106"/>
            <a:ext cx="808567" cy="41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0"/>
              </a:spcBef>
              <a:spcAft>
                <a:spcPct val="0"/>
              </a:spcAft>
            </a:pPr>
            <a:r>
              <a:rPr lang="en-US" altLang="zh-CN" b="1" dirty="0" smtClean="0">
                <a:solidFill>
                  <a:srgbClr val="00B050"/>
                </a:solidFill>
                <a:latin typeface="Century Gothic" pitchFamily="34" charset="0"/>
              </a:rPr>
              <a:t>Data</a:t>
            </a:r>
            <a:endParaRPr lang="zh-CN" altLang="en-US" b="1" dirty="0">
              <a:solidFill>
                <a:srgbClr val="00B050"/>
              </a:solidFill>
              <a:latin typeface="Century Gothic" pitchFamily="34" charset="0"/>
            </a:endParaRPr>
          </a:p>
        </p:txBody>
      </p:sp>
      <p:sp>
        <p:nvSpPr>
          <p:cNvPr id="41" name="椭圆 40"/>
          <p:cNvSpPr/>
          <p:nvPr/>
        </p:nvSpPr>
        <p:spPr>
          <a:xfrm>
            <a:off x="2997595" y="2042664"/>
            <a:ext cx="909850" cy="909849"/>
          </a:xfrm>
          <a:prstGeom prst="ellipse">
            <a:avLst/>
          </a:prstGeom>
          <a:solidFill>
            <a:srgbClr val="2FFF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2" name="椭圆 41"/>
          <p:cNvSpPr/>
          <p:nvPr/>
        </p:nvSpPr>
        <p:spPr>
          <a:xfrm>
            <a:off x="4834133" y="4685593"/>
            <a:ext cx="909850" cy="909849"/>
          </a:xfrm>
          <a:prstGeom prst="ellipse">
            <a:avLst/>
          </a:prstGeom>
          <a:solidFill>
            <a:srgbClr val="00DE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3" name="椭圆 42"/>
          <p:cNvSpPr/>
          <p:nvPr/>
        </p:nvSpPr>
        <p:spPr>
          <a:xfrm>
            <a:off x="1092284" y="4700268"/>
            <a:ext cx="909850" cy="9098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44" name="椭圆 43"/>
          <p:cNvSpPr/>
          <p:nvPr/>
        </p:nvSpPr>
        <p:spPr>
          <a:xfrm>
            <a:off x="3183280" y="4048635"/>
            <a:ext cx="548470" cy="548470"/>
          </a:xfrm>
          <a:prstGeom prst="ellipse">
            <a:avLst/>
          </a:prstGeom>
          <a:solidFill>
            <a:srgbClr val="007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mc:AlternateContent xmlns:mc="http://schemas.openxmlformats.org/markup-compatibility/2006" xmlns:a14="http://schemas.microsoft.com/office/drawing/2010/main">
        <mc:Choice Requires="a14">
          <p:sp>
            <p:nvSpPr>
              <p:cNvPr id="46" name="文本框 45"/>
              <p:cNvSpPr txBox="1"/>
              <p:nvPr/>
            </p:nvSpPr>
            <p:spPr>
              <a:xfrm>
                <a:off x="206632" y="6112087"/>
                <a:ext cx="2349168" cy="5286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𝝀</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𝒙</m:t>
                          </m:r>
                        </m:e>
                      </m:d>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𝜷</m:t>
                      </m:r>
                      <m:r>
                        <a:rPr lang="en-US" b="1" i="1" smtClean="0">
                          <a:latin typeface="Cambria Math" panose="02040503050406030204" pitchFamily="18" charset="0"/>
                          <a:ea typeface="Cambria Math" panose="02040503050406030204" pitchFamily="18" charset="0"/>
                        </a:rPr>
                        <m:t>+ </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𝜶</m:t>
                          </m:r>
                        </m:num>
                        <m:den>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𝜟</m:t>
                              </m:r>
                              <m:r>
                                <a:rPr lang="en-US" b="1" i="1" smtClean="0">
                                  <a:latin typeface="Cambria Math" panose="02040503050406030204" pitchFamily="18" charset="0"/>
                                  <a:ea typeface="Cambria Math" panose="02040503050406030204" pitchFamily="18" charset="0"/>
                                </a:rPr>
                                <m:t>)</m:t>
                              </m:r>
                            </m:e>
                            <m:sup>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𝜽</m:t>
                              </m:r>
                            </m:sup>
                          </m:sSup>
                        </m:den>
                      </m:f>
                    </m:oMath>
                  </m:oMathPara>
                </a14:m>
                <a:endParaRPr lang="en-US" b="1" dirty="0"/>
              </a:p>
            </p:txBody>
          </p:sp>
        </mc:Choice>
        <mc:Fallback xmlns="">
          <p:sp>
            <p:nvSpPr>
              <p:cNvPr id="46" name="文本框 45"/>
              <p:cNvSpPr txBox="1">
                <a:spLocks noRot="1" noChangeAspect="1" noMove="1" noResize="1" noEditPoints="1" noAdjustHandles="1" noChangeArrowheads="1" noChangeShapeType="1" noTextEdit="1"/>
              </p:cNvSpPr>
              <p:nvPr/>
            </p:nvSpPr>
            <p:spPr>
              <a:xfrm>
                <a:off x="206632" y="6112087"/>
                <a:ext cx="2349168" cy="52867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矩形 46"/>
              <p:cNvSpPr/>
              <p:nvPr/>
            </p:nvSpPr>
            <p:spPr>
              <a:xfrm>
                <a:off x="3957603" y="6023029"/>
                <a:ext cx="2892395"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1" i="1" smtClean="0">
                              <a:latin typeface="Cambria Math" panose="02040503050406030204" pitchFamily="18" charset="0"/>
                              <a:ea typeface="Cambria Math" panose="02040503050406030204" pitchFamily="18" charset="0"/>
                            </a:rPr>
                          </m:ctrlPr>
                        </m:fPr>
                        <m:num>
                          <m:r>
                            <a:rPr lang="en-US" sz="1600" b="1" i="1">
                              <a:latin typeface="Cambria Math" panose="02040503050406030204" pitchFamily="18" charset="0"/>
                              <a:ea typeface="Cambria Math" panose="02040503050406030204" pitchFamily="18" charset="0"/>
                            </a:rPr>
                            <m:t>𝒅</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𝒕</m:t>
                          </m:r>
                          <m:r>
                            <a:rPr lang="en-US" sz="1600" b="1" i="1">
                              <a:latin typeface="Cambria Math" panose="02040503050406030204" pitchFamily="18" charset="0"/>
                              <a:ea typeface="Cambria Math" panose="02040503050406030204" pitchFamily="18" charset="0"/>
                            </a:rPr>
                            <m:t>)</m:t>
                          </m:r>
                        </m:num>
                        <m:den>
                          <m:r>
                            <a:rPr lang="en-US" sz="1600" b="1" i="1">
                              <a:latin typeface="Cambria Math" panose="02040503050406030204" pitchFamily="18" charset="0"/>
                              <a:ea typeface="Cambria Math" panose="02040503050406030204" pitchFamily="18" charset="0"/>
                            </a:rPr>
                            <m:t>𝒅𝒕</m:t>
                          </m:r>
                        </m:den>
                      </m:f>
                      <m:r>
                        <a:rPr lang="en-US" sz="1600" b="1" i="1">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𝒙</m:t>
                                  </m:r>
                                </m:e>
                                <m:sub>
                                  <m:r>
                                    <a:rPr lang="en-US" sz="1600" b="1" i="1" smtClean="0">
                                      <a:latin typeface="Cambria Math" panose="02040503050406030204" pitchFamily="18" charset="0"/>
                                      <a:ea typeface="Cambria Math" panose="02040503050406030204" pitchFamily="18" charset="0"/>
                                    </a:rPr>
                                    <m:t>𝒊</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𝒕</m:t>
                                  </m:r>
                                </m:e>
                              </m:d>
                              <m:r>
                                <a:rPr lang="en-US" sz="1600" b="1" i="1" smtClean="0">
                                  <a:latin typeface="Cambria Math" panose="02040503050406030204" pitchFamily="18" charset="0"/>
                                  <a:ea typeface="Cambria Math" panose="02040503050406030204" pitchFamily="18" charset="0"/>
                                </a:rPr>
                                <m:t>+</m:t>
                              </m:r>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m:t>
                              </m:r>
                            </m:e>
                            <m:sup>
                              <m:r>
                                <a:rPr lang="en-US" sz="1600" b="1" i="1" smtClean="0">
                                  <a:latin typeface="Cambria Math" panose="02040503050406030204" pitchFamily="18" charset="0"/>
                                  <a:ea typeface="Cambria Math" panose="02040503050406030204" pitchFamily="18" charset="0"/>
                                </a:rPr>
                                <m:t>𝜽</m:t>
                              </m:r>
                            </m:sup>
                          </m:sSup>
                        </m:num>
                        <m:den>
                          <m:r>
                            <a:rPr lang="en-US" sz="1600" b="1" i="1" smtClean="0">
                              <a:latin typeface="Cambria Math" panose="02040503050406030204" pitchFamily="18" charset="0"/>
                              <a:ea typeface="Cambria Math" panose="02040503050406030204" pitchFamily="18" charset="0"/>
                            </a:rPr>
                            <m:t>𝜷</m:t>
                          </m:r>
                          <m:sSup>
                            <m:sSupPr>
                              <m:ctrlPr>
                                <a:rPr lang="en-US" sz="1600" b="1" i="1">
                                  <a:latin typeface="Cambria Math" panose="02040503050406030204" pitchFamily="18" charset="0"/>
                                  <a:ea typeface="Cambria Math" panose="02040503050406030204" pitchFamily="18" charset="0"/>
                                </a:rPr>
                              </m:ctrlPr>
                            </m:sSupPr>
                            <m:e>
                              <m:r>
                                <a:rPr lang="en-US" sz="1600" b="1" i="1">
                                  <a:latin typeface="Cambria Math" panose="02040503050406030204" pitchFamily="18" charset="0"/>
                                  <a:ea typeface="Cambria Math" panose="02040503050406030204" pitchFamily="18" charset="0"/>
                                </a:rPr>
                                <m:t>(</m:t>
                              </m:r>
                              <m:sSub>
                                <m:sSubPr>
                                  <m:ctrlPr>
                                    <a:rPr lang="en-US" sz="1600" b="1" i="1">
                                      <a:latin typeface="Cambria Math" panose="02040503050406030204" pitchFamily="18" charset="0"/>
                                      <a:ea typeface="Cambria Math" panose="02040503050406030204" pitchFamily="18" charset="0"/>
                                    </a:rPr>
                                  </m:ctrlPr>
                                </m:sSubPr>
                                <m:e>
                                  <m:r>
                                    <a:rPr lang="en-US" sz="1600" b="1" i="1">
                                      <a:latin typeface="Cambria Math" panose="02040503050406030204" pitchFamily="18" charset="0"/>
                                      <a:ea typeface="Cambria Math" panose="02040503050406030204" pitchFamily="18" charset="0"/>
                                    </a:rPr>
                                    <m:t>𝒙</m:t>
                                  </m:r>
                                </m:e>
                                <m:sub>
                                  <m:r>
                                    <a:rPr lang="en-US" sz="1600" b="1" i="1">
                                      <a:latin typeface="Cambria Math" panose="02040503050406030204" pitchFamily="18" charset="0"/>
                                      <a:ea typeface="Cambria Math" panose="02040503050406030204" pitchFamily="18" charset="0"/>
                                    </a:rPr>
                                    <m:t>𝒊</m:t>
                                  </m:r>
                                </m:sub>
                              </m:sSub>
                              <m:d>
                                <m:dPr>
                                  <m:ctrlPr>
                                    <a:rPr lang="en-US" sz="1600" b="1" i="1">
                                      <a:latin typeface="Cambria Math" panose="02040503050406030204" pitchFamily="18" charset="0"/>
                                      <a:ea typeface="Cambria Math" panose="02040503050406030204" pitchFamily="18" charset="0"/>
                                    </a:rPr>
                                  </m:ctrlPr>
                                </m:dPr>
                                <m:e>
                                  <m:r>
                                    <a:rPr lang="en-US" sz="1600" b="1" i="1">
                                      <a:latin typeface="Cambria Math" panose="02040503050406030204" pitchFamily="18" charset="0"/>
                                      <a:ea typeface="Cambria Math" panose="02040503050406030204" pitchFamily="18" charset="0"/>
                                    </a:rPr>
                                    <m:t>𝒕</m:t>
                                  </m:r>
                                </m:e>
                              </m:d>
                              <m:r>
                                <a:rPr lang="en-US" sz="1600" b="1" i="1">
                                  <a:latin typeface="Cambria Math" panose="02040503050406030204" pitchFamily="18" charset="0"/>
                                  <a:ea typeface="Cambria Math" panose="02040503050406030204" pitchFamily="18" charset="0"/>
                                </a:rPr>
                                <m:t>+</m:t>
                              </m:r>
                              <m:r>
                                <a:rPr lang="el-GR" sz="1600" b="1" i="1">
                                  <a:latin typeface="Cambria Math" panose="02040503050406030204" pitchFamily="18" charset="0"/>
                                  <a:ea typeface="Cambria Math" panose="02040503050406030204" pitchFamily="18" charset="0"/>
                                </a:rPr>
                                <m:t>𝜟</m:t>
                              </m:r>
                              <m:r>
                                <a:rPr lang="en-US" sz="1600" b="1" i="1">
                                  <a:latin typeface="Cambria Math" panose="02040503050406030204" pitchFamily="18" charset="0"/>
                                  <a:ea typeface="Cambria Math" panose="02040503050406030204" pitchFamily="18" charset="0"/>
                                </a:rPr>
                                <m:t>)</m:t>
                              </m:r>
                            </m:e>
                            <m:sup>
                              <m:r>
                                <a:rPr lang="en-US" sz="1600" b="1" i="1">
                                  <a:latin typeface="Cambria Math" panose="02040503050406030204" pitchFamily="18" charset="0"/>
                                  <a:ea typeface="Cambria Math" panose="02040503050406030204" pitchFamily="18" charset="0"/>
                                </a:rPr>
                                <m:t>𝜽</m:t>
                              </m:r>
                            </m:sup>
                          </m:sSup>
                          <m:r>
                            <a:rPr lang="en-US" sz="1600" b="1" i="1" smtClean="0">
                              <a:latin typeface="Cambria Math" panose="02040503050406030204" pitchFamily="18" charset="0"/>
                              <a:ea typeface="Cambria Math" panose="02040503050406030204" pitchFamily="18" charset="0"/>
                            </a:rPr>
                            <m:t>𝒕</m:t>
                          </m:r>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𝜶</m:t>
                          </m:r>
                          <m:r>
                            <a:rPr lang="en-US" sz="1600" b="1" i="1" smtClean="0">
                              <a:latin typeface="Cambria Math" panose="02040503050406030204" pitchFamily="18" charset="0"/>
                              <a:ea typeface="Cambria Math" panose="02040503050406030204" pitchFamily="18" charset="0"/>
                            </a:rPr>
                            <m:t>𝒕</m:t>
                          </m:r>
                        </m:den>
                      </m:f>
                    </m:oMath>
                  </m:oMathPara>
                </a14:m>
                <a:endParaRPr lang="en-US" sz="1600" b="1" dirty="0"/>
              </a:p>
            </p:txBody>
          </p:sp>
        </mc:Choice>
        <mc:Fallback xmlns="">
          <p:sp>
            <p:nvSpPr>
              <p:cNvPr id="47" name="矩形 46"/>
              <p:cNvSpPr>
                <a:spLocks noRot="1" noChangeAspect="1" noMove="1" noResize="1" noEditPoints="1" noAdjustHandles="1" noChangeArrowheads="1" noChangeShapeType="1" noTextEdit="1"/>
              </p:cNvSpPr>
              <p:nvPr/>
            </p:nvSpPr>
            <p:spPr>
              <a:xfrm>
                <a:off x="3957603" y="6023029"/>
                <a:ext cx="2892395" cy="64633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副标题 2"/>
              <p:cNvSpPr txBox="1">
                <a:spLocks/>
              </p:cNvSpPr>
              <p:nvPr/>
            </p:nvSpPr>
            <p:spPr>
              <a:xfrm>
                <a:off x="6919369" y="3324378"/>
                <a:ext cx="4675596" cy="698979"/>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14:m>
                  <m:oMath xmlns:m="http://schemas.openxmlformats.org/officeDocument/2006/math">
                    <m:sSup>
                      <m:sSupPr>
                        <m:ctrlPr>
                          <a:rPr lang="en-US" altLang="zh-CN" sz="1800" b="1" i="1" smtClean="0">
                            <a:latin typeface="Cambria Math" panose="02040503050406030204" pitchFamily="18" charset="0"/>
                          </a:rPr>
                        </m:ctrlPr>
                      </m:sSupPr>
                      <m:e>
                        <m:r>
                          <a:rPr lang="en-US" altLang="zh-CN" sz="1800" b="1">
                            <a:latin typeface="Cambria Math" panose="02040503050406030204" pitchFamily="18" charset="0"/>
                            <a:ea typeface="Cambria Math" panose="02040503050406030204" pitchFamily="18" charset="0"/>
                          </a:rPr>
                          <m:t>𝐂𝐡𝐞𝐧𝐠𝐱𝐢</m:t>
                        </m:r>
                        <m:r>
                          <a:rPr lang="en-US" altLang="zh-CN" sz="1800" b="1">
                            <a:latin typeface="Cambria Math" panose="02040503050406030204" pitchFamily="18" charset="0"/>
                            <a:ea typeface="Cambria Math" panose="02040503050406030204" pitchFamily="18" charset="0"/>
                          </a:rPr>
                          <m:t> </m:t>
                        </m:r>
                        <m:r>
                          <a:rPr lang="en-US" altLang="zh-CN" sz="1800" b="1">
                            <a:latin typeface="Cambria Math" panose="02040503050406030204" pitchFamily="18" charset="0"/>
                            <a:ea typeface="Cambria Math" panose="02040503050406030204" pitchFamily="18" charset="0"/>
                          </a:rPr>
                          <m:t>𝐙𝐚𝐧𝐠</m:t>
                        </m:r>
                      </m:e>
                      <m:sup>
                        <m:r>
                          <a:rPr lang="en-US" altLang="zh-CN" sz="1800" b="1" i="1">
                            <a:latin typeface="Cambria Math" panose="02040503050406030204" pitchFamily="18" charset="0"/>
                          </a:rPr>
                          <m:t>𝟏</m:t>
                        </m:r>
                      </m:sup>
                    </m:sSup>
                  </m:oMath>
                </a14:m>
                <a:r>
                  <a:rPr lang="en-US" altLang="zh-CN" sz="1800" b="1" dirty="0"/>
                  <a:t>, </a:t>
                </a:r>
                <a14:m>
                  <m:oMath xmlns:m="http://schemas.openxmlformats.org/officeDocument/2006/math">
                    <m:sSup>
                      <m:sSupPr>
                        <m:ctrlPr>
                          <a:rPr lang="en-US" altLang="zh-CN" sz="1800" b="1" i="1">
                            <a:latin typeface="Cambria Math" panose="02040503050406030204" pitchFamily="18" charset="0"/>
                          </a:rPr>
                        </m:ctrlPr>
                      </m:sSupPr>
                      <m:e>
                        <m:r>
                          <a:rPr lang="en-US" altLang="zh-CN" sz="1800" b="1">
                            <a:latin typeface="Cambria Math" panose="02040503050406030204" pitchFamily="18" charset="0"/>
                            <a:ea typeface="Cambria Math" panose="02040503050406030204" pitchFamily="18" charset="0"/>
                          </a:rPr>
                          <m:t>𝐏𝐞𝐧𝐠</m:t>
                        </m:r>
                        <m:r>
                          <a:rPr lang="en-US" altLang="zh-CN" sz="1800" b="1">
                            <a:latin typeface="Cambria Math" panose="02040503050406030204" pitchFamily="18" charset="0"/>
                            <a:ea typeface="Cambria Math" panose="02040503050406030204" pitchFamily="18" charset="0"/>
                          </a:rPr>
                          <m:t> </m:t>
                        </m:r>
                        <m:r>
                          <a:rPr lang="en-US" altLang="zh-CN" sz="1800" b="1">
                            <a:latin typeface="Cambria Math" panose="02040503050406030204" pitchFamily="18" charset="0"/>
                            <a:ea typeface="Cambria Math" panose="02040503050406030204" pitchFamily="18" charset="0"/>
                          </a:rPr>
                          <m:t>𝐂𝐮𝐢</m:t>
                        </m:r>
                      </m:e>
                      <m:sup>
                        <m:r>
                          <a:rPr lang="en-US" altLang="zh-CN" sz="1800" b="1" i="1">
                            <a:latin typeface="Cambria Math" panose="02040503050406030204" pitchFamily="18" charset="0"/>
                          </a:rPr>
                          <m:t>𝟏</m:t>
                        </m:r>
                      </m:sup>
                    </m:sSup>
                  </m:oMath>
                </a14:m>
                <a:r>
                  <a:rPr lang="en-US" altLang="zh-CN" sz="1800" b="1" dirty="0"/>
                  <a:t>, </a:t>
                </a:r>
                <a14:m>
                  <m:oMath xmlns:m="http://schemas.openxmlformats.org/officeDocument/2006/math">
                    <m:sSup>
                      <m:sSupPr>
                        <m:ctrlPr>
                          <a:rPr lang="en-US" altLang="zh-CN" sz="1800" b="1" i="1">
                            <a:latin typeface="Cambria Math" panose="02040503050406030204" pitchFamily="18" charset="0"/>
                          </a:rPr>
                        </m:ctrlPr>
                      </m:sSupPr>
                      <m:e>
                        <m:r>
                          <a:rPr lang="en-US" altLang="zh-CN" sz="1800" b="1">
                            <a:latin typeface="Cambria Math" panose="02040503050406030204" pitchFamily="18" charset="0"/>
                            <a:ea typeface="Cambria Math" panose="02040503050406030204" pitchFamily="18" charset="0"/>
                          </a:rPr>
                          <m:t>𝐖𝐞𝐧𝐰𝐮</m:t>
                        </m:r>
                        <m:r>
                          <a:rPr lang="en-US" altLang="zh-CN" sz="1800" b="1">
                            <a:latin typeface="Cambria Math" panose="02040503050406030204" pitchFamily="18" charset="0"/>
                            <a:ea typeface="Cambria Math" panose="02040503050406030204" pitchFamily="18" charset="0"/>
                          </a:rPr>
                          <m:t> </m:t>
                        </m:r>
                        <m:r>
                          <a:rPr lang="en-US" altLang="zh-CN" sz="1800" b="1">
                            <a:latin typeface="Cambria Math" panose="02040503050406030204" pitchFamily="18" charset="0"/>
                            <a:ea typeface="Cambria Math" panose="02040503050406030204" pitchFamily="18" charset="0"/>
                          </a:rPr>
                          <m:t>𝐙𝐡𝐮</m:t>
                        </m:r>
                      </m:e>
                      <m:sup>
                        <m:r>
                          <a:rPr lang="en-US" altLang="zh-CN" sz="1800" b="1" i="1">
                            <a:latin typeface="Cambria Math" panose="02040503050406030204" pitchFamily="18" charset="0"/>
                          </a:rPr>
                          <m:t>𝟏</m:t>
                        </m:r>
                      </m:sup>
                    </m:sSup>
                  </m:oMath>
                </a14:m>
                <a:endParaRPr lang="en-US" altLang="zh-CN" dirty="0" smtClean="0"/>
              </a:p>
              <a:p>
                <a:pPr algn="ctr"/>
                <a14:m>
                  <m:oMath xmlns:m="http://schemas.openxmlformats.org/officeDocument/2006/math">
                    <m:sSup>
                      <m:sSupPr>
                        <m:ctrlPr>
                          <a:rPr lang="en-US" altLang="zh-CN" sz="1800" i="1" dirty="0">
                            <a:latin typeface="Cambria Math" panose="02040503050406030204" pitchFamily="18" charset="0"/>
                          </a:rPr>
                        </m:ctrlPr>
                      </m:sSupPr>
                      <m:e/>
                      <m:sup>
                        <m:r>
                          <a:rPr lang="en-US" altLang="zh-CN" sz="1800" i="1" dirty="0">
                            <a:latin typeface="Cambria Math" panose="02040503050406030204" pitchFamily="18" charset="0"/>
                          </a:rPr>
                          <m:t>1</m:t>
                        </m:r>
                      </m:sup>
                    </m:sSup>
                  </m:oMath>
                </a14:m>
                <a:r>
                  <a:rPr lang="en-US" altLang="zh-CN" sz="1800" dirty="0"/>
                  <a:t>Tsinghua</a:t>
                </a:r>
                <a:r>
                  <a:rPr lang="zh-CN" altLang="en-US" sz="1800" dirty="0"/>
                  <a:t> </a:t>
                </a:r>
                <a:r>
                  <a:rPr lang="en-US" altLang="zh-CN" sz="1800" dirty="0"/>
                  <a:t>University</a:t>
                </a:r>
              </a:p>
              <a:p>
                <a:endParaRPr lang="en-US" altLang="zh-CN" dirty="0"/>
              </a:p>
            </p:txBody>
          </p:sp>
        </mc:Choice>
        <mc:Fallback xmlns="">
          <p:sp>
            <p:nvSpPr>
              <p:cNvPr id="48" name="副标题 2"/>
              <p:cNvSpPr txBox="1">
                <a:spLocks noRot="1" noChangeAspect="1" noMove="1" noResize="1" noEditPoints="1" noAdjustHandles="1" noChangeArrowheads="1" noChangeShapeType="1" noTextEdit="1"/>
              </p:cNvSpPr>
              <p:nvPr/>
            </p:nvSpPr>
            <p:spPr>
              <a:xfrm>
                <a:off x="6919369" y="3324378"/>
                <a:ext cx="4675596" cy="698979"/>
              </a:xfrm>
              <a:prstGeom prst="rect">
                <a:avLst/>
              </a:prstGeom>
              <a:blipFill>
                <a:blip r:embed="rId8"/>
                <a:stretch>
                  <a:fillRect t="-6957" b="-13043"/>
                </a:stretch>
              </a:blipFill>
            </p:spPr>
            <p:txBody>
              <a:bodyPr/>
              <a:lstStyle/>
              <a:p>
                <a:r>
                  <a:rPr lang="en-US">
                    <a:noFill/>
                  </a:rPr>
                  <a:t> </a:t>
                </a:r>
              </a:p>
            </p:txBody>
          </p:sp>
        </mc:Fallback>
      </mc:AlternateContent>
      <p:sp>
        <p:nvSpPr>
          <p:cNvPr id="49" name="文本框 48"/>
          <p:cNvSpPr txBox="1"/>
          <p:nvPr/>
        </p:nvSpPr>
        <p:spPr>
          <a:xfrm>
            <a:off x="2218158" y="448588"/>
            <a:ext cx="8342338" cy="1015663"/>
          </a:xfrm>
          <a:prstGeom prst="rect">
            <a:avLst/>
          </a:prstGeom>
          <a:noFill/>
        </p:spPr>
        <p:txBody>
          <a:bodyPr wrap="square" rtlCol="0">
            <a:spAutoFit/>
          </a:bodyPr>
          <a:lstStyle/>
          <a:p>
            <a:pPr algn="ctr"/>
            <a:r>
              <a:rPr lang="en-US" sz="3200" b="1" dirty="0">
                <a:solidFill>
                  <a:srgbClr val="7030A0"/>
                </a:solidFill>
              </a:rPr>
              <a:t>Learning</a:t>
            </a:r>
            <a:r>
              <a:rPr lang="en-US" sz="2800" b="1" dirty="0">
                <a:solidFill>
                  <a:srgbClr val="7030A0"/>
                </a:solidFill>
              </a:rPr>
              <a:t> and </a:t>
            </a:r>
            <a:r>
              <a:rPr lang="en-US" sz="3200" b="1" dirty="0">
                <a:solidFill>
                  <a:srgbClr val="7030A0"/>
                </a:solidFill>
              </a:rPr>
              <a:t>Interpreting</a:t>
            </a:r>
            <a:r>
              <a:rPr lang="en-US" sz="2800" b="1" dirty="0">
                <a:solidFill>
                  <a:srgbClr val="7030A0"/>
                </a:solidFill>
              </a:rPr>
              <a:t> </a:t>
            </a:r>
            <a:r>
              <a:rPr lang="en-US" sz="2800" b="1" dirty="0" smtClean="0">
                <a:solidFill>
                  <a:srgbClr val="7030A0"/>
                </a:solidFill>
              </a:rPr>
              <a:t>Complex </a:t>
            </a:r>
            <a:r>
              <a:rPr lang="en-US" sz="2800" b="1" dirty="0">
                <a:solidFill>
                  <a:srgbClr val="7030A0"/>
                </a:solidFill>
              </a:rPr>
              <a:t>Distributions in Empirical Data</a:t>
            </a:r>
            <a:endParaRPr lang="en-US" altLang="zh-CN" sz="2800" b="1" dirty="0">
              <a:solidFill>
                <a:srgbClr val="7030A0"/>
              </a:solidFill>
            </a:endParaRPr>
          </a:p>
        </p:txBody>
      </p:sp>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5825" y="4102146"/>
            <a:ext cx="1220615" cy="1440000"/>
          </a:xfrm>
          <a:prstGeom prst="rect">
            <a:avLst/>
          </a:prstGeom>
          <a:ln>
            <a:solidFill>
              <a:schemeClr val="accent1"/>
            </a:solidFill>
          </a:ln>
        </p:spPr>
      </p:pic>
      <p:pic>
        <p:nvPicPr>
          <p:cNvPr id="51" name="图片 5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16211" y="4102146"/>
            <a:ext cx="1178754" cy="1440000"/>
          </a:xfrm>
          <a:prstGeom prst="rect">
            <a:avLst/>
          </a:prstGeom>
        </p:spPr>
      </p:pic>
      <p:pic>
        <p:nvPicPr>
          <p:cNvPr id="52" name="图片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9856" y="4045807"/>
            <a:ext cx="1257004" cy="1544889"/>
          </a:xfrm>
          <a:prstGeom prst="rect">
            <a:avLst/>
          </a:prstGeom>
        </p:spPr>
      </p:pic>
      <p:pic>
        <p:nvPicPr>
          <p:cNvPr id="53" name="图片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35" y="395091"/>
            <a:ext cx="1386216" cy="478005"/>
          </a:xfrm>
          <a:prstGeom prst="rect">
            <a:avLst/>
          </a:prstGeom>
        </p:spPr>
      </p:pic>
      <p:sp>
        <p:nvSpPr>
          <p:cNvPr id="61" name="标题 1"/>
          <p:cNvSpPr>
            <a:spLocks noGrp="1"/>
          </p:cNvSpPr>
          <p:nvPr>
            <p:ph type="title"/>
          </p:nvPr>
        </p:nvSpPr>
        <p:spPr>
          <a:xfrm>
            <a:off x="5106151" y="-47212"/>
            <a:ext cx="3273006" cy="469826"/>
          </a:xfrm>
        </p:spPr>
        <p:txBody>
          <a:bodyPr>
            <a:noAutofit/>
          </a:bodyPr>
          <a:lstStyle/>
          <a:p>
            <a:r>
              <a:rPr lang="en-US" sz="2400" b="1" dirty="0" smtClean="0">
                <a:solidFill>
                  <a:srgbClr val="FFC000"/>
                </a:solidFill>
                <a:latin typeface="+mn-lt"/>
                <a:ea typeface="+mn-ea"/>
                <a:cs typeface="+mn-cs"/>
              </a:rPr>
              <a:t>Thanks </a:t>
            </a:r>
            <a:r>
              <a:rPr lang="en-US" sz="2400" b="1" dirty="0">
                <a:solidFill>
                  <a:srgbClr val="FFC000"/>
                </a:solidFill>
                <a:latin typeface="+mn-lt"/>
                <a:ea typeface="+mn-ea"/>
                <a:cs typeface="+mn-cs"/>
              </a:rPr>
              <a:t>&amp; QA</a:t>
            </a:r>
          </a:p>
        </p:txBody>
      </p:sp>
      <p:sp>
        <p:nvSpPr>
          <p:cNvPr id="2" name="矩形 1"/>
          <p:cNvSpPr/>
          <p:nvPr/>
        </p:nvSpPr>
        <p:spPr>
          <a:xfrm>
            <a:off x="9865658" y="6456092"/>
            <a:ext cx="2326342" cy="369332"/>
          </a:xfrm>
          <a:prstGeom prst="rect">
            <a:avLst/>
          </a:prstGeom>
        </p:spPr>
        <p:txBody>
          <a:bodyPr wrap="none">
            <a:spAutoFit/>
          </a:bodyPr>
          <a:lstStyle/>
          <a:p>
            <a:r>
              <a:rPr lang="en-US" dirty="0">
                <a:latin typeface="+mn-ea"/>
                <a:hlinkClick r:id="rId13"/>
              </a:rPr>
              <a:t>www.calvinzang.com</a:t>
            </a:r>
            <a:endParaRPr lang="en-US" dirty="0"/>
          </a:p>
        </p:txBody>
      </p:sp>
    </p:spTree>
    <p:extLst>
      <p:ext uri="{BB962C8B-B14F-4D97-AF65-F5344CB8AC3E}">
        <p14:creationId xmlns:p14="http://schemas.microsoft.com/office/powerpoint/2010/main" val="1316449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11582400" cy="990600"/>
          </a:xfrm>
        </p:spPr>
        <p:txBody>
          <a:bodyPr>
            <a:normAutofit/>
          </a:bodyPr>
          <a:lstStyle/>
          <a:p>
            <a:r>
              <a:rPr lang="en-US" altLang="zh-CN" sz="3600" b="1" dirty="0" smtClean="0"/>
              <a:t>Introduction: </a:t>
            </a:r>
            <a:r>
              <a:rPr lang="en-US" altLang="zh-CN" sz="3600" b="1" dirty="0"/>
              <a:t>Growth Dynamics for </a:t>
            </a:r>
            <a:r>
              <a:rPr lang="en-US" altLang="zh-CN" sz="3600" b="1" dirty="0" smtClean="0"/>
              <a:t>Decision Making</a:t>
            </a:r>
            <a:endParaRPr lang="en-US" sz="3600"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3</a:t>
            </a:fld>
            <a:endParaRPr lang="en-US"/>
          </a:p>
        </p:txBody>
      </p:sp>
      <p:grpSp>
        <p:nvGrpSpPr>
          <p:cNvPr id="13" name="组合 12"/>
          <p:cNvGrpSpPr/>
          <p:nvPr/>
        </p:nvGrpSpPr>
        <p:grpSpPr>
          <a:xfrm>
            <a:off x="736414" y="2498479"/>
            <a:ext cx="670174" cy="743318"/>
            <a:chOff x="2950609" y="1867557"/>
            <a:chExt cx="1191784" cy="1321858"/>
          </a:xfrm>
        </p:grpSpPr>
        <p:sp>
          <p:nvSpPr>
            <p:cNvPr id="10" name="任意多边形 9"/>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任意多边形 10"/>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5" name="组合 14"/>
          <p:cNvGrpSpPr/>
          <p:nvPr/>
        </p:nvGrpSpPr>
        <p:grpSpPr>
          <a:xfrm>
            <a:off x="2081970" y="3309035"/>
            <a:ext cx="823757" cy="926215"/>
            <a:chOff x="2950609" y="1867557"/>
            <a:chExt cx="1191784" cy="1321858"/>
          </a:xfrm>
          <a:solidFill>
            <a:srgbClr val="92D050"/>
          </a:solidFill>
        </p:grpSpPr>
        <p:sp>
          <p:nvSpPr>
            <p:cNvPr id="16" name="任意多边形 15"/>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任意多边形 16"/>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18" name="组合 17"/>
          <p:cNvGrpSpPr/>
          <p:nvPr/>
        </p:nvGrpSpPr>
        <p:grpSpPr>
          <a:xfrm>
            <a:off x="307056" y="3376832"/>
            <a:ext cx="624880" cy="693081"/>
            <a:chOff x="2950609" y="1867557"/>
            <a:chExt cx="1191784" cy="1321858"/>
          </a:xfrm>
          <a:solidFill>
            <a:srgbClr val="92D050"/>
          </a:solidFill>
        </p:grpSpPr>
        <p:sp>
          <p:nvSpPr>
            <p:cNvPr id="19" name="任意多边形 18"/>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任意多边形 19"/>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21" name="组合 20"/>
          <p:cNvGrpSpPr/>
          <p:nvPr/>
        </p:nvGrpSpPr>
        <p:grpSpPr>
          <a:xfrm>
            <a:off x="1177784" y="3283297"/>
            <a:ext cx="552467" cy="612764"/>
            <a:chOff x="2950609" y="1867557"/>
            <a:chExt cx="1191784" cy="1321858"/>
          </a:xfrm>
          <a:solidFill>
            <a:srgbClr val="92D050"/>
          </a:solidFill>
        </p:grpSpPr>
        <p:sp>
          <p:nvSpPr>
            <p:cNvPr id="22" name="任意多边形 21"/>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任意多边形 22"/>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24" name="组合 23"/>
          <p:cNvGrpSpPr/>
          <p:nvPr/>
        </p:nvGrpSpPr>
        <p:grpSpPr>
          <a:xfrm>
            <a:off x="1682657" y="2416132"/>
            <a:ext cx="840937" cy="932719"/>
            <a:chOff x="2950609" y="1867557"/>
            <a:chExt cx="1191784" cy="1321858"/>
          </a:xfrm>
        </p:grpSpPr>
        <p:sp>
          <p:nvSpPr>
            <p:cNvPr id="25" name="任意多边形 24"/>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任意多边形 25"/>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27" name="组合 26"/>
          <p:cNvGrpSpPr/>
          <p:nvPr/>
        </p:nvGrpSpPr>
        <p:grpSpPr>
          <a:xfrm>
            <a:off x="2575268" y="2453827"/>
            <a:ext cx="319772" cy="354673"/>
            <a:chOff x="2950609" y="1867557"/>
            <a:chExt cx="1191784" cy="1321858"/>
          </a:xfrm>
          <a:solidFill>
            <a:srgbClr val="92D050"/>
          </a:solidFill>
        </p:grpSpPr>
        <p:sp>
          <p:nvSpPr>
            <p:cNvPr id="28" name="任意多边形 27"/>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任意多边形 28"/>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36" name="组合 35"/>
          <p:cNvGrpSpPr/>
          <p:nvPr/>
        </p:nvGrpSpPr>
        <p:grpSpPr>
          <a:xfrm>
            <a:off x="132766" y="-14910"/>
            <a:ext cx="6971346" cy="372188"/>
            <a:chOff x="0" y="-14910"/>
            <a:chExt cx="6971346" cy="372188"/>
          </a:xfrm>
        </p:grpSpPr>
        <p:grpSp>
          <p:nvGrpSpPr>
            <p:cNvPr id="37" name="组合 36"/>
            <p:cNvGrpSpPr/>
            <p:nvPr/>
          </p:nvGrpSpPr>
          <p:grpSpPr>
            <a:xfrm>
              <a:off x="0" y="-14910"/>
              <a:ext cx="6971346" cy="372188"/>
              <a:chOff x="0" y="-14910"/>
              <a:chExt cx="6971346" cy="372188"/>
            </a:xfrm>
          </p:grpSpPr>
          <p:sp>
            <p:nvSpPr>
              <p:cNvPr id="39"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40"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41"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42"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38"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3" name="内容占位符 24"/>
          <p:cNvPicPr>
            <a:picLocks noGrp="1" noChangeAspect="1"/>
          </p:cNvPicPr>
          <p:nvPr>
            <p:ph idx="1"/>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p:spPr>
      </p:pic>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775" y="5063336"/>
            <a:ext cx="2147009" cy="1610257"/>
          </a:xfrm>
          <a:prstGeom prst="rect">
            <a:avLst/>
          </a:prstGeom>
        </p:spPr>
      </p:pic>
      <p:grpSp>
        <p:nvGrpSpPr>
          <p:cNvPr id="48" name="组合 47"/>
          <p:cNvGrpSpPr/>
          <p:nvPr/>
        </p:nvGrpSpPr>
        <p:grpSpPr>
          <a:xfrm>
            <a:off x="1193545" y="3978773"/>
            <a:ext cx="1044400" cy="1158388"/>
            <a:chOff x="2950609" y="1867557"/>
            <a:chExt cx="1191784" cy="1321858"/>
          </a:xfrm>
          <a:solidFill>
            <a:srgbClr val="92D050"/>
          </a:solidFill>
        </p:grpSpPr>
        <p:sp>
          <p:nvSpPr>
            <p:cNvPr id="49" name="任意多边形 48"/>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任意多边形 49"/>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sp>
        <p:nvSpPr>
          <p:cNvPr id="46" name="文本框 45"/>
          <p:cNvSpPr txBox="1"/>
          <p:nvPr/>
        </p:nvSpPr>
        <p:spPr>
          <a:xfrm>
            <a:off x="3546616" y="1615997"/>
            <a:ext cx="2911374" cy="830997"/>
          </a:xfrm>
          <a:prstGeom prst="rect">
            <a:avLst/>
          </a:prstGeom>
          <a:noFill/>
        </p:spPr>
        <p:txBody>
          <a:bodyPr wrap="none" rtlCol="0">
            <a:spAutoFit/>
          </a:bodyPr>
          <a:lstStyle/>
          <a:p>
            <a:pPr algn="ctr"/>
            <a:r>
              <a:rPr lang="en-US" altLang="zh-CN" sz="2400" b="1" dirty="0"/>
              <a:t>Distribution Fitting</a:t>
            </a:r>
          </a:p>
          <a:p>
            <a:pPr algn="ctr"/>
            <a:r>
              <a:rPr lang="en-US" sz="2400" b="1" dirty="0"/>
              <a:t>For Uncertainty</a:t>
            </a:r>
            <a:endParaRPr lang="en-US" sz="2400" b="1" dirty="0"/>
          </a:p>
        </p:txBody>
      </p:sp>
      <p:sp>
        <p:nvSpPr>
          <p:cNvPr id="53" name="圆角矩形 52"/>
          <p:cNvSpPr/>
          <p:nvPr/>
        </p:nvSpPr>
        <p:spPr>
          <a:xfrm>
            <a:off x="130977" y="1490868"/>
            <a:ext cx="3072705" cy="5290032"/>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圆角矩形 53"/>
          <p:cNvSpPr/>
          <p:nvPr/>
        </p:nvSpPr>
        <p:spPr>
          <a:xfrm>
            <a:off x="3331875" y="1490868"/>
            <a:ext cx="3227964" cy="5290032"/>
          </a:xfrm>
          <a:prstGeom prst="round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圆角矩形 54"/>
          <p:cNvSpPr/>
          <p:nvPr/>
        </p:nvSpPr>
        <p:spPr>
          <a:xfrm>
            <a:off x="9816968" y="1494810"/>
            <a:ext cx="2262852" cy="5290032"/>
          </a:xfrm>
          <a:prstGeom prst="round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文本框 55"/>
          <p:cNvSpPr txBox="1"/>
          <p:nvPr/>
        </p:nvSpPr>
        <p:spPr>
          <a:xfrm>
            <a:off x="9886922" y="1524000"/>
            <a:ext cx="1998032" cy="1200329"/>
          </a:xfrm>
          <a:prstGeom prst="rect">
            <a:avLst/>
          </a:prstGeom>
          <a:noFill/>
        </p:spPr>
        <p:txBody>
          <a:bodyPr wrap="square" rtlCol="0">
            <a:spAutoFit/>
          </a:bodyPr>
          <a:lstStyle/>
          <a:p>
            <a:pPr algn="ctr"/>
            <a:r>
              <a:rPr lang="en-US" altLang="zh-CN" sz="2400" b="1" dirty="0" smtClean="0">
                <a:solidFill>
                  <a:srgbClr val="FF0000"/>
                </a:solidFill>
              </a:rPr>
              <a:t>Time-related</a:t>
            </a:r>
            <a:r>
              <a:rPr lang="en-US" altLang="zh-CN" sz="2400" b="1" dirty="0" smtClean="0"/>
              <a:t> Decision </a:t>
            </a:r>
            <a:endParaRPr lang="en-US" altLang="zh-CN" sz="2400" b="1" dirty="0" smtClean="0"/>
          </a:p>
          <a:p>
            <a:pPr algn="ctr"/>
            <a:r>
              <a:rPr lang="en-US" altLang="zh-CN" sz="2400" b="1" dirty="0" smtClean="0"/>
              <a:t>Making</a:t>
            </a:r>
            <a:endParaRPr lang="en-US" sz="2400" b="1" dirty="0"/>
          </a:p>
        </p:txBody>
      </p:sp>
      <p:graphicFrame>
        <p:nvGraphicFramePr>
          <p:cNvPr id="57" name="图表 56"/>
          <p:cNvGraphicFramePr>
            <a:graphicFrameLocks/>
          </p:cNvGraphicFramePr>
          <p:nvPr>
            <p:extLst>
              <p:ext uri="{D42A27DB-BD31-4B8C-83A1-F6EECF244321}">
                <p14:modId xmlns:p14="http://schemas.microsoft.com/office/powerpoint/2010/main" val="128975654"/>
              </p:ext>
            </p:extLst>
          </p:nvPr>
        </p:nvGraphicFramePr>
        <p:xfrm>
          <a:off x="3354901" y="2716897"/>
          <a:ext cx="3389171" cy="3088367"/>
        </p:xfrm>
        <a:graphic>
          <a:graphicData uri="http://schemas.openxmlformats.org/drawingml/2006/chart">
            <c:chart xmlns:c="http://schemas.openxmlformats.org/drawingml/2006/chart" xmlns:r="http://schemas.openxmlformats.org/officeDocument/2006/relationships" r:id="rId5"/>
          </a:graphicData>
        </a:graphic>
      </p:graphicFrame>
      <p:sp>
        <p:nvSpPr>
          <p:cNvPr id="5" name="任意多边形 4"/>
          <p:cNvSpPr/>
          <p:nvPr/>
        </p:nvSpPr>
        <p:spPr>
          <a:xfrm>
            <a:off x="4042692" y="3011481"/>
            <a:ext cx="2199274" cy="2131419"/>
          </a:xfrm>
          <a:custGeom>
            <a:avLst/>
            <a:gdLst>
              <a:gd name="connsiteX0" fmla="*/ 0 w 1775012"/>
              <a:gd name="connsiteY0" fmla="*/ 1646023 h 1710569"/>
              <a:gd name="connsiteX1" fmla="*/ 806823 w 1775012"/>
              <a:gd name="connsiteY1" fmla="*/ 103 h 1710569"/>
              <a:gd name="connsiteX2" fmla="*/ 1775012 w 1775012"/>
              <a:gd name="connsiteY2" fmla="*/ 1710569 h 1710569"/>
            </a:gdLst>
            <a:ahLst/>
            <a:cxnLst>
              <a:cxn ang="0">
                <a:pos x="connsiteX0" y="connsiteY0"/>
              </a:cxn>
              <a:cxn ang="0">
                <a:pos x="connsiteX1" y="connsiteY1"/>
              </a:cxn>
              <a:cxn ang="0">
                <a:pos x="connsiteX2" y="connsiteY2"/>
              </a:cxn>
            </a:cxnLst>
            <a:rect l="l" t="t" r="r" b="b"/>
            <a:pathLst>
              <a:path w="1775012" h="1710569">
                <a:moveTo>
                  <a:pt x="0" y="1646023"/>
                </a:moveTo>
                <a:cubicBezTo>
                  <a:pt x="255494" y="817684"/>
                  <a:pt x="510988" y="-10655"/>
                  <a:pt x="806823" y="103"/>
                </a:cubicBezTo>
                <a:cubicBezTo>
                  <a:pt x="1102658" y="10861"/>
                  <a:pt x="1438835" y="860715"/>
                  <a:pt x="1775012" y="1710569"/>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p:cNvSpPr txBox="1"/>
          <p:nvPr/>
        </p:nvSpPr>
        <p:spPr>
          <a:xfrm>
            <a:off x="9831404" y="2855833"/>
            <a:ext cx="2566218" cy="4893647"/>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t>Quality of Apples</a:t>
            </a:r>
          </a:p>
          <a:p>
            <a:pPr marL="285750" indent="-285750">
              <a:buFont typeface="Arial" panose="020B0604020202020204" pitchFamily="34" charset="0"/>
              <a:buChar char="•"/>
            </a:pPr>
            <a:r>
              <a:rPr lang="en-US" altLang="zh-CN" sz="2400" dirty="0" smtClean="0"/>
              <a:t>Selling Price</a:t>
            </a:r>
          </a:p>
          <a:p>
            <a:pPr marL="285750" indent="-285750">
              <a:buFont typeface="Arial" panose="020B0604020202020204" pitchFamily="34" charset="0"/>
              <a:buChar char="•"/>
            </a:pPr>
            <a:r>
              <a:rPr lang="en-US" altLang="zh-CN" sz="2400" dirty="0" smtClean="0"/>
              <a:t>Expected Income</a:t>
            </a:r>
          </a:p>
          <a:p>
            <a:pPr marL="285750" indent="-285750">
              <a:buFont typeface="Arial" panose="020B0604020202020204" pitchFamily="34" charset="0"/>
              <a:buChar char="•"/>
            </a:pPr>
            <a:r>
              <a:rPr lang="en-US" altLang="zh-CN" sz="2400" b="1" dirty="0" smtClean="0"/>
              <a:t>Future </a:t>
            </a:r>
            <a:r>
              <a:rPr lang="en-US" altLang="zh-CN" sz="2400" b="1" dirty="0" smtClean="0"/>
              <a:t>Income</a:t>
            </a:r>
            <a:endParaRPr lang="en-US" altLang="zh-CN" sz="2400" b="1" dirty="0" smtClean="0"/>
          </a:p>
          <a:p>
            <a:pPr marL="285750" indent="-285750">
              <a:buFont typeface="Arial" panose="020B0604020202020204" pitchFamily="34" charset="0"/>
              <a:buChar char="•"/>
            </a:pPr>
            <a:r>
              <a:rPr lang="en-US" altLang="zh-CN" sz="2400" b="1" dirty="0" smtClean="0"/>
              <a:t>Early </a:t>
            </a:r>
            <a:r>
              <a:rPr lang="en-US" altLang="zh-CN" sz="2400" b="1" dirty="0" smtClean="0"/>
              <a:t>Marketing </a:t>
            </a:r>
          </a:p>
          <a:p>
            <a:pPr marL="285750" indent="-285750">
              <a:buFont typeface="Arial" panose="020B0604020202020204" pitchFamily="34" charset="0"/>
              <a:buChar char="•"/>
            </a:pPr>
            <a:r>
              <a:rPr lang="en-US" altLang="zh-CN" sz="2400" b="1" dirty="0" smtClean="0"/>
              <a:t>How     </a:t>
            </a:r>
            <a:r>
              <a:rPr lang="en-US" altLang="zh-CN" sz="2400" b="1" dirty="0"/>
              <a:t>grow</a:t>
            </a:r>
          </a:p>
          <a:p>
            <a:pPr marL="285750" indent="-285750">
              <a:buFont typeface="Arial" panose="020B0604020202020204" pitchFamily="34" charset="0"/>
              <a:buChar char="•"/>
            </a:pPr>
            <a:endParaRPr lang="en-US" altLang="zh-CN" sz="2400" b="1" dirty="0" smtClean="0"/>
          </a:p>
          <a:p>
            <a:pPr marL="285750" indent="-285750">
              <a:buFont typeface="Arial" panose="020B0604020202020204" pitchFamily="34" charset="0"/>
              <a:buChar char="•"/>
            </a:pPr>
            <a:endParaRPr lang="en-US" altLang="zh-CN" sz="2400" b="1" dirty="0" smtClean="0"/>
          </a:p>
          <a:p>
            <a:pPr marL="285750" indent="-285750">
              <a:buFont typeface="Arial" panose="020B0604020202020204" pitchFamily="34" charset="0"/>
              <a:buChar char="•"/>
            </a:pPr>
            <a:endParaRPr lang="en-US" sz="2400" b="1" dirty="0"/>
          </a:p>
        </p:txBody>
      </p:sp>
      <p:sp>
        <p:nvSpPr>
          <p:cNvPr id="44" name="文本框 43"/>
          <p:cNvSpPr txBox="1"/>
          <p:nvPr/>
        </p:nvSpPr>
        <p:spPr>
          <a:xfrm>
            <a:off x="397916" y="1615997"/>
            <a:ext cx="2737550" cy="830997"/>
          </a:xfrm>
          <a:prstGeom prst="rect">
            <a:avLst/>
          </a:prstGeom>
          <a:noFill/>
        </p:spPr>
        <p:txBody>
          <a:bodyPr wrap="square" rtlCol="0">
            <a:spAutoFit/>
          </a:bodyPr>
          <a:lstStyle/>
          <a:p>
            <a:pPr algn="ctr"/>
            <a:r>
              <a:rPr lang="en-US" sz="2400" b="1" dirty="0" smtClean="0"/>
              <a:t>Cross-Sectional Empirical Data</a:t>
            </a:r>
            <a:endParaRPr lang="en-US" sz="2400" b="1" dirty="0"/>
          </a:p>
        </p:txBody>
      </p:sp>
      <p:graphicFrame>
        <p:nvGraphicFramePr>
          <p:cNvPr id="45" name="图表 44"/>
          <p:cNvGraphicFramePr>
            <a:graphicFrameLocks/>
          </p:cNvGraphicFramePr>
          <p:nvPr>
            <p:extLst>
              <p:ext uri="{D42A27DB-BD31-4B8C-83A1-F6EECF244321}">
                <p14:modId xmlns:p14="http://schemas.microsoft.com/office/powerpoint/2010/main" val="3807966450"/>
              </p:ext>
            </p:extLst>
          </p:nvPr>
        </p:nvGraphicFramePr>
        <p:xfrm>
          <a:off x="6744072" y="3025535"/>
          <a:ext cx="3008101" cy="2775771"/>
        </p:xfrm>
        <a:graphic>
          <a:graphicData uri="http://schemas.openxmlformats.org/drawingml/2006/chart">
            <c:chart xmlns:c="http://schemas.openxmlformats.org/drawingml/2006/chart" xmlns:r="http://schemas.openxmlformats.org/officeDocument/2006/relationships" r:id="rId6"/>
          </a:graphicData>
        </a:graphic>
      </p:graphicFrame>
      <p:grpSp>
        <p:nvGrpSpPr>
          <p:cNvPr id="51" name="组合 50"/>
          <p:cNvGrpSpPr/>
          <p:nvPr/>
        </p:nvGrpSpPr>
        <p:grpSpPr>
          <a:xfrm>
            <a:off x="7317619" y="4817565"/>
            <a:ext cx="176073" cy="195290"/>
            <a:chOff x="2950609" y="1867557"/>
            <a:chExt cx="1191784" cy="1321858"/>
          </a:xfrm>
          <a:solidFill>
            <a:srgbClr val="92D050"/>
          </a:solidFill>
        </p:grpSpPr>
        <p:sp>
          <p:nvSpPr>
            <p:cNvPr id="58" name="任意多边形 57"/>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任意多边形 58"/>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60" name="组合 59"/>
          <p:cNvGrpSpPr/>
          <p:nvPr/>
        </p:nvGrpSpPr>
        <p:grpSpPr>
          <a:xfrm>
            <a:off x="7624919" y="3776039"/>
            <a:ext cx="454841" cy="504483"/>
            <a:chOff x="2950609" y="1867557"/>
            <a:chExt cx="1191784" cy="1321858"/>
          </a:xfrm>
          <a:solidFill>
            <a:srgbClr val="92D050"/>
          </a:solidFill>
        </p:grpSpPr>
        <p:sp>
          <p:nvSpPr>
            <p:cNvPr id="61" name="任意多边形 60"/>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任意多边形 61"/>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63" name="组合 62"/>
          <p:cNvGrpSpPr/>
          <p:nvPr/>
        </p:nvGrpSpPr>
        <p:grpSpPr>
          <a:xfrm>
            <a:off x="8671303" y="2551572"/>
            <a:ext cx="655423" cy="726961"/>
            <a:chOff x="2950609" y="1867557"/>
            <a:chExt cx="1191784" cy="1321858"/>
          </a:xfrm>
          <a:solidFill>
            <a:srgbClr val="92D050"/>
          </a:solidFill>
        </p:grpSpPr>
        <p:sp>
          <p:nvSpPr>
            <p:cNvPr id="64" name="任意多边形 63"/>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5" name="任意多边形 64"/>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dk1"/>
                </a:solidFill>
              </a:endParaRPr>
            </a:p>
          </p:txBody>
        </p:sp>
      </p:grpSp>
      <p:sp>
        <p:nvSpPr>
          <p:cNvPr id="66" name="文本框 65"/>
          <p:cNvSpPr txBox="1"/>
          <p:nvPr/>
        </p:nvSpPr>
        <p:spPr>
          <a:xfrm>
            <a:off x="6924860" y="1615997"/>
            <a:ext cx="2779928" cy="461665"/>
          </a:xfrm>
          <a:prstGeom prst="rect">
            <a:avLst/>
          </a:prstGeom>
          <a:noFill/>
        </p:spPr>
        <p:txBody>
          <a:bodyPr wrap="none" rtlCol="0">
            <a:spAutoFit/>
          </a:bodyPr>
          <a:lstStyle/>
          <a:p>
            <a:r>
              <a:rPr lang="en-US" altLang="zh-CN" sz="2400" b="1" dirty="0">
                <a:solidFill>
                  <a:srgbClr val="FF0000"/>
                </a:solidFill>
              </a:rPr>
              <a:t>Growth</a:t>
            </a:r>
            <a:r>
              <a:rPr lang="en-US" altLang="zh-CN" b="1" dirty="0" smtClean="0">
                <a:solidFill>
                  <a:srgbClr val="FF0000"/>
                </a:solidFill>
              </a:rPr>
              <a:t> </a:t>
            </a:r>
            <a:r>
              <a:rPr lang="en-US" altLang="zh-CN" sz="2400" b="1" dirty="0">
                <a:solidFill>
                  <a:srgbClr val="FF0000"/>
                </a:solidFill>
              </a:rPr>
              <a:t>Dynamics</a:t>
            </a:r>
            <a:endParaRPr lang="en-US" sz="2400" b="1" dirty="0">
              <a:solidFill>
                <a:srgbClr val="FF0000"/>
              </a:solidFill>
            </a:endParaRPr>
          </a:p>
        </p:txBody>
      </p:sp>
      <p:sp>
        <p:nvSpPr>
          <p:cNvPr id="67" name="圆角矩形 66"/>
          <p:cNvSpPr/>
          <p:nvPr/>
        </p:nvSpPr>
        <p:spPr>
          <a:xfrm>
            <a:off x="6672064" y="1490868"/>
            <a:ext cx="3047116" cy="5290032"/>
          </a:xfrm>
          <a:prstGeom prst="roundRect">
            <a:avLst/>
          </a:prstGeom>
          <a:noFill/>
          <a:ln>
            <a:solidFill>
              <a:srgbClr val="045A1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组合 67"/>
          <p:cNvGrpSpPr/>
          <p:nvPr/>
        </p:nvGrpSpPr>
        <p:grpSpPr>
          <a:xfrm>
            <a:off x="10901992" y="6237312"/>
            <a:ext cx="261134" cy="289635"/>
            <a:chOff x="2950609" y="1867557"/>
            <a:chExt cx="1191784" cy="1321858"/>
          </a:xfrm>
          <a:solidFill>
            <a:srgbClr val="92D050"/>
          </a:solidFill>
        </p:grpSpPr>
        <p:sp>
          <p:nvSpPr>
            <p:cNvPr id="72" name="任意多边形 71"/>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任意多边形 72"/>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spTree>
    <p:extLst>
      <p:ext uri="{BB962C8B-B14F-4D97-AF65-F5344CB8AC3E}">
        <p14:creationId xmlns:p14="http://schemas.microsoft.com/office/powerpoint/2010/main" val="3932514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The Problem</a:t>
            </a:r>
            <a:endParaRPr lang="en-US" b="1" dirty="0"/>
          </a:p>
        </p:txBody>
      </p:sp>
      <p:sp>
        <p:nvSpPr>
          <p:cNvPr id="3" name="内容占位符 2"/>
          <p:cNvSpPr>
            <a:spLocks noGrp="1"/>
          </p:cNvSpPr>
          <p:nvPr>
            <p:ph idx="1"/>
          </p:nvPr>
        </p:nvSpPr>
        <p:spPr>
          <a:xfrm>
            <a:off x="609600" y="1600200"/>
            <a:ext cx="11463064" cy="4876800"/>
          </a:xfrm>
        </p:spPr>
        <p:txBody>
          <a:bodyPr>
            <a:normAutofit/>
          </a:bodyPr>
          <a:lstStyle/>
          <a:p>
            <a:r>
              <a:rPr lang="en-US" sz="3000" b="1" dirty="0"/>
              <a:t>To </a:t>
            </a:r>
            <a:r>
              <a:rPr lang="en-US" sz="3000" b="1" dirty="0" smtClean="0"/>
              <a:t>fit </a:t>
            </a:r>
            <a:r>
              <a:rPr lang="en-US" sz="3000" b="1" dirty="0"/>
              <a:t>empirical data </a:t>
            </a:r>
            <a:r>
              <a:rPr lang="en-US" sz="3000" b="1" dirty="0" smtClean="0"/>
              <a:t>by parametric distributions</a:t>
            </a:r>
          </a:p>
          <a:p>
            <a:r>
              <a:rPr lang="en-US" sz="3000" b="1" dirty="0" smtClean="0"/>
              <a:t>To interpret their generative dynamics from the distributions</a:t>
            </a:r>
            <a:endParaRPr lang="en-US" sz="30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4</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3" name="组合 12"/>
          <p:cNvGrpSpPr/>
          <p:nvPr/>
        </p:nvGrpSpPr>
        <p:grpSpPr>
          <a:xfrm>
            <a:off x="4881430" y="3212976"/>
            <a:ext cx="2416174" cy="2103397"/>
            <a:chOff x="108344" y="3940484"/>
            <a:chExt cx="1609214" cy="1400899"/>
          </a:xfrm>
          <a:solidFill>
            <a:srgbClr val="00DE64"/>
          </a:solidFill>
        </p:grpSpPr>
        <p:sp>
          <p:nvSpPr>
            <p:cNvPr id="15" name="六边形 14"/>
            <p:cNvSpPr/>
            <p:nvPr/>
          </p:nvSpPr>
          <p:spPr>
            <a:xfrm rot="19700829">
              <a:off x="108344" y="3940484"/>
              <a:ext cx="1609214" cy="1400899"/>
            </a:xfrm>
            <a:prstGeom prst="hexagon">
              <a:avLst>
                <a:gd name="adj" fmla="val 30369"/>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03211" y="4179268"/>
              <a:ext cx="1217354" cy="923330"/>
            </a:xfrm>
            <a:prstGeom prst="rect">
              <a:avLst/>
            </a:prstGeom>
            <a:grp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Distribution</a:t>
              </a:r>
            </a:p>
            <a:p>
              <a:pPr algn="ctr"/>
              <a:r>
                <a:rPr lang="en-US" altLang="zh-CN" sz="2800" b="1" dirty="0">
                  <a:solidFill>
                    <a:schemeClr val="bg1"/>
                  </a:solidFill>
                  <a:latin typeface="微软雅黑" panose="020B0503020204020204" pitchFamily="34" charset="-122"/>
                  <a:ea typeface="微软雅黑" panose="020B0503020204020204" pitchFamily="34" charset="-122"/>
                </a:rPr>
                <a:t>Fitting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7" name="上箭头 16"/>
          <p:cNvSpPr/>
          <p:nvPr/>
        </p:nvSpPr>
        <p:spPr>
          <a:xfrm rot="5400000">
            <a:off x="3939277" y="3959748"/>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8" name="上箭头 17"/>
          <p:cNvSpPr/>
          <p:nvPr/>
        </p:nvSpPr>
        <p:spPr>
          <a:xfrm rot="5400000">
            <a:off x="7883506" y="3959749"/>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nvGrpSpPr>
          <p:cNvPr id="23" name="组合 22"/>
          <p:cNvGrpSpPr/>
          <p:nvPr/>
        </p:nvGrpSpPr>
        <p:grpSpPr>
          <a:xfrm>
            <a:off x="1164213" y="3220168"/>
            <a:ext cx="2399654" cy="2089015"/>
            <a:chOff x="4746091" y="3915541"/>
            <a:chExt cx="1794006" cy="1561769"/>
          </a:xfrm>
          <a:solidFill>
            <a:srgbClr val="2FFF8D"/>
          </a:solidFill>
        </p:grpSpPr>
        <p:sp>
          <p:nvSpPr>
            <p:cNvPr id="24" name="六边形 23"/>
            <p:cNvSpPr/>
            <p:nvPr/>
          </p:nvSpPr>
          <p:spPr>
            <a:xfrm rot="19700829">
              <a:off x="4746091" y="3915541"/>
              <a:ext cx="1794006" cy="1561769"/>
            </a:xfrm>
            <a:prstGeom prst="hexagon">
              <a:avLst>
                <a:gd name="adj" fmla="val 30369"/>
                <a:gd name="vf" fmla="val 115470"/>
              </a:avLst>
            </a:prstGeom>
            <a:grpFill/>
            <a:ln>
              <a:solidFill>
                <a:srgbClr val="2FF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15967" y="4381210"/>
              <a:ext cx="1454252" cy="713300"/>
            </a:xfrm>
            <a:prstGeom prst="rect">
              <a:avLst/>
            </a:prstGeom>
            <a:grp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Empirical Data</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461566" y="5640495"/>
            <a:ext cx="473167" cy="524809"/>
            <a:chOff x="2950609" y="1867557"/>
            <a:chExt cx="1191784" cy="1321858"/>
          </a:xfrm>
          <a:solidFill>
            <a:srgbClr val="92D050"/>
          </a:solidFill>
        </p:grpSpPr>
        <p:sp>
          <p:nvSpPr>
            <p:cNvPr id="27" name="任意多边形 26"/>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任意多边形 27"/>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29" name="组合 28"/>
          <p:cNvGrpSpPr/>
          <p:nvPr/>
        </p:nvGrpSpPr>
        <p:grpSpPr>
          <a:xfrm>
            <a:off x="2730904" y="5493456"/>
            <a:ext cx="605736" cy="671848"/>
            <a:chOff x="2950609" y="1867557"/>
            <a:chExt cx="1191784" cy="1321858"/>
          </a:xfrm>
        </p:grpSpPr>
        <p:sp>
          <p:nvSpPr>
            <p:cNvPr id="30" name="任意多边形 29"/>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任意多边形 30"/>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32" name="组合 31"/>
          <p:cNvGrpSpPr/>
          <p:nvPr/>
        </p:nvGrpSpPr>
        <p:grpSpPr>
          <a:xfrm>
            <a:off x="2191085" y="5755545"/>
            <a:ext cx="304515" cy="337751"/>
            <a:chOff x="2950609" y="1867557"/>
            <a:chExt cx="1191784" cy="1321858"/>
          </a:xfrm>
          <a:solidFill>
            <a:srgbClr val="92D050"/>
          </a:solidFill>
        </p:grpSpPr>
        <p:sp>
          <p:nvSpPr>
            <p:cNvPr id="33" name="任意多边形 32"/>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任意多边形 33"/>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573" y="6159279"/>
            <a:ext cx="847254" cy="635441"/>
          </a:xfrm>
          <a:prstGeom prst="rect">
            <a:avLst/>
          </a:prstGeom>
        </p:spPr>
      </p:pic>
      <p:graphicFrame>
        <p:nvGraphicFramePr>
          <p:cNvPr id="36" name="图表 35"/>
          <p:cNvGraphicFramePr>
            <a:graphicFrameLocks/>
          </p:cNvGraphicFramePr>
          <p:nvPr>
            <p:extLst>
              <p:ext uri="{D42A27DB-BD31-4B8C-83A1-F6EECF244321}">
                <p14:modId xmlns:p14="http://schemas.microsoft.com/office/powerpoint/2010/main" val="311068831"/>
              </p:ext>
            </p:extLst>
          </p:nvPr>
        </p:nvGraphicFramePr>
        <p:xfrm>
          <a:off x="5303486" y="5746596"/>
          <a:ext cx="1726632" cy="1113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图表 36"/>
          <p:cNvGraphicFramePr>
            <a:graphicFrameLocks/>
          </p:cNvGraphicFramePr>
          <p:nvPr>
            <p:extLst>
              <p:ext uri="{D42A27DB-BD31-4B8C-83A1-F6EECF244321}">
                <p14:modId xmlns:p14="http://schemas.microsoft.com/office/powerpoint/2010/main" val="4166969186"/>
              </p:ext>
            </p:extLst>
          </p:nvPr>
        </p:nvGraphicFramePr>
        <p:xfrm>
          <a:off x="9056376" y="5474082"/>
          <a:ext cx="2125344" cy="1383918"/>
        </p:xfrm>
        <a:graphic>
          <a:graphicData uri="http://schemas.openxmlformats.org/drawingml/2006/chart">
            <c:chart xmlns:c="http://schemas.openxmlformats.org/drawingml/2006/chart" xmlns:r="http://schemas.openxmlformats.org/officeDocument/2006/relationships" r:id="rId6"/>
          </a:graphicData>
        </a:graphic>
      </p:graphicFrame>
      <p:grpSp>
        <p:nvGrpSpPr>
          <p:cNvPr id="38" name="组合 37"/>
          <p:cNvGrpSpPr/>
          <p:nvPr/>
        </p:nvGrpSpPr>
        <p:grpSpPr>
          <a:xfrm>
            <a:off x="9377798" y="6285573"/>
            <a:ext cx="123629" cy="137122"/>
            <a:chOff x="2950609" y="1867557"/>
            <a:chExt cx="1191784" cy="1321858"/>
          </a:xfrm>
          <a:solidFill>
            <a:srgbClr val="92D050"/>
          </a:solidFill>
        </p:grpSpPr>
        <p:sp>
          <p:nvSpPr>
            <p:cNvPr id="39" name="任意多边形 38"/>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任意多边形 39"/>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41" name="组合 40"/>
          <p:cNvGrpSpPr/>
          <p:nvPr/>
        </p:nvGrpSpPr>
        <p:grpSpPr>
          <a:xfrm>
            <a:off x="9732792" y="5759558"/>
            <a:ext cx="319364" cy="354220"/>
            <a:chOff x="2950609" y="1867557"/>
            <a:chExt cx="1191784" cy="1321858"/>
          </a:xfrm>
          <a:solidFill>
            <a:srgbClr val="92D050"/>
          </a:solidFill>
        </p:grpSpPr>
        <p:sp>
          <p:nvSpPr>
            <p:cNvPr id="42" name="任意多边形 41"/>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任意多边形 42"/>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44" name="组合 43"/>
          <p:cNvGrpSpPr/>
          <p:nvPr/>
        </p:nvGrpSpPr>
        <p:grpSpPr>
          <a:xfrm>
            <a:off x="10444126" y="5342088"/>
            <a:ext cx="460202" cy="510432"/>
            <a:chOff x="2950609" y="1867557"/>
            <a:chExt cx="1191784" cy="1321858"/>
          </a:xfrm>
          <a:solidFill>
            <a:srgbClr val="92D050"/>
          </a:solidFill>
        </p:grpSpPr>
        <p:sp>
          <p:nvSpPr>
            <p:cNvPr id="45" name="任意多边形 44"/>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6" name="任意多边形 45"/>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dk1"/>
                </a:solidFill>
              </a:endParaRPr>
            </a:p>
          </p:txBody>
        </p:sp>
      </p:grpSp>
      <p:grpSp>
        <p:nvGrpSpPr>
          <p:cNvPr id="19" name="组合 18"/>
          <p:cNvGrpSpPr/>
          <p:nvPr/>
        </p:nvGrpSpPr>
        <p:grpSpPr>
          <a:xfrm>
            <a:off x="8725311" y="3215118"/>
            <a:ext cx="2411249" cy="2099109"/>
            <a:chOff x="2435037" y="3954496"/>
            <a:chExt cx="1661687" cy="1446579"/>
          </a:xfrm>
        </p:grpSpPr>
        <p:sp>
          <p:nvSpPr>
            <p:cNvPr id="20" name="六边形 19"/>
            <p:cNvSpPr/>
            <p:nvPr/>
          </p:nvSpPr>
          <p:spPr>
            <a:xfrm rot="19700829">
              <a:off x="2435037" y="3954496"/>
              <a:ext cx="1661687" cy="1446579"/>
            </a:xfrm>
            <a:prstGeom prst="hexagon">
              <a:avLst>
                <a:gd name="adj" fmla="val 30369"/>
                <a:gd name="vf" fmla="val 11547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1" name="文本框 20"/>
            <p:cNvSpPr txBox="1"/>
            <p:nvPr/>
          </p:nvSpPr>
          <p:spPr>
            <a:xfrm>
              <a:off x="2473719" y="4354619"/>
              <a:ext cx="1581107" cy="657513"/>
            </a:xfrm>
            <a:prstGeom prst="rect">
              <a:avLst/>
            </a:prstGeom>
            <a:noFill/>
          </p:spPr>
          <p:txBody>
            <a:bodyPr wrap="square" rtlCol="0">
              <a:spAutoFit/>
            </a:bodyPr>
            <a:lstStyle/>
            <a:p>
              <a:pPr algn="ctr"/>
              <a:r>
                <a:rPr lang="en-US" altLang="zh-CN" sz="2800" b="1" dirty="0" smtClean="0">
                  <a:solidFill>
                    <a:schemeClr val="bg1"/>
                  </a:solidFill>
                </a:rPr>
                <a:t>Generative Dynamics</a:t>
              </a:r>
              <a:endParaRPr lang="zh-CN" altLang="en-US" sz="2800" b="1" dirty="0">
                <a:solidFill>
                  <a:schemeClr val="bg1"/>
                </a:solidFill>
              </a:endParaRPr>
            </a:p>
          </p:txBody>
        </p:sp>
      </p:grpSp>
      <p:sp>
        <p:nvSpPr>
          <p:cNvPr id="47" name="任意多边形 46"/>
          <p:cNvSpPr/>
          <p:nvPr/>
        </p:nvSpPr>
        <p:spPr>
          <a:xfrm>
            <a:off x="5806435" y="5933337"/>
            <a:ext cx="862400" cy="557167"/>
          </a:xfrm>
          <a:custGeom>
            <a:avLst/>
            <a:gdLst>
              <a:gd name="connsiteX0" fmla="*/ 0 w 1775012"/>
              <a:gd name="connsiteY0" fmla="*/ 1646023 h 1710569"/>
              <a:gd name="connsiteX1" fmla="*/ 806823 w 1775012"/>
              <a:gd name="connsiteY1" fmla="*/ 103 h 1710569"/>
              <a:gd name="connsiteX2" fmla="*/ 1775012 w 1775012"/>
              <a:gd name="connsiteY2" fmla="*/ 1710569 h 1710569"/>
            </a:gdLst>
            <a:ahLst/>
            <a:cxnLst>
              <a:cxn ang="0">
                <a:pos x="connsiteX0" y="connsiteY0"/>
              </a:cxn>
              <a:cxn ang="0">
                <a:pos x="connsiteX1" y="connsiteY1"/>
              </a:cxn>
              <a:cxn ang="0">
                <a:pos x="connsiteX2" y="connsiteY2"/>
              </a:cxn>
            </a:cxnLst>
            <a:rect l="l" t="t" r="r" b="b"/>
            <a:pathLst>
              <a:path w="1775012" h="1710569">
                <a:moveTo>
                  <a:pt x="0" y="1646023"/>
                </a:moveTo>
                <a:cubicBezTo>
                  <a:pt x="255494" y="817684"/>
                  <a:pt x="510988" y="-10655"/>
                  <a:pt x="806823" y="103"/>
                </a:cubicBezTo>
                <a:cubicBezTo>
                  <a:pt x="1102658" y="10861"/>
                  <a:pt x="1438835" y="860715"/>
                  <a:pt x="1775012" y="1710569"/>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191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stretch>
            <a:fillRect/>
          </a:stretch>
        </p:blipFill>
        <p:spPr>
          <a:xfrm>
            <a:off x="721236" y="1394403"/>
            <a:ext cx="6619875" cy="2057400"/>
          </a:xfrm>
          <a:prstGeom prst="rect">
            <a:avLst/>
          </a:prstGeom>
        </p:spPr>
      </p:pic>
      <p:sp>
        <p:nvSpPr>
          <p:cNvPr id="22" name="圆角矩形 21"/>
          <p:cNvSpPr/>
          <p:nvPr/>
        </p:nvSpPr>
        <p:spPr>
          <a:xfrm>
            <a:off x="609599" y="1399827"/>
            <a:ext cx="6731511" cy="1930924"/>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p:txBody>
          <a:bodyPr/>
          <a:lstStyle/>
          <a:p>
            <a:r>
              <a:rPr lang="en-US" b="1" dirty="0" smtClean="0"/>
              <a:t>Example 1. Network Science</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5</a:t>
            </a:fld>
            <a:endParaRPr lang="en-US"/>
          </a:p>
        </p:txBody>
      </p:sp>
      <p:pic>
        <p:nvPicPr>
          <p:cNvPr id="6" name="media1.mov"/>
          <p:cNvPicPr>
            <a:picLocks/>
          </p:cNvPicPr>
          <p:nvPr>
            <a:videoFile r:link="rId2"/>
            <p:extLst>
              <p:ext uri="{DAA4B4D4-6D71-4841-9C94-3DE7FCFB9230}">
                <p14:media xmlns:p14="http://schemas.microsoft.com/office/powerpoint/2010/main" r:embed="rId1"/>
              </p:ext>
            </p:extLst>
          </p:nvPr>
        </p:nvPicPr>
        <p:blipFill>
          <a:blip r:embed="rId6">
            <a:extLst/>
          </a:blip>
          <a:stretch>
            <a:fillRect/>
          </a:stretch>
        </p:blipFill>
        <p:spPr>
          <a:xfrm>
            <a:off x="9041301" y="3541395"/>
            <a:ext cx="2989966" cy="2521980"/>
          </a:xfrm>
          <a:prstGeom prst="rect">
            <a:avLst/>
          </a:prstGeom>
          <a:ln w="12700">
            <a:miter lim="400000"/>
          </a:ln>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2054" y="4101373"/>
            <a:ext cx="2948412" cy="2368558"/>
          </a:xfrm>
          <a:prstGeom prst="rect">
            <a:avLst/>
          </a:prstGeom>
        </p:spPr>
      </p:pic>
      <p:pic>
        <p:nvPicPr>
          <p:cNvPr id="11" name="内容占位符 10"/>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057333" y="4033350"/>
            <a:ext cx="2232248" cy="2232248"/>
          </a:xfrm>
        </p:spPr>
      </p:pic>
      <p:grpSp>
        <p:nvGrpSpPr>
          <p:cNvPr id="12" name="组合 11"/>
          <p:cNvGrpSpPr/>
          <p:nvPr/>
        </p:nvGrpSpPr>
        <p:grpSpPr>
          <a:xfrm>
            <a:off x="132766" y="-14910"/>
            <a:ext cx="6971346" cy="372188"/>
            <a:chOff x="0" y="-14910"/>
            <a:chExt cx="6971346" cy="372188"/>
          </a:xfrm>
        </p:grpSpPr>
        <p:grpSp>
          <p:nvGrpSpPr>
            <p:cNvPr id="13" name="组合 12"/>
            <p:cNvGrpSpPr/>
            <p:nvPr/>
          </p:nvGrpSpPr>
          <p:grpSpPr>
            <a:xfrm>
              <a:off x="0" y="-14910"/>
              <a:ext cx="6971346" cy="372188"/>
              <a:chOff x="0" y="-14910"/>
              <a:chExt cx="6971346" cy="372188"/>
            </a:xfrm>
          </p:grpSpPr>
          <p:sp>
            <p:nvSpPr>
              <p:cNvPr id="15"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6"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7"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8"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4"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内容占位符 24"/>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sp>
        <p:nvSpPr>
          <p:cNvPr id="32" name="文本框 31"/>
          <p:cNvSpPr txBox="1"/>
          <p:nvPr/>
        </p:nvSpPr>
        <p:spPr>
          <a:xfrm>
            <a:off x="1102372" y="3396013"/>
            <a:ext cx="2202847" cy="461665"/>
          </a:xfrm>
          <a:prstGeom prst="rect">
            <a:avLst/>
          </a:prstGeom>
          <a:noFill/>
        </p:spPr>
        <p:txBody>
          <a:bodyPr wrap="none" rtlCol="0">
            <a:spAutoFit/>
          </a:bodyPr>
          <a:lstStyle/>
          <a:p>
            <a:r>
              <a:rPr lang="en-US" sz="2400" b="1" dirty="0" smtClean="0"/>
              <a:t>Network data </a:t>
            </a:r>
          </a:p>
        </p:txBody>
      </p:sp>
      <p:sp>
        <p:nvSpPr>
          <p:cNvPr id="33" name="文本框 32"/>
          <p:cNvSpPr txBox="1"/>
          <p:nvPr/>
        </p:nvSpPr>
        <p:spPr>
          <a:xfrm>
            <a:off x="4963987" y="3396013"/>
            <a:ext cx="2932213" cy="461665"/>
          </a:xfrm>
          <a:prstGeom prst="rect">
            <a:avLst/>
          </a:prstGeom>
          <a:noFill/>
        </p:spPr>
        <p:txBody>
          <a:bodyPr wrap="none" rtlCol="0">
            <a:spAutoFit/>
          </a:bodyPr>
          <a:lstStyle/>
          <a:p>
            <a:r>
              <a:rPr lang="en-US" altLang="zh-CN" sz="2400" b="1" dirty="0" smtClean="0"/>
              <a:t>Distribution Fitting</a:t>
            </a:r>
            <a:endParaRPr lang="en-US" sz="2400" b="1" dirty="0" smtClean="0"/>
          </a:p>
        </p:txBody>
      </p:sp>
      <p:sp>
        <p:nvSpPr>
          <p:cNvPr id="34" name="文本框 33"/>
          <p:cNvSpPr txBox="1"/>
          <p:nvPr/>
        </p:nvSpPr>
        <p:spPr>
          <a:xfrm>
            <a:off x="9135901" y="3396013"/>
            <a:ext cx="2800767" cy="461665"/>
          </a:xfrm>
          <a:prstGeom prst="rect">
            <a:avLst/>
          </a:prstGeom>
          <a:noFill/>
        </p:spPr>
        <p:txBody>
          <a:bodyPr wrap="none" rtlCol="0">
            <a:spAutoFit/>
          </a:bodyPr>
          <a:lstStyle/>
          <a:p>
            <a:r>
              <a:rPr lang="en-US" sz="2400" b="1" dirty="0" smtClean="0"/>
              <a:t>Growth Dynamics</a:t>
            </a:r>
          </a:p>
        </p:txBody>
      </p:sp>
      <p:sp>
        <p:nvSpPr>
          <p:cNvPr id="20" name="文本框 19"/>
          <p:cNvSpPr txBox="1"/>
          <p:nvPr/>
        </p:nvSpPr>
        <p:spPr>
          <a:xfrm>
            <a:off x="8279578" y="6002965"/>
            <a:ext cx="2173992" cy="738664"/>
          </a:xfrm>
          <a:prstGeom prst="rect">
            <a:avLst/>
          </a:prstGeom>
          <a:noFill/>
        </p:spPr>
        <p:txBody>
          <a:bodyPr wrap="none" rtlCol="0">
            <a:spAutoFit/>
          </a:bodyPr>
          <a:lstStyle/>
          <a:p>
            <a:pPr algn="ctr"/>
            <a:r>
              <a:rPr lang="en-US" sz="1400" b="1" dirty="0" smtClean="0"/>
              <a:t>Richer-get-richer </a:t>
            </a:r>
          </a:p>
          <a:p>
            <a:pPr algn="ctr"/>
            <a:r>
              <a:rPr lang="en-US" sz="1400" b="1" dirty="0"/>
              <a:t>P</a:t>
            </a:r>
            <a:r>
              <a:rPr lang="en-US" sz="1400" b="1" dirty="0" smtClean="0"/>
              <a:t>referential attachment</a:t>
            </a:r>
          </a:p>
          <a:p>
            <a:pPr algn="ctr"/>
            <a:r>
              <a:rPr lang="en-US" sz="1400" b="1" dirty="0" smtClean="0"/>
              <a:t>Matthew effect</a:t>
            </a:r>
            <a:endParaRPr lang="en-US" sz="1400" b="1" dirty="0"/>
          </a:p>
        </p:txBody>
      </p:sp>
      <p:pic>
        <p:nvPicPr>
          <p:cNvPr id="21" name="图片 20"/>
          <p:cNvPicPr>
            <a:picLocks noChangeAspect="1"/>
          </p:cNvPicPr>
          <p:nvPr/>
        </p:nvPicPr>
        <p:blipFill>
          <a:blip r:embed="rId10"/>
          <a:stretch>
            <a:fillRect/>
          </a:stretch>
        </p:blipFill>
        <p:spPr>
          <a:xfrm>
            <a:off x="10604834" y="5960579"/>
            <a:ext cx="1476375" cy="781050"/>
          </a:xfrm>
          <a:prstGeom prst="rect">
            <a:avLst/>
          </a:prstGeom>
        </p:spPr>
      </p:pic>
      <p:sp>
        <p:nvSpPr>
          <p:cNvPr id="23" name="上箭头 22"/>
          <p:cNvSpPr/>
          <p:nvPr/>
        </p:nvSpPr>
        <p:spPr>
          <a:xfrm rot="5400000">
            <a:off x="8558353" y="4764231"/>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5" name="上箭头 24"/>
          <p:cNvSpPr/>
          <p:nvPr/>
        </p:nvSpPr>
        <p:spPr>
          <a:xfrm rot="5400000">
            <a:off x="3839543" y="4764231"/>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952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Example </a:t>
            </a:r>
            <a:r>
              <a:rPr lang="en-US" b="1" dirty="0" smtClean="0"/>
              <a:t>1 cont.</a:t>
            </a:r>
            <a:endParaRPr lang="en-US" b="1" dirty="0"/>
          </a:p>
        </p:txBody>
      </p:sp>
      <p:sp>
        <p:nvSpPr>
          <p:cNvPr id="4" name="灯片编号占位符 3"/>
          <p:cNvSpPr>
            <a:spLocks noGrp="1"/>
          </p:cNvSpPr>
          <p:nvPr>
            <p:ph type="sldNum" sz="quarter" idx="12"/>
          </p:nvPr>
        </p:nvSpPr>
        <p:spPr/>
        <p:txBody>
          <a:bodyPr/>
          <a:lstStyle/>
          <a:p>
            <a:fld id="{0CFEC368-1D7A-4F81-ABF6-AE0E36BAF64C}" type="slidenum">
              <a:rPr lang="en-US" smtClean="0"/>
              <a:pPr/>
              <a:t>6</a:t>
            </a:fld>
            <a:endParaRPr lang="en-US"/>
          </a:p>
        </p:txBody>
      </p:sp>
      <p:grpSp>
        <p:nvGrpSpPr>
          <p:cNvPr id="12" name="组合 11"/>
          <p:cNvGrpSpPr/>
          <p:nvPr/>
        </p:nvGrpSpPr>
        <p:grpSpPr>
          <a:xfrm>
            <a:off x="132766" y="-14910"/>
            <a:ext cx="6971346" cy="372188"/>
            <a:chOff x="0" y="-14910"/>
            <a:chExt cx="6971346" cy="372188"/>
          </a:xfrm>
        </p:grpSpPr>
        <p:grpSp>
          <p:nvGrpSpPr>
            <p:cNvPr id="13" name="组合 12"/>
            <p:cNvGrpSpPr/>
            <p:nvPr/>
          </p:nvGrpSpPr>
          <p:grpSpPr>
            <a:xfrm>
              <a:off x="0" y="-14910"/>
              <a:ext cx="6971346" cy="372188"/>
              <a:chOff x="0" y="-14910"/>
              <a:chExt cx="6971346" cy="372188"/>
            </a:xfrm>
          </p:grpSpPr>
          <p:sp>
            <p:nvSpPr>
              <p:cNvPr id="15"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6"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7"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8"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4"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9"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pic>
        <p:nvPicPr>
          <p:cNvPr id="36" name="图片 35"/>
          <p:cNvPicPr>
            <a:picLocks noChangeAspect="1"/>
          </p:cNvPicPr>
          <p:nvPr/>
        </p:nvPicPr>
        <p:blipFill>
          <a:blip r:embed="rId4"/>
          <a:stretch>
            <a:fillRect/>
          </a:stretch>
        </p:blipFill>
        <p:spPr>
          <a:xfrm>
            <a:off x="1136703" y="4754649"/>
            <a:ext cx="2829561" cy="1915846"/>
          </a:xfrm>
          <a:prstGeom prst="rect">
            <a:avLst/>
          </a:prstGeom>
        </p:spPr>
      </p:pic>
      <p:pic>
        <p:nvPicPr>
          <p:cNvPr id="35" name="图片 34"/>
          <p:cNvPicPr>
            <a:picLocks noChangeAspect="1"/>
          </p:cNvPicPr>
          <p:nvPr/>
        </p:nvPicPr>
        <p:blipFill>
          <a:blip r:embed="rId5"/>
          <a:stretch>
            <a:fillRect/>
          </a:stretch>
        </p:blipFill>
        <p:spPr>
          <a:xfrm>
            <a:off x="595451" y="1455787"/>
            <a:ext cx="3800193" cy="3180364"/>
          </a:xfrm>
          <a:prstGeom prst="rect">
            <a:avLst/>
          </a:prstGeom>
        </p:spPr>
      </p:pic>
      <p:pic>
        <p:nvPicPr>
          <p:cNvPr id="37" name="图片 36"/>
          <p:cNvPicPr>
            <a:picLocks noChangeAspect="1"/>
          </p:cNvPicPr>
          <p:nvPr/>
        </p:nvPicPr>
        <p:blipFill>
          <a:blip r:embed="rId6"/>
          <a:stretch>
            <a:fillRect/>
          </a:stretch>
        </p:blipFill>
        <p:spPr>
          <a:xfrm>
            <a:off x="4655840" y="1505508"/>
            <a:ext cx="4263721" cy="3051288"/>
          </a:xfrm>
          <a:prstGeom prst="rect">
            <a:avLst/>
          </a:prstGeom>
        </p:spPr>
      </p:pic>
      <p:pic>
        <p:nvPicPr>
          <p:cNvPr id="38" name="image15.png"/>
          <p:cNvPicPr>
            <a:picLocks noChangeAspect="1"/>
          </p:cNvPicPr>
          <p:nvPr/>
        </p:nvPicPr>
        <p:blipFill>
          <a:blip r:embed="rId7">
            <a:extLst/>
          </a:blip>
          <a:stretch>
            <a:fillRect/>
          </a:stretch>
        </p:blipFill>
        <p:spPr>
          <a:xfrm>
            <a:off x="5375920" y="4882769"/>
            <a:ext cx="3003066" cy="1737361"/>
          </a:xfrm>
          <a:prstGeom prst="rect">
            <a:avLst/>
          </a:prstGeom>
          <a:ln>
            <a:noFill/>
          </a:ln>
          <a:effectLst>
            <a:outerShdw blurRad="190500" algn="tl" rotWithShape="0">
              <a:srgbClr val="000000">
                <a:alpha val="70000"/>
              </a:srgbClr>
            </a:outerShdw>
          </a:effectLst>
        </p:spPr>
      </p:pic>
      <p:pic>
        <p:nvPicPr>
          <p:cNvPr id="39" name="图片 38"/>
          <p:cNvPicPr>
            <a:picLocks noChangeAspect="1"/>
          </p:cNvPicPr>
          <p:nvPr/>
        </p:nvPicPr>
        <p:blipFill>
          <a:blip r:embed="rId8"/>
          <a:stretch>
            <a:fillRect/>
          </a:stretch>
        </p:blipFill>
        <p:spPr>
          <a:xfrm>
            <a:off x="9395297" y="1340766"/>
            <a:ext cx="2796703" cy="2969950"/>
          </a:xfrm>
          <a:prstGeom prst="rect">
            <a:avLst/>
          </a:prstGeom>
        </p:spPr>
      </p:pic>
      <p:pic>
        <p:nvPicPr>
          <p:cNvPr id="40" name="图片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65982" y="4886985"/>
            <a:ext cx="2514476" cy="1651173"/>
          </a:xfrm>
          <a:prstGeom prst="rect">
            <a:avLst/>
          </a:prstGeom>
        </p:spPr>
      </p:pic>
      <p:sp>
        <p:nvSpPr>
          <p:cNvPr id="41" name="文本框 40"/>
          <p:cNvSpPr txBox="1"/>
          <p:nvPr/>
        </p:nvSpPr>
        <p:spPr>
          <a:xfrm>
            <a:off x="983432" y="4514471"/>
            <a:ext cx="3159839" cy="369332"/>
          </a:xfrm>
          <a:prstGeom prst="rect">
            <a:avLst/>
          </a:prstGeom>
          <a:noFill/>
        </p:spPr>
        <p:txBody>
          <a:bodyPr wrap="none" rtlCol="0">
            <a:spAutoFit/>
          </a:bodyPr>
          <a:lstStyle/>
          <a:p>
            <a:r>
              <a:rPr lang="en-US" b="1" dirty="0" smtClean="0"/>
              <a:t>Citation Growth of Einstein</a:t>
            </a:r>
            <a:endParaRPr lang="en-US" b="1" dirty="0"/>
          </a:p>
        </p:txBody>
      </p:sp>
      <p:sp>
        <p:nvSpPr>
          <p:cNvPr id="42" name="文本框 41"/>
          <p:cNvSpPr txBox="1"/>
          <p:nvPr/>
        </p:nvSpPr>
        <p:spPr>
          <a:xfrm>
            <a:off x="5639366" y="4514471"/>
            <a:ext cx="2578591" cy="369332"/>
          </a:xfrm>
          <a:prstGeom prst="rect">
            <a:avLst/>
          </a:prstGeom>
          <a:noFill/>
        </p:spPr>
        <p:txBody>
          <a:bodyPr wrap="none" rtlCol="0">
            <a:spAutoFit/>
          </a:bodyPr>
          <a:lstStyle/>
          <a:p>
            <a:r>
              <a:rPr lang="en-US" b="1" dirty="0" smtClean="0"/>
              <a:t>Growth of WeChat SN</a:t>
            </a:r>
            <a:endParaRPr lang="en-US" b="1" dirty="0"/>
          </a:p>
        </p:txBody>
      </p:sp>
      <p:sp>
        <p:nvSpPr>
          <p:cNvPr id="43" name="文本框 42"/>
          <p:cNvSpPr txBox="1"/>
          <p:nvPr/>
        </p:nvSpPr>
        <p:spPr>
          <a:xfrm>
            <a:off x="9600762" y="4514471"/>
            <a:ext cx="2039854" cy="369332"/>
          </a:xfrm>
          <a:prstGeom prst="rect">
            <a:avLst/>
          </a:prstGeom>
          <a:noFill/>
        </p:spPr>
        <p:txBody>
          <a:bodyPr wrap="none" rtlCol="0">
            <a:spAutoFit/>
          </a:bodyPr>
          <a:lstStyle/>
          <a:p>
            <a:r>
              <a:rPr lang="en-US" b="1" dirty="0" smtClean="0"/>
              <a:t>Growth of Tumor</a:t>
            </a:r>
            <a:endParaRPr lang="en-US" b="1" dirty="0"/>
          </a:p>
        </p:txBody>
      </p:sp>
      <p:sp>
        <p:nvSpPr>
          <p:cNvPr id="44" name="圆角矩形 43"/>
          <p:cNvSpPr/>
          <p:nvPr/>
        </p:nvSpPr>
        <p:spPr>
          <a:xfrm>
            <a:off x="469092" y="1340768"/>
            <a:ext cx="4042731" cy="5402597"/>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圆角矩形 44"/>
          <p:cNvSpPr/>
          <p:nvPr/>
        </p:nvSpPr>
        <p:spPr>
          <a:xfrm>
            <a:off x="4686842" y="1267898"/>
            <a:ext cx="4217470" cy="546960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圆角矩形 45"/>
          <p:cNvSpPr/>
          <p:nvPr/>
        </p:nvSpPr>
        <p:spPr>
          <a:xfrm>
            <a:off x="9117303" y="1267898"/>
            <a:ext cx="2924377" cy="5469603"/>
          </a:xfrm>
          <a:prstGeom prst="roundRect">
            <a:avLst/>
          </a:prstGeom>
          <a:noFill/>
          <a:ln>
            <a:solidFill>
              <a:srgbClr val="2FFF8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p:cNvSpPr/>
          <p:nvPr/>
        </p:nvSpPr>
        <p:spPr>
          <a:xfrm>
            <a:off x="2177030" y="5046783"/>
            <a:ext cx="562796" cy="1200329"/>
          </a:xfrm>
          <a:prstGeom prst="rect">
            <a:avLst/>
          </a:prstGeom>
          <a:noFill/>
        </p:spPr>
        <p:txBody>
          <a:bodyPr wrap="square" lIns="91440" tIns="45720" rIns="91440" bIns="45720">
            <a:spAutoFit/>
          </a:bodyPr>
          <a:lstStyle/>
          <a:p>
            <a:pPr algn="ctr"/>
            <a:r>
              <a:rPr lang="en-US" altLang="zh-CN" sz="72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endParaRPr lang="zh-CN" alt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25" name="矩形 24"/>
          <p:cNvSpPr/>
          <p:nvPr/>
        </p:nvSpPr>
        <p:spPr>
          <a:xfrm>
            <a:off x="6553779" y="5046783"/>
            <a:ext cx="562796" cy="1200329"/>
          </a:xfrm>
          <a:prstGeom prst="rect">
            <a:avLst/>
          </a:prstGeom>
          <a:noFill/>
        </p:spPr>
        <p:txBody>
          <a:bodyPr wrap="square" lIns="91440" tIns="45720" rIns="91440" bIns="45720">
            <a:spAutoFit/>
          </a:bodyPr>
          <a:lstStyle/>
          <a:p>
            <a:pPr algn="ctr"/>
            <a:r>
              <a:rPr lang="en-US" altLang="zh-CN" sz="72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endParaRPr lang="zh-CN" alt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26" name="矩形 25"/>
          <p:cNvSpPr/>
          <p:nvPr/>
        </p:nvSpPr>
        <p:spPr>
          <a:xfrm>
            <a:off x="10512250" y="5073175"/>
            <a:ext cx="562796" cy="1200329"/>
          </a:xfrm>
          <a:prstGeom prst="rect">
            <a:avLst/>
          </a:prstGeom>
          <a:noFill/>
        </p:spPr>
        <p:txBody>
          <a:bodyPr wrap="square" lIns="91440" tIns="45720" rIns="91440" bIns="45720">
            <a:spAutoFit/>
          </a:bodyPr>
          <a:lstStyle/>
          <a:p>
            <a:pPr algn="ctr"/>
            <a:r>
              <a:rPr lang="en-US" altLang="zh-CN" sz="72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endParaRPr lang="zh-CN" altLang="en-US" sz="72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
        <p:nvSpPr>
          <p:cNvPr id="27" name="文本框 26"/>
          <p:cNvSpPr txBox="1"/>
          <p:nvPr/>
        </p:nvSpPr>
        <p:spPr>
          <a:xfrm>
            <a:off x="1775520" y="1223963"/>
            <a:ext cx="1281120" cy="400110"/>
          </a:xfrm>
          <a:prstGeom prst="rect">
            <a:avLst/>
          </a:prstGeom>
          <a:noFill/>
        </p:spPr>
        <p:txBody>
          <a:bodyPr wrap="none" rtlCol="0">
            <a:spAutoFit/>
          </a:bodyPr>
          <a:lstStyle/>
          <a:p>
            <a:r>
              <a:rPr lang="en-US" sz="2000" b="1" dirty="0" smtClean="0"/>
              <a:t>Citations</a:t>
            </a:r>
            <a:endParaRPr lang="en-US" sz="2000" b="1" dirty="0"/>
          </a:p>
        </p:txBody>
      </p:sp>
      <p:sp>
        <p:nvSpPr>
          <p:cNvPr id="28" name="文本框 27"/>
          <p:cNvSpPr txBox="1"/>
          <p:nvPr/>
        </p:nvSpPr>
        <p:spPr>
          <a:xfrm>
            <a:off x="5877092" y="1223963"/>
            <a:ext cx="1893724" cy="400110"/>
          </a:xfrm>
          <a:prstGeom prst="rect">
            <a:avLst/>
          </a:prstGeom>
          <a:noFill/>
        </p:spPr>
        <p:txBody>
          <a:bodyPr wrap="none" rtlCol="0">
            <a:spAutoFit/>
          </a:bodyPr>
          <a:lstStyle/>
          <a:p>
            <a:r>
              <a:rPr lang="en-US" sz="2000" b="1" dirty="0" smtClean="0"/>
              <a:t>Market Values</a:t>
            </a:r>
            <a:endParaRPr lang="en-US" sz="2000" b="1" dirty="0"/>
          </a:p>
        </p:txBody>
      </p:sp>
      <p:sp>
        <p:nvSpPr>
          <p:cNvPr id="29" name="文本框 28"/>
          <p:cNvSpPr txBox="1"/>
          <p:nvPr/>
        </p:nvSpPr>
        <p:spPr>
          <a:xfrm>
            <a:off x="9819220" y="1223963"/>
            <a:ext cx="1547411" cy="400110"/>
          </a:xfrm>
          <a:prstGeom prst="rect">
            <a:avLst/>
          </a:prstGeom>
          <a:noFill/>
        </p:spPr>
        <p:txBody>
          <a:bodyPr wrap="none" rtlCol="0">
            <a:spAutoFit/>
          </a:bodyPr>
          <a:lstStyle/>
          <a:p>
            <a:r>
              <a:rPr lang="en-US" sz="2000" b="1" dirty="0" smtClean="0"/>
              <a:t>Tumor Size</a:t>
            </a:r>
            <a:endParaRPr lang="en-US" sz="2000" b="1" dirty="0"/>
          </a:p>
        </p:txBody>
      </p:sp>
    </p:spTree>
    <p:extLst>
      <p:ext uri="{BB962C8B-B14F-4D97-AF65-F5344CB8AC3E}">
        <p14:creationId xmlns:p14="http://schemas.microsoft.com/office/powerpoint/2010/main" val="229237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Ex</a:t>
            </a:r>
            <a:r>
              <a:rPr lang="en-US" altLang="zh-CN" b="1" dirty="0" smtClean="0"/>
              <a:t>ample 2</a:t>
            </a:r>
            <a:r>
              <a:rPr lang="en-US" b="1" dirty="0" smtClean="0"/>
              <a:t>. Survival Analysis</a:t>
            </a:r>
            <a:endParaRPr lang="en-US" b="1"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0CFEC368-1D7A-4F81-ABF6-AE0E36BAF64C}" type="slidenum">
              <a:rPr lang="en-US" smtClean="0"/>
              <a:pPr/>
              <a:t>7</a:t>
            </a:fld>
            <a:endParaRPr lang="en-US"/>
          </a:p>
        </p:txBody>
      </p:sp>
      <p:pic>
        <p:nvPicPr>
          <p:cNvPr id="5" name="图片 4"/>
          <p:cNvPicPr>
            <a:picLocks noChangeAspect="1"/>
          </p:cNvPicPr>
          <p:nvPr/>
        </p:nvPicPr>
        <p:blipFill>
          <a:blip r:embed="rId3"/>
          <a:stretch>
            <a:fillRect/>
          </a:stretch>
        </p:blipFill>
        <p:spPr>
          <a:xfrm>
            <a:off x="263352" y="1461814"/>
            <a:ext cx="4330795" cy="5153571"/>
          </a:xfrm>
          <a:prstGeom prst="rect">
            <a:avLst/>
          </a:prstGeom>
        </p:spPr>
      </p:pic>
      <p:pic>
        <p:nvPicPr>
          <p:cNvPr id="6" name="图片 5"/>
          <p:cNvPicPr>
            <a:picLocks noChangeAspect="1"/>
          </p:cNvPicPr>
          <p:nvPr/>
        </p:nvPicPr>
        <p:blipFill>
          <a:blip r:embed="rId4"/>
          <a:stretch>
            <a:fillRect/>
          </a:stretch>
        </p:blipFill>
        <p:spPr>
          <a:xfrm>
            <a:off x="5015789" y="1524000"/>
            <a:ext cx="3524250" cy="5343525"/>
          </a:xfrm>
          <a:prstGeom prst="rect">
            <a:avLst/>
          </a:prstGeom>
        </p:spPr>
      </p:pic>
      <p:pic>
        <p:nvPicPr>
          <p:cNvPr id="8" name="图片 7"/>
          <p:cNvPicPr>
            <a:picLocks noChangeAspect="1"/>
          </p:cNvPicPr>
          <p:nvPr/>
        </p:nvPicPr>
        <p:blipFill>
          <a:blip r:embed="rId5"/>
          <a:stretch>
            <a:fillRect/>
          </a:stretch>
        </p:blipFill>
        <p:spPr>
          <a:xfrm>
            <a:off x="8746142" y="3686175"/>
            <a:ext cx="3200400" cy="3181350"/>
          </a:xfrm>
          <a:prstGeom prst="rect">
            <a:avLst/>
          </a:prstGeom>
        </p:spPr>
      </p:pic>
      <p:pic>
        <p:nvPicPr>
          <p:cNvPr id="9" name="图片 8"/>
          <p:cNvPicPr>
            <a:picLocks noChangeAspect="1"/>
          </p:cNvPicPr>
          <p:nvPr/>
        </p:nvPicPr>
        <p:blipFill>
          <a:blip r:embed="rId6"/>
          <a:stretch>
            <a:fillRect/>
          </a:stretch>
        </p:blipFill>
        <p:spPr>
          <a:xfrm>
            <a:off x="8586170" y="830840"/>
            <a:ext cx="3247502" cy="3012175"/>
          </a:xfrm>
          <a:prstGeom prst="rect">
            <a:avLst/>
          </a:prstGeom>
        </p:spPr>
      </p:pic>
      <p:grpSp>
        <p:nvGrpSpPr>
          <p:cNvPr id="10" name="组合 9"/>
          <p:cNvGrpSpPr/>
          <p:nvPr/>
        </p:nvGrpSpPr>
        <p:grpSpPr>
          <a:xfrm>
            <a:off x="132766" y="-14910"/>
            <a:ext cx="6971346" cy="372188"/>
            <a:chOff x="0" y="-14910"/>
            <a:chExt cx="6971346" cy="372188"/>
          </a:xfrm>
        </p:grpSpPr>
        <p:grpSp>
          <p:nvGrpSpPr>
            <p:cNvPr id="11" name="组合 10"/>
            <p:cNvGrpSpPr/>
            <p:nvPr/>
          </p:nvGrpSpPr>
          <p:grpSpPr>
            <a:xfrm>
              <a:off x="0" y="-14910"/>
              <a:ext cx="6971346" cy="372188"/>
              <a:chOff x="0" y="-14910"/>
              <a:chExt cx="6971346" cy="372188"/>
            </a:xfrm>
          </p:grpSpPr>
          <p:sp>
            <p:nvSpPr>
              <p:cNvPr id="13"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4"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5"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6"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2"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内容占位符 24"/>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sp>
        <p:nvSpPr>
          <p:cNvPr id="7" name="文本框 6"/>
          <p:cNvSpPr txBox="1"/>
          <p:nvPr/>
        </p:nvSpPr>
        <p:spPr>
          <a:xfrm>
            <a:off x="5171969" y="1278383"/>
            <a:ext cx="2949077" cy="461665"/>
          </a:xfrm>
          <a:prstGeom prst="rect">
            <a:avLst/>
          </a:prstGeom>
          <a:noFill/>
        </p:spPr>
        <p:txBody>
          <a:bodyPr wrap="none" rtlCol="0">
            <a:spAutoFit/>
          </a:bodyPr>
          <a:lstStyle/>
          <a:p>
            <a:r>
              <a:rPr lang="en-US" sz="2400" b="1" dirty="0" smtClean="0"/>
              <a:t>Time to </a:t>
            </a:r>
            <a:r>
              <a:rPr lang="en-US" sz="2400" b="1" dirty="0" smtClean="0"/>
              <a:t>Event Data</a:t>
            </a:r>
            <a:endParaRPr lang="en-US" sz="2400" b="1" dirty="0"/>
          </a:p>
        </p:txBody>
      </p:sp>
      <p:sp>
        <p:nvSpPr>
          <p:cNvPr id="18" name="文本框 17"/>
          <p:cNvSpPr txBox="1"/>
          <p:nvPr/>
        </p:nvSpPr>
        <p:spPr>
          <a:xfrm>
            <a:off x="8996435" y="747748"/>
            <a:ext cx="2932213" cy="461665"/>
          </a:xfrm>
          <a:prstGeom prst="rect">
            <a:avLst/>
          </a:prstGeom>
          <a:noFill/>
        </p:spPr>
        <p:txBody>
          <a:bodyPr wrap="none" rtlCol="0">
            <a:spAutoFit/>
          </a:bodyPr>
          <a:lstStyle/>
          <a:p>
            <a:r>
              <a:rPr lang="en-US" altLang="zh-CN" sz="2400" b="1" dirty="0" smtClean="0"/>
              <a:t>Distribution Fitting</a:t>
            </a:r>
            <a:endParaRPr lang="en-US" sz="2400" b="1" dirty="0" smtClean="0"/>
          </a:p>
        </p:txBody>
      </p:sp>
      <p:sp>
        <p:nvSpPr>
          <p:cNvPr id="19" name="文本框 18"/>
          <p:cNvSpPr txBox="1"/>
          <p:nvPr/>
        </p:nvSpPr>
        <p:spPr>
          <a:xfrm>
            <a:off x="9377222" y="4077481"/>
            <a:ext cx="2569320" cy="830997"/>
          </a:xfrm>
          <a:prstGeom prst="rect">
            <a:avLst/>
          </a:prstGeom>
          <a:noFill/>
        </p:spPr>
        <p:txBody>
          <a:bodyPr wrap="square" rtlCol="0">
            <a:spAutoFit/>
          </a:bodyPr>
          <a:lstStyle/>
          <a:p>
            <a:pPr algn="ctr"/>
            <a:r>
              <a:rPr lang="en-US" altLang="zh-CN" sz="2400" b="1" dirty="0" smtClean="0"/>
              <a:t>Growth </a:t>
            </a:r>
            <a:r>
              <a:rPr lang="en-US" altLang="zh-CN" sz="2400" b="1" dirty="0" smtClean="0"/>
              <a:t>Risks of Diseases</a:t>
            </a:r>
            <a:endParaRPr lang="en-US" sz="2400" b="1" dirty="0" smtClean="0"/>
          </a:p>
        </p:txBody>
      </p:sp>
      <p:sp>
        <p:nvSpPr>
          <p:cNvPr id="20" name="上箭头 19"/>
          <p:cNvSpPr/>
          <p:nvPr/>
        </p:nvSpPr>
        <p:spPr>
          <a:xfrm rot="10800000">
            <a:off x="10132491" y="3549271"/>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1" name="上箭头 20"/>
          <p:cNvSpPr/>
          <p:nvPr/>
        </p:nvSpPr>
        <p:spPr>
          <a:xfrm rot="5400000">
            <a:off x="7786828" y="2241151"/>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6672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Example 3</a:t>
            </a:r>
            <a:r>
              <a:rPr lang="en-US" b="1" dirty="0"/>
              <a:t>.</a:t>
            </a:r>
            <a:r>
              <a:rPr lang="en-US" dirty="0" smtClean="0"/>
              <a:t> </a:t>
            </a:r>
            <a:r>
              <a:rPr lang="en-US" b="1" dirty="0" smtClean="0"/>
              <a:t>Computer Science – Deep Model</a:t>
            </a:r>
            <a:r>
              <a:rPr lang="en-US" dirty="0" smtClean="0"/>
              <a:t> </a:t>
            </a:r>
            <a:endParaRPr lang="en-US" dirty="0"/>
          </a:p>
        </p:txBody>
      </p:sp>
      <p:sp>
        <p:nvSpPr>
          <p:cNvPr id="3" name="内容占位符 2"/>
          <p:cNvSpPr>
            <a:spLocks noGrp="1"/>
          </p:cNvSpPr>
          <p:nvPr>
            <p:ph idx="1"/>
          </p:nvPr>
        </p:nvSpPr>
        <p:spPr/>
        <p:txBody>
          <a:bodyPr/>
          <a:lstStyle/>
          <a:p>
            <a:endParaRPr lang="en-US" dirty="0"/>
          </a:p>
        </p:txBody>
      </p:sp>
      <p:sp>
        <p:nvSpPr>
          <p:cNvPr id="4" name="灯片编号占位符 3"/>
          <p:cNvSpPr>
            <a:spLocks noGrp="1"/>
          </p:cNvSpPr>
          <p:nvPr>
            <p:ph type="sldNum" sz="quarter" idx="12"/>
          </p:nvPr>
        </p:nvSpPr>
        <p:spPr/>
        <p:txBody>
          <a:bodyPr/>
          <a:lstStyle/>
          <a:p>
            <a:fld id="{0CFEC368-1D7A-4F81-ABF6-AE0E36BAF64C}" type="slidenum">
              <a:rPr lang="en-US" smtClean="0"/>
              <a:pPr/>
              <a:t>8</a:t>
            </a:fld>
            <a:endParaRPr lang="en-US"/>
          </a:p>
        </p:txBody>
      </p:sp>
      <p:pic>
        <p:nvPicPr>
          <p:cNvPr id="6" name="图片 5"/>
          <p:cNvPicPr>
            <a:picLocks noChangeAspect="1"/>
          </p:cNvPicPr>
          <p:nvPr/>
        </p:nvPicPr>
        <p:blipFill>
          <a:blip r:embed="rId3"/>
          <a:stretch>
            <a:fillRect/>
          </a:stretch>
        </p:blipFill>
        <p:spPr>
          <a:xfrm>
            <a:off x="5356809" y="2082723"/>
            <a:ext cx="2472938" cy="1728192"/>
          </a:xfrm>
          <a:prstGeom prst="rect">
            <a:avLst/>
          </a:prstGeom>
        </p:spPr>
      </p:pic>
      <p:pic>
        <p:nvPicPr>
          <p:cNvPr id="7" name="图片 6"/>
          <p:cNvPicPr>
            <a:picLocks noChangeAspect="1"/>
          </p:cNvPicPr>
          <p:nvPr/>
        </p:nvPicPr>
        <p:blipFill>
          <a:blip r:embed="rId4"/>
          <a:stretch>
            <a:fillRect/>
          </a:stretch>
        </p:blipFill>
        <p:spPr>
          <a:xfrm>
            <a:off x="126638" y="1651514"/>
            <a:ext cx="4091102" cy="4148011"/>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607" y="3542393"/>
            <a:ext cx="5190097" cy="2889939"/>
          </a:xfrm>
          <a:prstGeom prst="rect">
            <a:avLst/>
          </a:prstGeom>
        </p:spPr>
      </p:pic>
      <p:grpSp>
        <p:nvGrpSpPr>
          <p:cNvPr id="8" name="组合 7"/>
          <p:cNvGrpSpPr/>
          <p:nvPr/>
        </p:nvGrpSpPr>
        <p:grpSpPr>
          <a:xfrm>
            <a:off x="132766" y="-14910"/>
            <a:ext cx="6971346" cy="372188"/>
            <a:chOff x="0" y="-14910"/>
            <a:chExt cx="6971346" cy="372188"/>
          </a:xfrm>
        </p:grpSpPr>
        <p:grpSp>
          <p:nvGrpSpPr>
            <p:cNvPr id="9" name="组合 8"/>
            <p:cNvGrpSpPr/>
            <p:nvPr/>
          </p:nvGrpSpPr>
          <p:grpSpPr>
            <a:xfrm>
              <a:off x="0" y="-14910"/>
              <a:ext cx="6971346" cy="372188"/>
              <a:chOff x="0" y="-14910"/>
              <a:chExt cx="6971346" cy="372188"/>
            </a:xfrm>
          </p:grpSpPr>
          <p:sp>
            <p:nvSpPr>
              <p:cNvPr id="11"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12"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3"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4"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10"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内容占位符 24"/>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sp>
        <p:nvSpPr>
          <p:cNvPr id="16" name="上箭头 15"/>
          <p:cNvSpPr/>
          <p:nvPr/>
        </p:nvSpPr>
        <p:spPr>
          <a:xfrm rot="10800000">
            <a:off x="6560992" y="3705652"/>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7" name="上箭头 16"/>
          <p:cNvSpPr/>
          <p:nvPr/>
        </p:nvSpPr>
        <p:spPr>
          <a:xfrm rot="5400000">
            <a:off x="9500958" y="4490141"/>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8" name="矩形 17"/>
          <p:cNvSpPr/>
          <p:nvPr/>
        </p:nvSpPr>
        <p:spPr>
          <a:xfrm>
            <a:off x="10114965" y="4191306"/>
            <a:ext cx="2016223" cy="127716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t>Generative Dynamics of Deep Model</a:t>
            </a:r>
            <a:endParaRPr lang="en-US" dirty="0"/>
          </a:p>
        </p:txBody>
      </p:sp>
      <p:sp>
        <p:nvSpPr>
          <p:cNvPr id="19" name="文本框 18"/>
          <p:cNvSpPr txBox="1"/>
          <p:nvPr/>
        </p:nvSpPr>
        <p:spPr>
          <a:xfrm>
            <a:off x="5015839" y="1294429"/>
            <a:ext cx="3090306" cy="830997"/>
          </a:xfrm>
          <a:prstGeom prst="rect">
            <a:avLst/>
          </a:prstGeom>
          <a:noFill/>
        </p:spPr>
        <p:txBody>
          <a:bodyPr wrap="square" rtlCol="0">
            <a:spAutoFit/>
          </a:bodyPr>
          <a:lstStyle/>
          <a:p>
            <a:pPr algn="ctr"/>
            <a:r>
              <a:rPr lang="en-US" sz="2400" b="1" dirty="0" smtClean="0"/>
              <a:t>Data from Arbitrary Distribution </a:t>
            </a:r>
            <a:endParaRPr lang="en-US" sz="2400" b="1" dirty="0"/>
          </a:p>
        </p:txBody>
      </p:sp>
      <p:sp>
        <p:nvSpPr>
          <p:cNvPr id="20" name="文本框 19"/>
          <p:cNvSpPr txBox="1"/>
          <p:nvPr/>
        </p:nvSpPr>
        <p:spPr>
          <a:xfrm>
            <a:off x="4992531" y="6396335"/>
            <a:ext cx="4145687" cy="461665"/>
          </a:xfrm>
          <a:prstGeom prst="rect">
            <a:avLst/>
          </a:prstGeom>
          <a:noFill/>
        </p:spPr>
        <p:txBody>
          <a:bodyPr wrap="none" rtlCol="0">
            <a:spAutoFit/>
          </a:bodyPr>
          <a:lstStyle/>
          <a:p>
            <a:r>
              <a:rPr lang="en-US" altLang="zh-CN" sz="2400" b="1" dirty="0"/>
              <a:t>Distribution </a:t>
            </a:r>
            <a:r>
              <a:rPr lang="en-US" altLang="zh-CN" sz="2400" b="1" dirty="0" smtClean="0"/>
              <a:t>Fitting by GAN</a:t>
            </a:r>
            <a:endParaRPr lang="en-US" sz="2400" b="1" dirty="0"/>
          </a:p>
        </p:txBody>
      </p:sp>
    </p:spTree>
    <p:extLst>
      <p:ext uri="{BB962C8B-B14F-4D97-AF65-F5344CB8AC3E}">
        <p14:creationId xmlns:p14="http://schemas.microsoft.com/office/powerpoint/2010/main" val="215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smtClean="0"/>
              <a:t>The Problem Again</a:t>
            </a:r>
            <a:endParaRPr lang="en-US" b="1" dirty="0"/>
          </a:p>
        </p:txBody>
      </p:sp>
      <p:sp>
        <p:nvSpPr>
          <p:cNvPr id="3" name="内容占位符 2"/>
          <p:cNvSpPr>
            <a:spLocks noGrp="1"/>
          </p:cNvSpPr>
          <p:nvPr>
            <p:ph idx="1"/>
          </p:nvPr>
        </p:nvSpPr>
        <p:spPr>
          <a:xfrm>
            <a:off x="609600" y="1600200"/>
            <a:ext cx="11463064" cy="4876800"/>
          </a:xfrm>
        </p:spPr>
        <p:txBody>
          <a:bodyPr>
            <a:normAutofit/>
          </a:bodyPr>
          <a:lstStyle/>
          <a:p>
            <a:r>
              <a:rPr lang="en-US" sz="3000" b="1" dirty="0"/>
              <a:t>To </a:t>
            </a:r>
            <a:r>
              <a:rPr lang="en-US" sz="3000" b="1" dirty="0" smtClean="0"/>
              <a:t>fit </a:t>
            </a:r>
            <a:r>
              <a:rPr lang="en-US" sz="3000" b="1" dirty="0"/>
              <a:t>empirical data </a:t>
            </a:r>
            <a:r>
              <a:rPr lang="en-US" sz="3000" b="1" dirty="0" smtClean="0"/>
              <a:t>by parametric distributions</a:t>
            </a:r>
          </a:p>
          <a:p>
            <a:r>
              <a:rPr lang="en-US" sz="3000" b="1" dirty="0" smtClean="0"/>
              <a:t>To interpret their generative dynamics from </a:t>
            </a:r>
            <a:r>
              <a:rPr lang="en-US" sz="3000" b="1" dirty="0" smtClean="0"/>
              <a:t>these </a:t>
            </a:r>
            <a:r>
              <a:rPr lang="en-US" sz="3000" b="1" dirty="0" smtClean="0"/>
              <a:t>distributions</a:t>
            </a:r>
            <a:endParaRPr lang="en-US" sz="3000" dirty="0"/>
          </a:p>
        </p:txBody>
      </p:sp>
      <p:sp>
        <p:nvSpPr>
          <p:cNvPr id="4" name="灯片编号占位符 3"/>
          <p:cNvSpPr>
            <a:spLocks noGrp="1"/>
          </p:cNvSpPr>
          <p:nvPr>
            <p:ph type="sldNum" sz="quarter" idx="12"/>
          </p:nvPr>
        </p:nvSpPr>
        <p:spPr/>
        <p:txBody>
          <a:bodyPr/>
          <a:lstStyle/>
          <a:p>
            <a:fld id="{0CFEC368-1D7A-4F81-ABF6-AE0E36BAF64C}" type="slidenum">
              <a:rPr lang="en-US" smtClean="0"/>
              <a:pPr/>
              <a:t>9</a:t>
            </a:fld>
            <a:endParaRPr lang="en-US"/>
          </a:p>
        </p:txBody>
      </p:sp>
      <p:grpSp>
        <p:nvGrpSpPr>
          <p:cNvPr id="5" name="组合 4"/>
          <p:cNvGrpSpPr/>
          <p:nvPr/>
        </p:nvGrpSpPr>
        <p:grpSpPr>
          <a:xfrm>
            <a:off x="132766" y="-14910"/>
            <a:ext cx="6971346" cy="372188"/>
            <a:chOff x="0" y="-14910"/>
            <a:chExt cx="6971346" cy="372188"/>
          </a:xfrm>
        </p:grpSpPr>
        <p:grpSp>
          <p:nvGrpSpPr>
            <p:cNvPr id="6" name="组合 5"/>
            <p:cNvGrpSpPr/>
            <p:nvPr/>
          </p:nvGrpSpPr>
          <p:grpSpPr>
            <a:xfrm>
              <a:off x="0" y="-14910"/>
              <a:ext cx="6971346" cy="372188"/>
              <a:chOff x="0" y="-14910"/>
              <a:chExt cx="6971346" cy="372188"/>
            </a:xfrm>
          </p:grpSpPr>
          <p:sp>
            <p:nvSpPr>
              <p:cNvPr id="8" name="TextBox 6"/>
              <p:cNvSpPr txBox="1"/>
              <p:nvPr/>
            </p:nvSpPr>
            <p:spPr>
              <a:xfrm>
                <a:off x="0" y="-14910"/>
                <a:ext cx="1531188" cy="369332"/>
              </a:xfrm>
              <a:prstGeom prst="rect">
                <a:avLst/>
              </a:prstGeom>
              <a:noFill/>
            </p:spPr>
            <p:txBody>
              <a:bodyPr wrap="none" rtlCol="0">
                <a:spAutoFit/>
              </a:bodyPr>
              <a:lstStyle/>
              <a:p>
                <a:r>
                  <a:rPr lang="en-US" b="1" dirty="0">
                    <a:solidFill>
                      <a:srgbClr val="FFC000"/>
                    </a:solidFill>
                  </a:rPr>
                  <a:t>Introduction</a:t>
                </a:r>
              </a:p>
            </p:txBody>
          </p:sp>
          <p:sp>
            <p:nvSpPr>
              <p:cNvPr id="9" name="TextBox 7"/>
              <p:cNvSpPr txBox="1"/>
              <p:nvPr/>
            </p:nvSpPr>
            <p:spPr>
              <a:xfrm>
                <a:off x="2096471" y="-13958"/>
                <a:ext cx="954107" cy="369332"/>
              </a:xfrm>
              <a:prstGeom prst="rect">
                <a:avLst/>
              </a:prstGeom>
              <a:noFill/>
            </p:spPr>
            <p:txBody>
              <a:bodyPr wrap="none" rtlCol="0">
                <a:spAutoFit/>
              </a:bodyPr>
              <a:lstStyle/>
              <a:p>
                <a:r>
                  <a:rPr lang="en-US" dirty="0">
                    <a:solidFill>
                      <a:schemeClr val="bg1"/>
                    </a:solidFill>
                  </a:rPr>
                  <a:t>Method</a:t>
                </a:r>
              </a:p>
            </p:txBody>
          </p:sp>
          <p:sp>
            <p:nvSpPr>
              <p:cNvPr id="10" name="TextBox 8"/>
              <p:cNvSpPr txBox="1"/>
              <p:nvPr/>
            </p:nvSpPr>
            <p:spPr>
              <a:xfrm>
                <a:off x="3666530" y="-13006"/>
                <a:ext cx="1467068" cy="369332"/>
              </a:xfrm>
              <a:prstGeom prst="rect">
                <a:avLst/>
              </a:prstGeom>
              <a:noFill/>
            </p:spPr>
            <p:txBody>
              <a:bodyPr wrap="none" rtlCol="0">
                <a:spAutoFit/>
              </a:bodyPr>
              <a:lstStyle/>
              <a:p>
                <a:r>
                  <a:rPr lang="en-US" dirty="0">
                    <a:solidFill>
                      <a:schemeClr val="bg1"/>
                    </a:solidFill>
                  </a:rPr>
                  <a:t>Experiments</a:t>
                </a:r>
              </a:p>
            </p:txBody>
          </p:sp>
          <p:sp>
            <p:nvSpPr>
              <p:cNvPr id="11" name="TextBox 9"/>
              <p:cNvSpPr txBox="1"/>
              <p:nvPr/>
            </p:nvSpPr>
            <p:spPr>
              <a:xfrm>
                <a:off x="5645342" y="-12054"/>
                <a:ext cx="1326004" cy="369332"/>
              </a:xfrm>
              <a:prstGeom prst="rect">
                <a:avLst/>
              </a:prstGeom>
              <a:noFill/>
            </p:spPr>
            <p:txBody>
              <a:bodyPr wrap="none" rtlCol="0">
                <a:spAutoFit/>
              </a:bodyPr>
              <a:lstStyle/>
              <a:p>
                <a:r>
                  <a:rPr lang="en-US" dirty="0">
                    <a:solidFill>
                      <a:schemeClr val="bg1"/>
                    </a:solidFill>
                  </a:rPr>
                  <a:t>Conclusion</a:t>
                </a:r>
              </a:p>
            </p:txBody>
          </p:sp>
        </p:grpSp>
        <p:cxnSp>
          <p:nvCxnSpPr>
            <p:cNvPr id="7" name="Straight Connector 10"/>
            <p:cNvCxnSpPr/>
            <p:nvPr/>
          </p:nvCxnSpPr>
          <p:spPr>
            <a:xfrm>
              <a:off x="0" y="317351"/>
              <a:ext cx="68559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内容占位符 2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871200" y="8090"/>
            <a:ext cx="806547" cy="324566"/>
          </a:xfrm>
          <a:prstGeom prst="rect">
            <a:avLst/>
          </a:prstGeom>
        </p:spPr>
      </p:pic>
      <p:grpSp>
        <p:nvGrpSpPr>
          <p:cNvPr id="13" name="组合 12"/>
          <p:cNvGrpSpPr/>
          <p:nvPr/>
        </p:nvGrpSpPr>
        <p:grpSpPr>
          <a:xfrm>
            <a:off x="4881430" y="3212976"/>
            <a:ext cx="2416174" cy="2103397"/>
            <a:chOff x="108344" y="3940484"/>
            <a:chExt cx="1609214" cy="1400899"/>
          </a:xfrm>
          <a:solidFill>
            <a:srgbClr val="00DE64"/>
          </a:solidFill>
        </p:grpSpPr>
        <p:sp>
          <p:nvSpPr>
            <p:cNvPr id="15" name="六边形 14"/>
            <p:cNvSpPr/>
            <p:nvPr/>
          </p:nvSpPr>
          <p:spPr>
            <a:xfrm rot="19700829">
              <a:off x="108344" y="3940484"/>
              <a:ext cx="1609214" cy="1400899"/>
            </a:xfrm>
            <a:prstGeom prst="hexagon">
              <a:avLst>
                <a:gd name="adj" fmla="val 30369"/>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03211" y="4179268"/>
              <a:ext cx="1217354" cy="923330"/>
            </a:xfrm>
            <a:prstGeom prst="rect">
              <a:avLst/>
            </a:prstGeom>
            <a:grp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Distribution</a:t>
              </a:r>
            </a:p>
            <a:p>
              <a:pPr algn="ctr"/>
              <a:r>
                <a:rPr lang="en-US" altLang="zh-CN" sz="2800" b="1" dirty="0">
                  <a:solidFill>
                    <a:schemeClr val="bg1"/>
                  </a:solidFill>
                  <a:latin typeface="微软雅黑" panose="020B0503020204020204" pitchFamily="34" charset="-122"/>
                  <a:ea typeface="微软雅黑" panose="020B0503020204020204" pitchFamily="34" charset="-122"/>
                </a:rPr>
                <a:t>Fitting</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7" name="上箭头 16"/>
          <p:cNvSpPr/>
          <p:nvPr/>
        </p:nvSpPr>
        <p:spPr>
          <a:xfrm rot="5400000">
            <a:off x="3939277" y="3959748"/>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8" name="上箭头 17"/>
          <p:cNvSpPr/>
          <p:nvPr/>
        </p:nvSpPr>
        <p:spPr>
          <a:xfrm rot="5400000">
            <a:off x="7883506" y="3959749"/>
            <a:ext cx="427703" cy="479094"/>
          </a:xfrm>
          <a:prstGeom prst="up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grpSp>
        <p:nvGrpSpPr>
          <p:cNvPr id="23" name="组合 22"/>
          <p:cNvGrpSpPr/>
          <p:nvPr/>
        </p:nvGrpSpPr>
        <p:grpSpPr>
          <a:xfrm>
            <a:off x="1164213" y="3220168"/>
            <a:ext cx="2399654" cy="2089015"/>
            <a:chOff x="4746091" y="3915541"/>
            <a:chExt cx="1794006" cy="1561769"/>
          </a:xfrm>
          <a:solidFill>
            <a:srgbClr val="2FFF8D"/>
          </a:solidFill>
        </p:grpSpPr>
        <p:sp>
          <p:nvSpPr>
            <p:cNvPr id="24" name="六边形 23"/>
            <p:cNvSpPr/>
            <p:nvPr/>
          </p:nvSpPr>
          <p:spPr>
            <a:xfrm rot="19700829">
              <a:off x="4746091" y="3915541"/>
              <a:ext cx="1794006" cy="1561769"/>
            </a:xfrm>
            <a:prstGeom prst="hexagon">
              <a:avLst>
                <a:gd name="adj" fmla="val 30369"/>
                <a:gd name="vf" fmla="val 115470"/>
              </a:avLst>
            </a:prstGeom>
            <a:grpFill/>
            <a:ln>
              <a:solidFill>
                <a:srgbClr val="2FFF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915967" y="4381210"/>
              <a:ext cx="1454252" cy="713300"/>
            </a:xfrm>
            <a:prstGeom prst="rect">
              <a:avLst/>
            </a:prstGeom>
            <a:grpFill/>
          </p:spPr>
          <p:txBody>
            <a:bodyPr wrap="squar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Empirical Data</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461566" y="5640495"/>
            <a:ext cx="473167" cy="524809"/>
            <a:chOff x="2950609" y="1867557"/>
            <a:chExt cx="1191784" cy="1321858"/>
          </a:xfrm>
          <a:solidFill>
            <a:srgbClr val="92D050"/>
          </a:solidFill>
        </p:grpSpPr>
        <p:sp>
          <p:nvSpPr>
            <p:cNvPr id="27" name="任意多边形 26"/>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任意多边形 27"/>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29" name="组合 28"/>
          <p:cNvGrpSpPr/>
          <p:nvPr/>
        </p:nvGrpSpPr>
        <p:grpSpPr>
          <a:xfrm>
            <a:off x="2730904" y="5493456"/>
            <a:ext cx="605736" cy="671848"/>
            <a:chOff x="2950609" y="1867557"/>
            <a:chExt cx="1191784" cy="1321858"/>
          </a:xfrm>
        </p:grpSpPr>
        <p:sp>
          <p:nvSpPr>
            <p:cNvPr id="30" name="任意多边形 29"/>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solidFill>
              <a:srgbClr val="92D050"/>
            </a:solid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任意多边形 30"/>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solidFill>
              <a:srgbClr val="92D050"/>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32" name="组合 31"/>
          <p:cNvGrpSpPr/>
          <p:nvPr/>
        </p:nvGrpSpPr>
        <p:grpSpPr>
          <a:xfrm>
            <a:off x="2191085" y="5755545"/>
            <a:ext cx="304515" cy="337751"/>
            <a:chOff x="2950609" y="1867557"/>
            <a:chExt cx="1191784" cy="1321858"/>
          </a:xfrm>
          <a:solidFill>
            <a:srgbClr val="92D050"/>
          </a:solidFill>
        </p:grpSpPr>
        <p:sp>
          <p:nvSpPr>
            <p:cNvPr id="33" name="任意多边形 32"/>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任意多边形 33"/>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pic>
        <p:nvPicPr>
          <p:cNvPr id="35" name="图片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573" y="6159279"/>
            <a:ext cx="847254" cy="635441"/>
          </a:xfrm>
          <a:prstGeom prst="rect">
            <a:avLst/>
          </a:prstGeom>
        </p:spPr>
      </p:pic>
      <p:graphicFrame>
        <p:nvGraphicFramePr>
          <p:cNvPr id="36" name="图表 35"/>
          <p:cNvGraphicFramePr>
            <a:graphicFrameLocks/>
          </p:cNvGraphicFramePr>
          <p:nvPr>
            <p:extLst/>
          </p:nvPr>
        </p:nvGraphicFramePr>
        <p:xfrm>
          <a:off x="5303486" y="5746596"/>
          <a:ext cx="1726632" cy="1113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图表 36"/>
          <p:cNvGraphicFramePr>
            <a:graphicFrameLocks/>
          </p:cNvGraphicFramePr>
          <p:nvPr>
            <p:extLst/>
          </p:nvPr>
        </p:nvGraphicFramePr>
        <p:xfrm>
          <a:off x="9056376" y="5474082"/>
          <a:ext cx="2125344" cy="1383918"/>
        </p:xfrm>
        <a:graphic>
          <a:graphicData uri="http://schemas.openxmlformats.org/drawingml/2006/chart">
            <c:chart xmlns:c="http://schemas.openxmlformats.org/drawingml/2006/chart" xmlns:r="http://schemas.openxmlformats.org/officeDocument/2006/relationships" r:id="rId6"/>
          </a:graphicData>
        </a:graphic>
      </p:graphicFrame>
      <p:grpSp>
        <p:nvGrpSpPr>
          <p:cNvPr id="38" name="组合 37"/>
          <p:cNvGrpSpPr/>
          <p:nvPr/>
        </p:nvGrpSpPr>
        <p:grpSpPr>
          <a:xfrm>
            <a:off x="9377798" y="6285573"/>
            <a:ext cx="123629" cy="137122"/>
            <a:chOff x="2950609" y="1867557"/>
            <a:chExt cx="1191784" cy="1321858"/>
          </a:xfrm>
          <a:solidFill>
            <a:srgbClr val="92D050"/>
          </a:solidFill>
        </p:grpSpPr>
        <p:sp>
          <p:nvSpPr>
            <p:cNvPr id="39" name="任意多边形 38"/>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任意多边形 39"/>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41" name="组合 40"/>
          <p:cNvGrpSpPr/>
          <p:nvPr/>
        </p:nvGrpSpPr>
        <p:grpSpPr>
          <a:xfrm>
            <a:off x="9732792" y="5759558"/>
            <a:ext cx="319364" cy="354220"/>
            <a:chOff x="2950609" y="1867557"/>
            <a:chExt cx="1191784" cy="1321858"/>
          </a:xfrm>
          <a:solidFill>
            <a:srgbClr val="92D050"/>
          </a:solidFill>
        </p:grpSpPr>
        <p:sp>
          <p:nvSpPr>
            <p:cNvPr id="42" name="任意多边形 41"/>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任意多边形 42"/>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grpSp>
      <p:grpSp>
        <p:nvGrpSpPr>
          <p:cNvPr id="44" name="组合 43"/>
          <p:cNvGrpSpPr/>
          <p:nvPr/>
        </p:nvGrpSpPr>
        <p:grpSpPr>
          <a:xfrm>
            <a:off x="10444126" y="5342088"/>
            <a:ext cx="460202" cy="510432"/>
            <a:chOff x="2950609" y="1867557"/>
            <a:chExt cx="1191784" cy="1321858"/>
          </a:xfrm>
          <a:solidFill>
            <a:srgbClr val="92D050"/>
          </a:solidFill>
        </p:grpSpPr>
        <p:sp>
          <p:nvSpPr>
            <p:cNvPr id="45" name="任意多边形 44"/>
            <p:cNvSpPr/>
            <p:nvPr/>
          </p:nvSpPr>
          <p:spPr>
            <a:xfrm>
              <a:off x="2950609" y="2167447"/>
              <a:ext cx="1191784" cy="1021968"/>
            </a:xfrm>
            <a:custGeom>
              <a:avLst/>
              <a:gdLst>
                <a:gd name="connsiteX0" fmla="*/ 184872 w 1352404"/>
                <a:gd name="connsiteY0" fmla="*/ 124097 h 985028"/>
                <a:gd name="connsiteX1" fmla="*/ 1992 w 1352404"/>
                <a:gd name="connsiteY1" fmla="*/ 421277 h 985028"/>
                <a:gd name="connsiteX2" fmla="*/ 314412 w 1352404"/>
                <a:gd name="connsiteY2" fmla="*/ 947057 h 985028"/>
                <a:gd name="connsiteX3" fmla="*/ 626832 w 1352404"/>
                <a:gd name="connsiteY3" fmla="*/ 809897 h 985028"/>
                <a:gd name="connsiteX4" fmla="*/ 832572 w 1352404"/>
                <a:gd name="connsiteY4" fmla="*/ 977537 h 985028"/>
                <a:gd name="connsiteX5" fmla="*/ 1350732 w 1352404"/>
                <a:gd name="connsiteY5" fmla="*/ 512717 h 985028"/>
                <a:gd name="connsiteX6" fmla="*/ 984972 w 1352404"/>
                <a:gd name="connsiteY6" fmla="*/ 63137 h 985028"/>
                <a:gd name="connsiteX7" fmla="*/ 626832 w 1352404"/>
                <a:gd name="connsiteY7" fmla="*/ 192677 h 985028"/>
                <a:gd name="connsiteX8" fmla="*/ 268692 w 1352404"/>
                <a:gd name="connsiteY8" fmla="*/ 2177 h 985028"/>
                <a:gd name="connsiteX9" fmla="*/ 184872 w 1352404"/>
                <a:gd name="connsiteY9" fmla="*/ 124097 h 985028"/>
                <a:gd name="connsiteX0" fmla="*/ 107175 w 1358527"/>
                <a:gd name="connsiteY0" fmla="*/ 102053 h 985844"/>
                <a:gd name="connsiteX1" fmla="*/ 8115 w 1358527"/>
                <a:gd name="connsiteY1" fmla="*/ 422093 h 985844"/>
                <a:gd name="connsiteX2" fmla="*/ 320535 w 1358527"/>
                <a:gd name="connsiteY2" fmla="*/ 947873 h 985844"/>
                <a:gd name="connsiteX3" fmla="*/ 632955 w 1358527"/>
                <a:gd name="connsiteY3" fmla="*/ 810713 h 985844"/>
                <a:gd name="connsiteX4" fmla="*/ 838695 w 1358527"/>
                <a:gd name="connsiteY4" fmla="*/ 978353 h 985844"/>
                <a:gd name="connsiteX5" fmla="*/ 1356855 w 1358527"/>
                <a:gd name="connsiteY5" fmla="*/ 513533 h 985844"/>
                <a:gd name="connsiteX6" fmla="*/ 991095 w 1358527"/>
                <a:gd name="connsiteY6" fmla="*/ 63953 h 985844"/>
                <a:gd name="connsiteX7" fmla="*/ 632955 w 1358527"/>
                <a:gd name="connsiteY7" fmla="*/ 193493 h 985844"/>
                <a:gd name="connsiteX8" fmla="*/ 274815 w 1358527"/>
                <a:gd name="connsiteY8" fmla="*/ 2993 h 985844"/>
                <a:gd name="connsiteX9" fmla="*/ 107175 w 1358527"/>
                <a:gd name="connsiteY9" fmla="*/ 102053 h 985844"/>
                <a:gd name="connsiteX0" fmla="*/ 107175 w 1147763"/>
                <a:gd name="connsiteY0" fmla="*/ 102053 h 988878"/>
                <a:gd name="connsiteX1" fmla="*/ 8115 w 1147763"/>
                <a:gd name="connsiteY1" fmla="*/ 422093 h 988878"/>
                <a:gd name="connsiteX2" fmla="*/ 320535 w 1147763"/>
                <a:gd name="connsiteY2" fmla="*/ 947873 h 988878"/>
                <a:gd name="connsiteX3" fmla="*/ 632955 w 1147763"/>
                <a:gd name="connsiteY3" fmla="*/ 810713 h 988878"/>
                <a:gd name="connsiteX4" fmla="*/ 838695 w 1147763"/>
                <a:gd name="connsiteY4" fmla="*/ 978353 h 988878"/>
                <a:gd name="connsiteX5" fmla="*/ 1143495 w 1147763"/>
                <a:gd name="connsiteY5" fmla="*/ 444953 h 988878"/>
                <a:gd name="connsiteX6" fmla="*/ 991095 w 1147763"/>
                <a:gd name="connsiteY6" fmla="*/ 63953 h 988878"/>
                <a:gd name="connsiteX7" fmla="*/ 632955 w 1147763"/>
                <a:gd name="connsiteY7" fmla="*/ 193493 h 988878"/>
                <a:gd name="connsiteX8" fmla="*/ 274815 w 1147763"/>
                <a:gd name="connsiteY8" fmla="*/ 2993 h 988878"/>
                <a:gd name="connsiteX9" fmla="*/ 107175 w 1147763"/>
                <a:gd name="connsiteY9" fmla="*/ 102053 h 988878"/>
                <a:gd name="connsiteX0" fmla="*/ 107175 w 1237503"/>
                <a:gd name="connsiteY0" fmla="*/ 102053 h 988878"/>
                <a:gd name="connsiteX1" fmla="*/ 8115 w 1237503"/>
                <a:gd name="connsiteY1" fmla="*/ 422093 h 988878"/>
                <a:gd name="connsiteX2" fmla="*/ 320535 w 1237503"/>
                <a:gd name="connsiteY2" fmla="*/ 947873 h 988878"/>
                <a:gd name="connsiteX3" fmla="*/ 632955 w 1237503"/>
                <a:gd name="connsiteY3" fmla="*/ 810713 h 988878"/>
                <a:gd name="connsiteX4" fmla="*/ 838695 w 1237503"/>
                <a:gd name="connsiteY4" fmla="*/ 978353 h 988878"/>
                <a:gd name="connsiteX5" fmla="*/ 1234935 w 1237503"/>
                <a:gd name="connsiteY5" fmla="*/ 444953 h 988878"/>
                <a:gd name="connsiteX6" fmla="*/ 991095 w 1237503"/>
                <a:gd name="connsiteY6" fmla="*/ 63953 h 988878"/>
                <a:gd name="connsiteX7" fmla="*/ 632955 w 1237503"/>
                <a:gd name="connsiteY7" fmla="*/ 193493 h 988878"/>
                <a:gd name="connsiteX8" fmla="*/ 274815 w 1237503"/>
                <a:gd name="connsiteY8" fmla="*/ 2993 h 988878"/>
                <a:gd name="connsiteX9" fmla="*/ 107175 w 1237503"/>
                <a:gd name="connsiteY9" fmla="*/ 102053 h 988878"/>
                <a:gd name="connsiteX0" fmla="*/ 107175 w 1243775"/>
                <a:gd name="connsiteY0" fmla="*/ 102053 h 988878"/>
                <a:gd name="connsiteX1" fmla="*/ 8115 w 1243775"/>
                <a:gd name="connsiteY1" fmla="*/ 422093 h 988878"/>
                <a:gd name="connsiteX2" fmla="*/ 320535 w 1243775"/>
                <a:gd name="connsiteY2" fmla="*/ 947873 h 988878"/>
                <a:gd name="connsiteX3" fmla="*/ 632955 w 1243775"/>
                <a:gd name="connsiteY3" fmla="*/ 810713 h 988878"/>
                <a:gd name="connsiteX4" fmla="*/ 838695 w 1243775"/>
                <a:gd name="connsiteY4" fmla="*/ 978353 h 988878"/>
                <a:gd name="connsiteX5" fmla="*/ 1234935 w 1243775"/>
                <a:gd name="connsiteY5" fmla="*/ 444953 h 988878"/>
                <a:gd name="connsiteX6" fmla="*/ 1074915 w 1243775"/>
                <a:gd name="connsiteY6" fmla="*/ 33473 h 988878"/>
                <a:gd name="connsiteX7" fmla="*/ 632955 w 1243775"/>
                <a:gd name="connsiteY7" fmla="*/ 193493 h 988878"/>
                <a:gd name="connsiteX8" fmla="*/ 274815 w 1243775"/>
                <a:gd name="connsiteY8" fmla="*/ 2993 h 988878"/>
                <a:gd name="connsiteX9" fmla="*/ 107175 w 1243775"/>
                <a:gd name="connsiteY9" fmla="*/ 102053 h 988878"/>
                <a:gd name="connsiteX0" fmla="*/ 107175 w 1243268"/>
                <a:gd name="connsiteY0" fmla="*/ 99785 h 986610"/>
                <a:gd name="connsiteX1" fmla="*/ 8115 w 1243268"/>
                <a:gd name="connsiteY1" fmla="*/ 419825 h 986610"/>
                <a:gd name="connsiteX2" fmla="*/ 320535 w 1243268"/>
                <a:gd name="connsiteY2" fmla="*/ 945605 h 986610"/>
                <a:gd name="connsiteX3" fmla="*/ 632955 w 1243268"/>
                <a:gd name="connsiteY3" fmla="*/ 808445 h 986610"/>
                <a:gd name="connsiteX4" fmla="*/ 838695 w 1243268"/>
                <a:gd name="connsiteY4" fmla="*/ 976085 h 986610"/>
                <a:gd name="connsiteX5" fmla="*/ 1234935 w 1243268"/>
                <a:gd name="connsiteY5" fmla="*/ 442685 h 986610"/>
                <a:gd name="connsiteX6" fmla="*/ 1074915 w 1243268"/>
                <a:gd name="connsiteY6" fmla="*/ 31205 h 986610"/>
                <a:gd name="connsiteX7" fmla="*/ 686295 w 1243268"/>
                <a:gd name="connsiteY7" fmla="*/ 137885 h 986610"/>
                <a:gd name="connsiteX8" fmla="*/ 274815 w 1243268"/>
                <a:gd name="connsiteY8" fmla="*/ 725 h 986610"/>
                <a:gd name="connsiteX9" fmla="*/ 107175 w 1243268"/>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63295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7495"/>
                <a:gd name="connsiteY0" fmla="*/ 99785 h 986610"/>
                <a:gd name="connsiteX1" fmla="*/ 8115 w 1207495"/>
                <a:gd name="connsiteY1" fmla="*/ 419825 h 986610"/>
                <a:gd name="connsiteX2" fmla="*/ 320535 w 1207495"/>
                <a:gd name="connsiteY2" fmla="*/ 945605 h 986610"/>
                <a:gd name="connsiteX3" fmla="*/ 579615 w 1207495"/>
                <a:gd name="connsiteY3" fmla="*/ 808445 h 986610"/>
                <a:gd name="connsiteX4" fmla="*/ 838695 w 1207495"/>
                <a:gd name="connsiteY4" fmla="*/ 976085 h 986610"/>
                <a:gd name="connsiteX5" fmla="*/ 1196835 w 1207495"/>
                <a:gd name="connsiteY5" fmla="*/ 442685 h 986610"/>
                <a:gd name="connsiteX6" fmla="*/ 1074915 w 1207495"/>
                <a:gd name="connsiteY6" fmla="*/ 31205 h 986610"/>
                <a:gd name="connsiteX7" fmla="*/ 686295 w 1207495"/>
                <a:gd name="connsiteY7" fmla="*/ 137885 h 986610"/>
                <a:gd name="connsiteX8" fmla="*/ 274815 w 1207495"/>
                <a:gd name="connsiteY8" fmla="*/ 725 h 986610"/>
                <a:gd name="connsiteX9" fmla="*/ 107175 w 1207495"/>
                <a:gd name="connsiteY9" fmla="*/ 99785 h 986610"/>
                <a:gd name="connsiteX0" fmla="*/ 107175 w 1208669"/>
                <a:gd name="connsiteY0" fmla="*/ 99785 h 986610"/>
                <a:gd name="connsiteX1" fmla="*/ 8115 w 1208669"/>
                <a:gd name="connsiteY1" fmla="*/ 419825 h 986610"/>
                <a:gd name="connsiteX2" fmla="*/ 320535 w 1208669"/>
                <a:gd name="connsiteY2" fmla="*/ 945605 h 986610"/>
                <a:gd name="connsiteX3" fmla="*/ 579615 w 1208669"/>
                <a:gd name="connsiteY3" fmla="*/ 808445 h 986610"/>
                <a:gd name="connsiteX4" fmla="*/ 838695 w 1208669"/>
                <a:gd name="connsiteY4" fmla="*/ 976085 h 986610"/>
                <a:gd name="connsiteX5" fmla="*/ 1196835 w 1208669"/>
                <a:gd name="connsiteY5" fmla="*/ 442685 h 986610"/>
                <a:gd name="connsiteX6" fmla="*/ 1074915 w 1208669"/>
                <a:gd name="connsiteY6" fmla="*/ 31205 h 986610"/>
                <a:gd name="connsiteX7" fmla="*/ 610095 w 1208669"/>
                <a:gd name="connsiteY7" fmla="*/ 137885 h 986610"/>
                <a:gd name="connsiteX8" fmla="*/ 274815 w 1208669"/>
                <a:gd name="connsiteY8" fmla="*/ 725 h 986610"/>
                <a:gd name="connsiteX9" fmla="*/ 107175 w 1208669"/>
                <a:gd name="connsiteY9" fmla="*/ 99785 h 986610"/>
                <a:gd name="connsiteX0" fmla="*/ 107175 w 1208669"/>
                <a:gd name="connsiteY0" fmla="*/ 100069 h 986894"/>
                <a:gd name="connsiteX1" fmla="*/ 8115 w 1208669"/>
                <a:gd name="connsiteY1" fmla="*/ 420109 h 986894"/>
                <a:gd name="connsiteX2" fmla="*/ 320535 w 1208669"/>
                <a:gd name="connsiteY2" fmla="*/ 945889 h 986894"/>
                <a:gd name="connsiteX3" fmla="*/ 579615 w 1208669"/>
                <a:gd name="connsiteY3" fmla="*/ 808729 h 986894"/>
                <a:gd name="connsiteX4" fmla="*/ 838695 w 1208669"/>
                <a:gd name="connsiteY4" fmla="*/ 976369 h 986894"/>
                <a:gd name="connsiteX5" fmla="*/ 1196835 w 1208669"/>
                <a:gd name="connsiteY5" fmla="*/ 442969 h 986894"/>
                <a:gd name="connsiteX6" fmla="*/ 1074915 w 1208669"/>
                <a:gd name="connsiteY6" fmla="*/ 8629 h 986894"/>
                <a:gd name="connsiteX7" fmla="*/ 610095 w 1208669"/>
                <a:gd name="connsiteY7" fmla="*/ 138169 h 986894"/>
                <a:gd name="connsiteX8" fmla="*/ 274815 w 1208669"/>
                <a:gd name="connsiteY8" fmla="*/ 1009 h 986894"/>
                <a:gd name="connsiteX9" fmla="*/ 107175 w 1208669"/>
                <a:gd name="connsiteY9" fmla="*/ 100069 h 986894"/>
                <a:gd name="connsiteX0" fmla="*/ 107175 w 1195007"/>
                <a:gd name="connsiteY0" fmla="*/ 102239 h 987006"/>
                <a:gd name="connsiteX1" fmla="*/ 8115 w 1195007"/>
                <a:gd name="connsiteY1" fmla="*/ 422279 h 987006"/>
                <a:gd name="connsiteX2" fmla="*/ 320535 w 1195007"/>
                <a:gd name="connsiteY2" fmla="*/ 948059 h 987006"/>
                <a:gd name="connsiteX3" fmla="*/ 579615 w 1195007"/>
                <a:gd name="connsiteY3" fmla="*/ 810899 h 987006"/>
                <a:gd name="connsiteX4" fmla="*/ 838695 w 1195007"/>
                <a:gd name="connsiteY4" fmla="*/ 978539 h 987006"/>
                <a:gd name="connsiteX5" fmla="*/ 1181595 w 1195007"/>
                <a:gd name="connsiteY5" fmla="*/ 490859 h 987006"/>
                <a:gd name="connsiteX6" fmla="*/ 1074915 w 1195007"/>
                <a:gd name="connsiteY6" fmla="*/ 10799 h 987006"/>
                <a:gd name="connsiteX7" fmla="*/ 610095 w 1195007"/>
                <a:gd name="connsiteY7" fmla="*/ 140339 h 987006"/>
                <a:gd name="connsiteX8" fmla="*/ 274815 w 1195007"/>
                <a:gd name="connsiteY8" fmla="*/ 3179 h 987006"/>
                <a:gd name="connsiteX9" fmla="*/ 107175 w 1195007"/>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57961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207841"/>
                <a:gd name="connsiteY0" fmla="*/ 102239 h 987006"/>
                <a:gd name="connsiteX1" fmla="*/ 8115 w 1207841"/>
                <a:gd name="connsiteY1" fmla="*/ 422279 h 987006"/>
                <a:gd name="connsiteX2" fmla="*/ 320535 w 1207841"/>
                <a:gd name="connsiteY2" fmla="*/ 948059 h 987006"/>
                <a:gd name="connsiteX3" fmla="*/ 625335 w 1207841"/>
                <a:gd name="connsiteY3" fmla="*/ 810899 h 987006"/>
                <a:gd name="connsiteX4" fmla="*/ 838695 w 1207841"/>
                <a:gd name="connsiteY4" fmla="*/ 978539 h 987006"/>
                <a:gd name="connsiteX5" fmla="*/ 1181595 w 1207841"/>
                <a:gd name="connsiteY5" fmla="*/ 490859 h 987006"/>
                <a:gd name="connsiteX6" fmla="*/ 1074915 w 1207841"/>
                <a:gd name="connsiteY6" fmla="*/ 10799 h 987006"/>
                <a:gd name="connsiteX7" fmla="*/ 610095 w 1207841"/>
                <a:gd name="connsiteY7" fmla="*/ 140339 h 987006"/>
                <a:gd name="connsiteX8" fmla="*/ 274815 w 1207841"/>
                <a:gd name="connsiteY8" fmla="*/ 3179 h 987006"/>
                <a:gd name="connsiteX9" fmla="*/ 107175 w 1207841"/>
                <a:gd name="connsiteY9" fmla="*/ 102239 h 987006"/>
                <a:gd name="connsiteX0" fmla="*/ 107175 w 1190900"/>
                <a:gd name="connsiteY0" fmla="*/ 102239 h 987006"/>
                <a:gd name="connsiteX1" fmla="*/ 8115 w 1190900"/>
                <a:gd name="connsiteY1" fmla="*/ 422279 h 987006"/>
                <a:gd name="connsiteX2" fmla="*/ 320535 w 1190900"/>
                <a:gd name="connsiteY2" fmla="*/ 948059 h 987006"/>
                <a:gd name="connsiteX3" fmla="*/ 625335 w 1190900"/>
                <a:gd name="connsiteY3" fmla="*/ 810899 h 987006"/>
                <a:gd name="connsiteX4" fmla="*/ 899655 w 1190900"/>
                <a:gd name="connsiteY4" fmla="*/ 978539 h 987006"/>
                <a:gd name="connsiteX5" fmla="*/ 1181595 w 1190900"/>
                <a:gd name="connsiteY5" fmla="*/ 490859 h 987006"/>
                <a:gd name="connsiteX6" fmla="*/ 1074915 w 1190900"/>
                <a:gd name="connsiteY6" fmla="*/ 10799 h 987006"/>
                <a:gd name="connsiteX7" fmla="*/ 610095 w 1190900"/>
                <a:gd name="connsiteY7" fmla="*/ 140339 h 987006"/>
                <a:gd name="connsiteX8" fmla="*/ 274815 w 1190900"/>
                <a:gd name="connsiteY8" fmla="*/ 3179 h 987006"/>
                <a:gd name="connsiteX9" fmla="*/ 107175 w 1190900"/>
                <a:gd name="connsiteY9" fmla="*/ 102239 h 987006"/>
                <a:gd name="connsiteX0" fmla="*/ 107175 w 1190900"/>
                <a:gd name="connsiteY0" fmla="*/ 108552 h 993319"/>
                <a:gd name="connsiteX1" fmla="*/ 8115 w 1190900"/>
                <a:gd name="connsiteY1" fmla="*/ 428592 h 993319"/>
                <a:gd name="connsiteX2" fmla="*/ 320535 w 1190900"/>
                <a:gd name="connsiteY2" fmla="*/ 954372 h 993319"/>
                <a:gd name="connsiteX3" fmla="*/ 625335 w 1190900"/>
                <a:gd name="connsiteY3" fmla="*/ 817212 h 993319"/>
                <a:gd name="connsiteX4" fmla="*/ 899655 w 1190900"/>
                <a:gd name="connsiteY4" fmla="*/ 984852 h 993319"/>
                <a:gd name="connsiteX5" fmla="*/ 1181595 w 1190900"/>
                <a:gd name="connsiteY5" fmla="*/ 497172 h 993319"/>
                <a:gd name="connsiteX6" fmla="*/ 1074915 w 1190900"/>
                <a:gd name="connsiteY6" fmla="*/ 17112 h 993319"/>
                <a:gd name="connsiteX7" fmla="*/ 610095 w 1190900"/>
                <a:gd name="connsiteY7" fmla="*/ 93312 h 993319"/>
                <a:gd name="connsiteX8" fmla="*/ 274815 w 1190900"/>
                <a:gd name="connsiteY8" fmla="*/ 9492 h 993319"/>
                <a:gd name="connsiteX9" fmla="*/ 107175 w 1190900"/>
                <a:gd name="connsiteY9" fmla="*/ 108552 h 993319"/>
                <a:gd name="connsiteX0" fmla="*/ 108059 w 1191784"/>
                <a:gd name="connsiteY0" fmla="*/ 137201 h 1021968"/>
                <a:gd name="connsiteX1" fmla="*/ 8999 w 1191784"/>
                <a:gd name="connsiteY1" fmla="*/ 457241 h 1021968"/>
                <a:gd name="connsiteX2" fmla="*/ 321419 w 1191784"/>
                <a:gd name="connsiteY2" fmla="*/ 983021 h 1021968"/>
                <a:gd name="connsiteX3" fmla="*/ 626219 w 1191784"/>
                <a:gd name="connsiteY3" fmla="*/ 845861 h 1021968"/>
                <a:gd name="connsiteX4" fmla="*/ 900539 w 1191784"/>
                <a:gd name="connsiteY4" fmla="*/ 1013501 h 1021968"/>
                <a:gd name="connsiteX5" fmla="*/ 1182479 w 1191784"/>
                <a:gd name="connsiteY5" fmla="*/ 525821 h 1021968"/>
                <a:gd name="connsiteX6" fmla="*/ 1075799 w 1191784"/>
                <a:gd name="connsiteY6" fmla="*/ 45761 h 1021968"/>
                <a:gd name="connsiteX7" fmla="*/ 610979 w 1191784"/>
                <a:gd name="connsiteY7" fmla="*/ 121961 h 1021968"/>
                <a:gd name="connsiteX8" fmla="*/ 351899 w 1191784"/>
                <a:gd name="connsiteY8" fmla="*/ 41 h 1021968"/>
                <a:gd name="connsiteX9" fmla="*/ 108059 w 1191784"/>
                <a:gd name="connsiteY9" fmla="*/ 137201 h 102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1784" h="1021968">
                  <a:moveTo>
                    <a:pt x="108059" y="137201"/>
                  </a:moveTo>
                  <a:cubicBezTo>
                    <a:pt x="50909" y="213401"/>
                    <a:pt x="-26561" y="316271"/>
                    <a:pt x="8999" y="457241"/>
                  </a:cubicBezTo>
                  <a:cubicBezTo>
                    <a:pt x="44559" y="598211"/>
                    <a:pt x="218549" y="918251"/>
                    <a:pt x="321419" y="983021"/>
                  </a:cubicBezTo>
                  <a:cubicBezTo>
                    <a:pt x="424289" y="1047791"/>
                    <a:pt x="529699" y="840781"/>
                    <a:pt x="626219" y="845861"/>
                  </a:cubicBezTo>
                  <a:cubicBezTo>
                    <a:pt x="722739" y="850941"/>
                    <a:pt x="807829" y="1066841"/>
                    <a:pt x="900539" y="1013501"/>
                  </a:cubicBezTo>
                  <a:cubicBezTo>
                    <a:pt x="993249" y="960161"/>
                    <a:pt x="1153269" y="687111"/>
                    <a:pt x="1182479" y="525821"/>
                  </a:cubicBezTo>
                  <a:cubicBezTo>
                    <a:pt x="1211689" y="364531"/>
                    <a:pt x="1171049" y="113071"/>
                    <a:pt x="1075799" y="45761"/>
                  </a:cubicBezTo>
                  <a:cubicBezTo>
                    <a:pt x="980549" y="-21549"/>
                    <a:pt x="730359" y="132121"/>
                    <a:pt x="610979" y="121961"/>
                  </a:cubicBezTo>
                  <a:cubicBezTo>
                    <a:pt x="491599" y="111801"/>
                    <a:pt x="435719" y="-2499"/>
                    <a:pt x="351899" y="41"/>
                  </a:cubicBezTo>
                  <a:cubicBezTo>
                    <a:pt x="268079" y="2581"/>
                    <a:pt x="165209" y="61001"/>
                    <a:pt x="108059" y="137201"/>
                  </a:cubicBezTo>
                  <a:close/>
                </a:path>
              </a:pathLst>
            </a:custGeom>
            <a:grp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6" name="任意多边形 45"/>
            <p:cNvSpPr/>
            <p:nvPr/>
          </p:nvSpPr>
          <p:spPr>
            <a:xfrm rot="1200000">
              <a:off x="3605718" y="1867557"/>
              <a:ext cx="132141" cy="408640"/>
            </a:xfrm>
            <a:custGeom>
              <a:avLst/>
              <a:gdLst>
                <a:gd name="connsiteX0" fmla="*/ 230025 w 281818"/>
                <a:gd name="connsiteY0" fmla="*/ 4550 h 365251"/>
                <a:gd name="connsiteX1" fmla="*/ 268125 w 281818"/>
                <a:gd name="connsiteY1" fmla="*/ 217910 h 365251"/>
                <a:gd name="connsiteX2" fmla="*/ 39525 w 281818"/>
                <a:gd name="connsiteY2" fmla="*/ 362690 h 365251"/>
                <a:gd name="connsiteX3" fmla="*/ 16665 w 281818"/>
                <a:gd name="connsiteY3" fmla="*/ 95990 h 365251"/>
                <a:gd name="connsiteX4" fmla="*/ 230025 w 281818"/>
                <a:gd name="connsiteY4" fmla="*/ 4550 h 36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18" h="365251">
                  <a:moveTo>
                    <a:pt x="230025" y="4550"/>
                  </a:moveTo>
                  <a:cubicBezTo>
                    <a:pt x="271935" y="24870"/>
                    <a:pt x="299875" y="158220"/>
                    <a:pt x="268125" y="217910"/>
                  </a:cubicBezTo>
                  <a:cubicBezTo>
                    <a:pt x="236375" y="277600"/>
                    <a:pt x="81435" y="383010"/>
                    <a:pt x="39525" y="362690"/>
                  </a:cubicBezTo>
                  <a:cubicBezTo>
                    <a:pt x="-2385" y="342370"/>
                    <a:pt x="-12545" y="156950"/>
                    <a:pt x="16665" y="95990"/>
                  </a:cubicBezTo>
                  <a:cubicBezTo>
                    <a:pt x="45875" y="35030"/>
                    <a:pt x="188115" y="-15770"/>
                    <a:pt x="230025" y="4550"/>
                  </a:cubicBezTo>
                  <a:close/>
                </a:path>
              </a:pathLst>
            </a:custGeom>
            <a:grpFill/>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schemeClr val="dk1"/>
                </a:solidFill>
              </a:endParaRPr>
            </a:p>
          </p:txBody>
        </p:sp>
      </p:grpSp>
      <p:grpSp>
        <p:nvGrpSpPr>
          <p:cNvPr id="19" name="组合 18"/>
          <p:cNvGrpSpPr/>
          <p:nvPr/>
        </p:nvGrpSpPr>
        <p:grpSpPr>
          <a:xfrm>
            <a:off x="8725311" y="3215118"/>
            <a:ext cx="2411249" cy="2099109"/>
            <a:chOff x="2435037" y="3954496"/>
            <a:chExt cx="1661687" cy="1446579"/>
          </a:xfrm>
        </p:grpSpPr>
        <p:sp>
          <p:nvSpPr>
            <p:cNvPr id="20" name="六边形 19"/>
            <p:cNvSpPr/>
            <p:nvPr/>
          </p:nvSpPr>
          <p:spPr>
            <a:xfrm rot="19700829">
              <a:off x="2435037" y="3954496"/>
              <a:ext cx="1661687" cy="1446579"/>
            </a:xfrm>
            <a:prstGeom prst="hexagon">
              <a:avLst>
                <a:gd name="adj" fmla="val 30369"/>
                <a:gd name="vf" fmla="val 115470"/>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21" name="文本框 20"/>
            <p:cNvSpPr txBox="1"/>
            <p:nvPr/>
          </p:nvSpPr>
          <p:spPr>
            <a:xfrm>
              <a:off x="2473719" y="4354619"/>
              <a:ext cx="1581107" cy="657513"/>
            </a:xfrm>
            <a:prstGeom prst="rect">
              <a:avLst/>
            </a:prstGeom>
            <a:noFill/>
          </p:spPr>
          <p:txBody>
            <a:bodyPr wrap="square" rtlCol="0">
              <a:spAutoFit/>
            </a:bodyPr>
            <a:lstStyle/>
            <a:p>
              <a:pPr algn="ctr"/>
              <a:r>
                <a:rPr lang="en-US" altLang="zh-CN" sz="2800" b="1" dirty="0" smtClean="0">
                  <a:solidFill>
                    <a:schemeClr val="bg1"/>
                  </a:solidFill>
                </a:rPr>
                <a:t>Generative Dynamics</a:t>
              </a:r>
              <a:endParaRPr lang="zh-CN" altLang="en-US" sz="2800" b="1" dirty="0">
                <a:solidFill>
                  <a:schemeClr val="bg1"/>
                </a:solidFill>
              </a:endParaRPr>
            </a:p>
          </p:txBody>
        </p:sp>
      </p:grpSp>
      <p:sp>
        <p:nvSpPr>
          <p:cNvPr id="47" name="任意多边形 46"/>
          <p:cNvSpPr/>
          <p:nvPr/>
        </p:nvSpPr>
        <p:spPr>
          <a:xfrm>
            <a:off x="5806435" y="5933337"/>
            <a:ext cx="862400" cy="557167"/>
          </a:xfrm>
          <a:custGeom>
            <a:avLst/>
            <a:gdLst>
              <a:gd name="connsiteX0" fmla="*/ 0 w 1775012"/>
              <a:gd name="connsiteY0" fmla="*/ 1646023 h 1710569"/>
              <a:gd name="connsiteX1" fmla="*/ 806823 w 1775012"/>
              <a:gd name="connsiteY1" fmla="*/ 103 h 1710569"/>
              <a:gd name="connsiteX2" fmla="*/ 1775012 w 1775012"/>
              <a:gd name="connsiteY2" fmla="*/ 1710569 h 1710569"/>
            </a:gdLst>
            <a:ahLst/>
            <a:cxnLst>
              <a:cxn ang="0">
                <a:pos x="connsiteX0" y="connsiteY0"/>
              </a:cxn>
              <a:cxn ang="0">
                <a:pos x="connsiteX1" y="connsiteY1"/>
              </a:cxn>
              <a:cxn ang="0">
                <a:pos x="connsiteX2" y="connsiteY2"/>
              </a:cxn>
            </a:cxnLst>
            <a:rect l="l" t="t" r="r" b="b"/>
            <a:pathLst>
              <a:path w="1775012" h="1710569">
                <a:moveTo>
                  <a:pt x="0" y="1646023"/>
                </a:moveTo>
                <a:cubicBezTo>
                  <a:pt x="255494" y="817684"/>
                  <a:pt x="510988" y="-10655"/>
                  <a:pt x="806823" y="103"/>
                </a:cubicBezTo>
                <a:cubicBezTo>
                  <a:pt x="1102658" y="10861"/>
                  <a:pt x="1438835" y="860715"/>
                  <a:pt x="1775012" y="1710569"/>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229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ng">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meng</Template>
  <TotalTime>42738</TotalTime>
  <Words>3244</Words>
  <Application>Microsoft Office PowerPoint</Application>
  <PresentationFormat>宽屏</PresentationFormat>
  <Paragraphs>502</Paragraphs>
  <Slides>28</Slides>
  <Notes>28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华文新魏</vt:lpstr>
      <vt:lpstr>宋体</vt:lpstr>
      <vt:lpstr>微软雅黑</vt:lpstr>
      <vt:lpstr>Arial</vt:lpstr>
      <vt:lpstr>Calibri</vt:lpstr>
      <vt:lpstr>Cambria Math</vt:lpstr>
      <vt:lpstr>Century Gothic</vt:lpstr>
      <vt:lpstr>Wingdings</vt:lpstr>
      <vt:lpstr>meng</vt:lpstr>
      <vt:lpstr>PowerPoint 演示文稿</vt:lpstr>
      <vt:lpstr>Introduction: Distribution Fitting for Decision Making</vt:lpstr>
      <vt:lpstr>Introduction: Growth Dynamics for Decision Making</vt:lpstr>
      <vt:lpstr>The Problem</vt:lpstr>
      <vt:lpstr>Example 1. Network Science</vt:lpstr>
      <vt:lpstr>Example 1 cont.</vt:lpstr>
      <vt:lpstr>Example 2. Survival Analysis</vt:lpstr>
      <vt:lpstr>Example 3. Computer Science – Deep Model </vt:lpstr>
      <vt:lpstr>The Problem Again</vt:lpstr>
      <vt:lpstr>Challenges</vt:lpstr>
      <vt:lpstr>Challenges</vt:lpstr>
      <vt:lpstr>Challenges</vt:lpstr>
      <vt:lpstr>Challenges</vt:lpstr>
      <vt:lpstr>Method Framework</vt:lpstr>
      <vt:lpstr>Method Details: Step 1.</vt:lpstr>
      <vt:lpstr>Step 1. Survival Analysis  Distribution</vt:lpstr>
      <vt:lpstr>Step 1. Survival Analysis  Distribution</vt:lpstr>
      <vt:lpstr>Step 1. Survival Analysis  Complex Distribution</vt:lpstr>
      <vt:lpstr>Step 1. Survival Analysis  Complex Distribution</vt:lpstr>
      <vt:lpstr>Method Details: Step 2. </vt:lpstr>
      <vt:lpstr>Method Details: Step 2. </vt:lpstr>
      <vt:lpstr>Method Details: Step 2. </vt:lpstr>
      <vt:lpstr>Method Details: Step 3.</vt:lpstr>
      <vt:lpstr>Experiments - Data</vt:lpstr>
      <vt:lpstr>Experiments – Distribution Fitting</vt:lpstr>
      <vt:lpstr>Experiments – Inferring Growth Dynamics</vt:lpstr>
      <vt:lpstr>Conclusions</vt:lpstr>
      <vt:lpstr>Thanks &amp; QA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meng</dc:creator>
  <cp:lastModifiedBy>zang calvin</cp:lastModifiedBy>
  <cp:revision>2413</cp:revision>
  <dcterms:created xsi:type="dcterms:W3CDTF">2014-07-30T13:24:23Z</dcterms:created>
  <dcterms:modified xsi:type="dcterms:W3CDTF">2018-08-23T11:50:05Z</dcterms:modified>
</cp:coreProperties>
</file>