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33"/>
  </p:notesMasterIdLst>
  <p:sldIdLst>
    <p:sldId id="257" r:id="rId2"/>
    <p:sldId id="406" r:id="rId3"/>
    <p:sldId id="438" r:id="rId4"/>
    <p:sldId id="407" r:id="rId5"/>
    <p:sldId id="417" r:id="rId6"/>
    <p:sldId id="413" r:id="rId7"/>
    <p:sldId id="418" r:id="rId8"/>
    <p:sldId id="420" r:id="rId9"/>
    <p:sldId id="421" r:id="rId10"/>
    <p:sldId id="422" r:id="rId11"/>
    <p:sldId id="440" r:id="rId12"/>
    <p:sldId id="428" r:id="rId13"/>
    <p:sldId id="445" r:id="rId14"/>
    <p:sldId id="430" r:id="rId15"/>
    <p:sldId id="446" r:id="rId16"/>
    <p:sldId id="408" r:id="rId17"/>
    <p:sldId id="434" r:id="rId18"/>
    <p:sldId id="432" r:id="rId19"/>
    <p:sldId id="449" r:id="rId20"/>
    <p:sldId id="429" r:id="rId21"/>
    <p:sldId id="450" r:id="rId22"/>
    <p:sldId id="441" r:id="rId23"/>
    <p:sldId id="409" r:id="rId24"/>
    <p:sldId id="424" r:id="rId25"/>
    <p:sldId id="452" r:id="rId26"/>
    <p:sldId id="427" r:id="rId27"/>
    <p:sldId id="443" r:id="rId28"/>
    <p:sldId id="442" r:id="rId29"/>
    <p:sldId id="437" r:id="rId30"/>
    <p:sldId id="451" r:id="rId31"/>
    <p:sldId id="44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ng calvin" initials="zc" lastIdx="1" clrIdx="0">
    <p:extLst>
      <p:ext uri="{19B8F6BF-5375-455C-9EA6-DF929625EA0E}">
        <p15:presenceInfo xmlns:p15="http://schemas.microsoft.com/office/powerpoint/2012/main" userId="facd9e7934541f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12B1E"/>
    <a:srgbClr val="EDEDED"/>
    <a:srgbClr val="16418B"/>
    <a:srgbClr val="68140C"/>
    <a:srgbClr val="ECDF77"/>
    <a:srgbClr val="4163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76"/>
    <p:restoredTop sz="84857" autoAdjust="0"/>
  </p:normalViewPr>
  <p:slideViewPr>
    <p:cSldViewPr snapToGrid="0" snapToObjects="1">
      <p:cViewPr varScale="1">
        <p:scale>
          <a:sx n="61" d="100"/>
          <a:sy n="61" d="100"/>
        </p:scale>
        <p:origin x="53" y="125"/>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DC238-866F-8948-8633-0DB6D7F8AE49}" type="datetimeFigureOut">
              <a:rPr lang="en-US" smtClean="0"/>
              <a:t>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8DA52C-9F6F-4649-AD8B-930401F02694}" type="slidenum">
              <a:rPr lang="en-US" smtClean="0"/>
              <a:t>‹#›</a:t>
            </a:fld>
            <a:endParaRPr lang="en-US"/>
          </a:p>
        </p:txBody>
      </p:sp>
    </p:spTree>
    <p:extLst>
      <p:ext uri="{BB962C8B-B14F-4D97-AF65-F5344CB8AC3E}">
        <p14:creationId xmlns:p14="http://schemas.microsoft.com/office/powerpoint/2010/main" val="120438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Network_theor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8DA52C-9F6F-4649-AD8B-930401F02694}" type="slidenum">
              <a:rPr lang="en-US" smtClean="0"/>
              <a:t>1</a:t>
            </a:fld>
            <a:endParaRPr lang="en-US"/>
          </a:p>
        </p:txBody>
      </p:sp>
    </p:spTree>
    <p:extLst>
      <p:ext uri="{BB962C8B-B14F-4D97-AF65-F5344CB8AC3E}">
        <p14:creationId xmlns:p14="http://schemas.microsoft.com/office/powerpoint/2010/main" val="1118309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Forward mapping </a:t>
            </a:r>
            <a:r>
              <a:rPr lang="en-US" dirty="0" smtClean="0">
                <a:sym typeface="Wingdings" panose="05000000000000000000" pitchFamily="2" charset="2"/>
              </a:rPr>
              <a:t> Forward integration</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Forward integration  </a:t>
            </a:r>
            <a:r>
              <a:rPr lang="en-US" dirty="0" smtClean="0"/>
              <a:t>Forward mapping</a:t>
            </a:r>
            <a:endParaRPr lang="en-US" dirty="0" smtClean="0">
              <a:sym typeface="Wingdings" panose="05000000000000000000" pitchFamily="2" charset="2"/>
            </a:endParaRPr>
          </a:p>
          <a:p>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21</a:t>
            </a:fld>
            <a:endParaRPr lang="en-US"/>
          </a:p>
        </p:txBody>
      </p:sp>
    </p:spTree>
    <p:extLst>
      <p:ext uri="{BB962C8B-B14F-4D97-AF65-F5344CB8AC3E}">
        <p14:creationId xmlns:p14="http://schemas.microsoft.com/office/powerpoint/2010/main" val="415084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Graphs/networks</a:t>
            </a:r>
          </a:p>
          <a:p>
            <a:r>
              <a:rPr lang="en-US" dirty="0" smtClean="0"/>
              <a:t>Differential Equations,</a:t>
            </a:r>
            <a:r>
              <a:rPr lang="en-US" baseline="0" dirty="0" smtClean="0"/>
              <a:t> difference equations etc.</a:t>
            </a:r>
          </a:p>
          <a:p>
            <a:endParaRPr lang="en-US" baseline="0" dirty="0" smtClean="0"/>
          </a:p>
          <a:p>
            <a:r>
              <a:rPr lang="zh-CN" altLang="en-US" baseline="0" dirty="0" smtClean="0"/>
              <a:t>区分 方法 和 应用</a:t>
            </a:r>
            <a:endParaRPr lang="en-US" baseline="0" dirty="0" smtClean="0"/>
          </a:p>
          <a:p>
            <a:r>
              <a:rPr lang="en-US" baseline="0" dirty="0" smtClean="0"/>
              <a:t>Molecular graph generation</a:t>
            </a:r>
          </a:p>
          <a:p>
            <a:r>
              <a:rPr lang="en-US" baseline="0" dirty="0" smtClean="0"/>
              <a:t>Traffic prediction</a:t>
            </a:r>
          </a:p>
          <a:p>
            <a:endParaRPr lang="en-US" dirty="0" smtClean="0"/>
          </a:p>
          <a:p>
            <a:pPr lvl="1"/>
            <a:r>
              <a:rPr lang="en-US" dirty="0" smtClean="0"/>
              <a:t>Molecular Graph Generation</a:t>
            </a:r>
          </a:p>
          <a:p>
            <a:pPr lvl="1"/>
            <a:r>
              <a:rPr lang="en-US" dirty="0" smtClean="0"/>
              <a:t>Learning dynamics of complex systems</a:t>
            </a:r>
          </a:p>
          <a:p>
            <a:pPr lvl="1"/>
            <a:r>
              <a:rPr lang="en-US" dirty="0" smtClean="0"/>
              <a:t>Mechanism discovery</a:t>
            </a:r>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22</a:t>
            </a:fld>
            <a:endParaRPr lang="en-US"/>
          </a:p>
        </p:txBody>
      </p:sp>
    </p:spTree>
    <p:extLst>
      <p:ext uri="{BB962C8B-B14F-4D97-AF65-F5344CB8AC3E}">
        <p14:creationId xmlns:p14="http://schemas.microsoft.com/office/powerpoint/2010/main" val="2929216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To generate combinatorial structure with chemical validity</a:t>
            </a:r>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27</a:t>
            </a:fld>
            <a:endParaRPr lang="en-US"/>
          </a:p>
        </p:txBody>
      </p:sp>
    </p:spTree>
    <p:extLst>
      <p:ext uri="{BB962C8B-B14F-4D97-AF65-F5344CB8AC3E}">
        <p14:creationId xmlns:p14="http://schemas.microsoft.com/office/powerpoint/2010/main" val="3891123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28</a:t>
            </a:fld>
            <a:endParaRPr lang="en-US"/>
          </a:p>
        </p:txBody>
      </p:sp>
    </p:spTree>
    <p:extLst>
      <p:ext uri="{BB962C8B-B14F-4D97-AF65-F5344CB8AC3E}">
        <p14:creationId xmlns:p14="http://schemas.microsoft.com/office/powerpoint/2010/main" val="1677662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8DA52C-9F6F-4649-AD8B-930401F02694}" type="slidenum">
              <a:rPr lang="en-US" smtClean="0"/>
              <a:t>31</a:t>
            </a:fld>
            <a:endParaRPr lang="en-US"/>
          </a:p>
        </p:txBody>
      </p:sp>
    </p:spTree>
    <p:extLst>
      <p:ext uri="{BB962C8B-B14F-4D97-AF65-F5344CB8AC3E}">
        <p14:creationId xmlns:p14="http://schemas.microsoft.com/office/powerpoint/2010/main" val="166495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Graphs/networks</a:t>
            </a:r>
          </a:p>
          <a:p>
            <a:r>
              <a:rPr lang="en-US" dirty="0" smtClean="0"/>
              <a:t>Differential Equations,</a:t>
            </a:r>
            <a:r>
              <a:rPr lang="en-US" baseline="0" dirty="0" smtClean="0"/>
              <a:t> difference equations etc.</a:t>
            </a:r>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3</a:t>
            </a:fld>
            <a:endParaRPr lang="en-US"/>
          </a:p>
        </p:txBody>
      </p:sp>
    </p:spTree>
    <p:extLst>
      <p:ext uri="{BB962C8B-B14F-4D97-AF65-F5344CB8AC3E}">
        <p14:creationId xmlns:p14="http://schemas.microsoft.com/office/powerpoint/2010/main" val="253381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https://en.wikipedia.org/wiki/Network_theory</a:t>
            </a:r>
            <a:endParaRPr lang="en-US" dirty="0" smtClean="0"/>
          </a:p>
          <a:p>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5</a:t>
            </a:fld>
            <a:endParaRPr lang="en-US"/>
          </a:p>
        </p:txBody>
      </p:sp>
    </p:spTree>
    <p:extLst>
      <p:ext uri="{BB962C8B-B14F-4D97-AF65-F5344CB8AC3E}">
        <p14:creationId xmlns:p14="http://schemas.microsoft.com/office/powerpoint/2010/main" val="374332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study of differential equations consists mainly of the study of their solutions (the set of functions that satisfy the equation), and of the properties of their solutions. Only the simplest differential equations are solvable by explicit formulas; however, many properties of solutions of a given differential equation may be determined without computing them exactly.</a:t>
            </a:r>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6</a:t>
            </a:fld>
            <a:endParaRPr lang="en-US"/>
          </a:p>
        </p:txBody>
      </p:sp>
    </p:spTree>
    <p:extLst>
      <p:ext uri="{BB962C8B-B14F-4D97-AF65-F5344CB8AC3E}">
        <p14:creationId xmlns:p14="http://schemas.microsoft.com/office/powerpoint/2010/main" val="244468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study of differential equations consists mainly of the study of their solutions (the set of functions that satisfy the equation), and of the properties of their solutions. Only the simplest differential equations are solvable by explicit formulas; however, many properties of solutions of a given differential equation may be determined without computing them exactly.</a:t>
            </a:r>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7</a:t>
            </a:fld>
            <a:endParaRPr lang="en-US"/>
          </a:p>
        </p:txBody>
      </p:sp>
    </p:spTree>
    <p:extLst>
      <p:ext uri="{BB962C8B-B14F-4D97-AF65-F5344CB8AC3E}">
        <p14:creationId xmlns:p14="http://schemas.microsoft.com/office/powerpoint/2010/main" val="70384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Graphs/networks</a:t>
            </a:r>
          </a:p>
          <a:p>
            <a:r>
              <a:rPr lang="en-US" dirty="0" smtClean="0"/>
              <a:t>Differential Equations,</a:t>
            </a:r>
            <a:r>
              <a:rPr lang="en-US" baseline="0" dirty="0" smtClean="0"/>
              <a:t> difference equations etc.</a:t>
            </a:r>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11</a:t>
            </a:fld>
            <a:endParaRPr lang="en-US"/>
          </a:p>
        </p:txBody>
      </p:sp>
    </p:spTree>
    <p:extLst>
      <p:ext uri="{BB962C8B-B14F-4D97-AF65-F5344CB8AC3E}">
        <p14:creationId xmlns:p14="http://schemas.microsoft.com/office/powerpoint/2010/main" val="279141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14</a:t>
            </a:fld>
            <a:endParaRPr lang="en-US"/>
          </a:p>
        </p:txBody>
      </p:sp>
    </p:spTree>
    <p:extLst>
      <p:ext uri="{BB962C8B-B14F-4D97-AF65-F5344CB8AC3E}">
        <p14:creationId xmlns:p14="http://schemas.microsoft.com/office/powerpoint/2010/main" val="783224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15</a:t>
            </a:fld>
            <a:endParaRPr lang="en-US"/>
          </a:p>
        </p:txBody>
      </p:sp>
    </p:spTree>
    <p:extLst>
      <p:ext uri="{BB962C8B-B14F-4D97-AF65-F5344CB8AC3E}">
        <p14:creationId xmlns:p14="http://schemas.microsoft.com/office/powerpoint/2010/main" val="3126239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Forward mapping </a:t>
            </a:r>
            <a:r>
              <a:rPr lang="en-US" dirty="0" smtClean="0">
                <a:sym typeface="Wingdings" panose="05000000000000000000" pitchFamily="2" charset="2"/>
              </a:rPr>
              <a:t> Forward integration</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Forward integration  </a:t>
            </a:r>
            <a:r>
              <a:rPr lang="en-US" dirty="0" smtClean="0"/>
              <a:t>Forward mapping</a:t>
            </a:r>
            <a:endParaRPr lang="en-US" dirty="0" smtClean="0">
              <a:sym typeface="Wingdings" panose="05000000000000000000" pitchFamily="2" charset="2"/>
            </a:endParaRPr>
          </a:p>
          <a:p>
            <a:endParaRPr lang="en-US" dirty="0"/>
          </a:p>
        </p:txBody>
      </p:sp>
      <p:sp>
        <p:nvSpPr>
          <p:cNvPr id="4" name="灯片编号占位符 3"/>
          <p:cNvSpPr>
            <a:spLocks noGrp="1"/>
          </p:cNvSpPr>
          <p:nvPr>
            <p:ph type="sldNum" sz="quarter" idx="10"/>
          </p:nvPr>
        </p:nvSpPr>
        <p:spPr/>
        <p:txBody>
          <a:bodyPr/>
          <a:lstStyle/>
          <a:p>
            <a:fld id="{188DA52C-9F6F-4649-AD8B-930401F02694}" type="slidenum">
              <a:rPr lang="en-US" smtClean="0"/>
              <a:t>20</a:t>
            </a:fld>
            <a:endParaRPr lang="en-US"/>
          </a:p>
        </p:txBody>
      </p:sp>
    </p:spTree>
    <p:extLst>
      <p:ext uri="{BB962C8B-B14F-4D97-AF65-F5344CB8AC3E}">
        <p14:creationId xmlns:p14="http://schemas.microsoft.com/office/powerpoint/2010/main" val="1518576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1min ">
    <p:spTree>
      <p:nvGrpSpPr>
        <p:cNvPr id="1" name=""/>
        <p:cNvGrpSpPr/>
        <p:nvPr/>
      </p:nvGrpSpPr>
      <p:grpSpPr>
        <a:xfrm>
          <a:off x="0" y="0"/>
          <a:ext cx="0" cy="0"/>
          <a:chOff x="0" y="0"/>
          <a:chExt cx="0" cy="0"/>
        </a:xfrm>
      </p:grpSpPr>
      <p:pic>
        <p:nvPicPr>
          <p:cNvPr id="2" name="Picture 1"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3678" y="621521"/>
            <a:ext cx="3845346" cy="961337"/>
          </a:xfrm>
          <a:prstGeom prst="rect">
            <a:avLst/>
          </a:prstGeom>
        </p:spPr>
      </p:pic>
      <p:sp>
        <p:nvSpPr>
          <p:cNvPr id="14" name="Title 10"/>
          <p:cNvSpPr>
            <a:spLocks noGrp="1"/>
          </p:cNvSpPr>
          <p:nvPr>
            <p:ph type="title"/>
          </p:nvPr>
        </p:nvSpPr>
        <p:spPr>
          <a:xfrm>
            <a:off x="1169419" y="2096485"/>
            <a:ext cx="10058400" cy="1450757"/>
          </a:xfrm>
        </p:spPr>
        <p:txBody>
          <a:bodyPr>
            <a:normAutofit/>
          </a:bodyPr>
          <a:lstStyle>
            <a:lvl1pPr>
              <a:defRPr sz="5400" b="1">
                <a:solidFill>
                  <a:srgbClr val="A12B1E"/>
                </a:solidFill>
                <a:latin typeface="Helvetica Neue"/>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1169419" y="3755631"/>
            <a:ext cx="10058400" cy="1143000"/>
          </a:xfrm>
        </p:spPr>
        <p:txBody>
          <a:bodyPr lIns="91440" rIns="91440">
            <a:normAutofit/>
          </a:bodyPr>
          <a:lstStyle>
            <a:lvl1pPr marL="0" indent="0" algn="l">
              <a:buNone/>
              <a:defRPr sz="2400" cap="all" spc="200" baseline="0">
                <a:solidFill>
                  <a:srgbClr val="A12B1E"/>
                </a:solidFill>
                <a:latin typeface="Helvetica Neue"/>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5783" y="6713"/>
            <a:ext cx="3922036" cy="1881383"/>
          </a:xfrm>
          <a:prstGeom prst="rect">
            <a:avLst/>
          </a:prstGeom>
        </p:spPr>
      </p:pic>
      <p:sp>
        <p:nvSpPr>
          <p:cNvPr id="6"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chemeClr val="bg1">
                    <a:lumMod val="50000"/>
                  </a:schemeClr>
                </a:solidFill>
                <a:latin typeface="Helvetica Neue"/>
              </a:defRPr>
            </a:lvl1pPr>
          </a:lstStyle>
          <a:p>
            <a:r>
              <a:rPr lang="en-US" dirty="0" smtClean="0"/>
              <a:t>Differential Deep Learning on Graphs and its applications  ---  AAAI-2020</a:t>
            </a:r>
            <a:endParaRPr lang="en-US" dirty="0"/>
          </a:p>
        </p:txBody>
      </p:sp>
      <p:sp>
        <p:nvSpPr>
          <p:cNvPr id="7"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chemeClr val="bg1">
                    <a:lumMod val="50000"/>
                  </a:schemeClr>
                </a:solidFill>
                <a:latin typeface="Helvetica Neue"/>
              </a:defRPr>
            </a:lvl1pPr>
          </a:lstStyle>
          <a:p>
            <a:fld id="{45C09EBD-42BD-6040-A64C-E9C017D82023}" type="slidenum">
              <a:rPr lang="en-US" smtClean="0"/>
              <a:pPr/>
              <a:t>‹#›</a:t>
            </a:fld>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min ">
    <p:spTree>
      <p:nvGrpSpPr>
        <p:cNvPr id="1" name=""/>
        <p:cNvGrpSpPr/>
        <p:nvPr/>
      </p:nvGrpSpPr>
      <p:grpSpPr>
        <a:xfrm>
          <a:off x="0" y="0"/>
          <a:ext cx="0" cy="0"/>
          <a:chOff x="0" y="0"/>
          <a:chExt cx="0" cy="0"/>
        </a:xfrm>
      </p:grpSpPr>
      <p:sp>
        <p:nvSpPr>
          <p:cNvPr id="10" name="Rectangle 9"/>
          <p:cNvSpPr/>
          <p:nvPr userDrawn="1"/>
        </p:nvSpPr>
        <p:spPr>
          <a:xfrm>
            <a:off x="0" y="1000125"/>
            <a:ext cx="12188825" cy="116541"/>
          </a:xfrm>
          <a:prstGeom prst="rect">
            <a:avLst/>
          </a:prstGeom>
          <a:solidFill>
            <a:srgbClr val="A12B1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itle 10"/>
          <p:cNvSpPr>
            <a:spLocks noGrp="1"/>
          </p:cNvSpPr>
          <p:nvPr>
            <p:ph type="title"/>
          </p:nvPr>
        </p:nvSpPr>
        <p:spPr>
          <a:xfrm>
            <a:off x="608012" y="85725"/>
            <a:ext cx="10972800" cy="914400"/>
          </a:xfrm>
        </p:spPr>
        <p:txBody>
          <a:bodyPr>
            <a:normAutofit/>
          </a:bodyPr>
          <a:lstStyle>
            <a:lvl1pPr>
              <a:defRPr sz="4400" b="1">
                <a:solidFill>
                  <a:srgbClr val="A12B1E"/>
                </a:solidFill>
                <a:latin typeface="Helvetica Neue"/>
              </a:defRPr>
            </a:lvl1pPr>
          </a:lstStyle>
          <a:p>
            <a:r>
              <a:rPr lang="en-US" dirty="0" smtClean="0"/>
              <a:t>Click to edit Master title style</a:t>
            </a:r>
            <a:endParaRPr lang="en-US" dirty="0"/>
          </a:p>
        </p:txBody>
      </p:sp>
      <p:sp>
        <p:nvSpPr>
          <p:cNvPr id="8" name="内容占位符 2"/>
          <p:cNvSpPr>
            <a:spLocks noGrp="1"/>
          </p:cNvSpPr>
          <p:nvPr>
            <p:ph idx="12" hasCustomPrompt="1"/>
          </p:nvPr>
        </p:nvSpPr>
        <p:spPr>
          <a:xfrm>
            <a:off x="608012" y="1379989"/>
            <a:ext cx="10972800" cy="4876800"/>
          </a:xfrm>
        </p:spPr>
        <p:txBody>
          <a:bodyPr>
            <a:normAutofit/>
          </a:bodyPr>
          <a:lstStyle>
            <a:lvl1pPr marL="342900" indent="-342900">
              <a:buClr>
                <a:srgbClr val="A12B1E"/>
              </a:buClr>
              <a:buFont typeface="Wingdings" panose="05000000000000000000" pitchFamily="2" charset="2"/>
              <a:buChar char="q"/>
              <a:defRPr sz="3200" b="1">
                <a:solidFill>
                  <a:schemeClr val="tx1">
                    <a:lumMod val="95000"/>
                    <a:lumOff val="5000"/>
                  </a:schemeClr>
                </a:solidFill>
                <a:latin typeface="Helvetica Neue"/>
              </a:defRPr>
            </a:lvl1pPr>
            <a:lvl2pPr marL="384048" indent="-182880">
              <a:buClr>
                <a:srgbClr val="A12B1E"/>
              </a:buClr>
              <a:buFont typeface="Courier New" panose="02070309020205020404" pitchFamily="49" charset="0"/>
              <a:buChar char="o"/>
              <a:defRPr sz="2800" b="0">
                <a:solidFill>
                  <a:schemeClr val="tx1">
                    <a:lumMod val="95000"/>
                    <a:lumOff val="5000"/>
                  </a:schemeClr>
                </a:solidFill>
                <a:latin typeface="Helvetica Neue"/>
              </a:defRPr>
            </a:lvl2pPr>
            <a:lvl3pPr marL="566928" indent="-182880">
              <a:buClr>
                <a:srgbClr val="A12B1E"/>
              </a:buClr>
              <a:buFont typeface="Wingdings" panose="05000000000000000000" pitchFamily="2" charset="2"/>
              <a:buChar char="v"/>
              <a:defRPr sz="2400" b="0">
                <a:solidFill>
                  <a:schemeClr val="tx1">
                    <a:lumMod val="95000"/>
                    <a:lumOff val="5000"/>
                  </a:schemeClr>
                </a:solidFill>
                <a:latin typeface="Helvetica Neue"/>
              </a:defRPr>
            </a:lvl3pPr>
          </a:lstStyle>
          <a:p>
            <a:r>
              <a:rPr lang="en-US" b="1" dirty="0" smtClean="0"/>
              <a:t>A</a:t>
            </a:r>
          </a:p>
          <a:p>
            <a:pPr lvl="1"/>
            <a:r>
              <a:rPr lang="en-US" b="0" dirty="0" smtClean="0"/>
              <a:t>aa</a:t>
            </a:r>
            <a:endParaRPr lang="en-US" b="1" dirty="0" smtClean="0"/>
          </a:p>
          <a:p>
            <a:pPr lvl="2"/>
            <a:r>
              <a:rPr lang="en-US" dirty="0" smtClean="0"/>
              <a:t>a</a:t>
            </a:r>
            <a:endParaRPr lang="en-US" dirty="0"/>
          </a:p>
        </p:txBody>
      </p:sp>
      <p:sp>
        <p:nvSpPr>
          <p:cNvPr id="12"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chemeClr val="bg1">
                    <a:lumMod val="50000"/>
                  </a:schemeClr>
                </a:solidFill>
                <a:latin typeface="Helvetica Neue"/>
              </a:defRPr>
            </a:lvl1pPr>
          </a:lstStyle>
          <a:p>
            <a:r>
              <a:rPr lang="en-US" dirty="0" smtClean="0"/>
              <a:t>Differential Deep Learning on Graphs and its applications  ---  AAAI-2020</a:t>
            </a:r>
            <a:endParaRPr lang="en-US" dirty="0"/>
          </a:p>
        </p:txBody>
      </p:sp>
      <p:sp>
        <p:nvSpPr>
          <p:cNvPr id="13"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chemeClr val="bg1">
                    <a:lumMod val="50000"/>
                  </a:schemeClr>
                </a:solidFill>
                <a:latin typeface="Helvetica Neue"/>
              </a:defRPr>
            </a:lvl1pPr>
          </a:lstStyle>
          <a:p>
            <a:fld id="{45C09EBD-42BD-6040-A64C-E9C017D82023}" type="slidenum">
              <a:rPr lang="en-US" smtClean="0"/>
              <a:pPr/>
              <a:t>‹#›</a:t>
            </a:fld>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1min ">
    <p:spTree>
      <p:nvGrpSpPr>
        <p:cNvPr id="1" name=""/>
        <p:cNvGrpSpPr/>
        <p:nvPr/>
      </p:nvGrpSpPr>
      <p:grpSpPr>
        <a:xfrm>
          <a:off x="0" y="0"/>
          <a:ext cx="0" cy="0"/>
          <a:chOff x="0" y="0"/>
          <a:chExt cx="0" cy="0"/>
        </a:xfrm>
      </p:grpSpPr>
      <p:pic>
        <p:nvPicPr>
          <p:cNvPr id="2" name="Picture 1"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3678" y="621521"/>
            <a:ext cx="3845346" cy="961337"/>
          </a:xfrm>
          <a:prstGeom prst="rect">
            <a:avLst/>
          </a:prstGeom>
        </p:spPr>
      </p:pic>
      <p:sp>
        <p:nvSpPr>
          <p:cNvPr id="8" name="Title 10"/>
          <p:cNvSpPr>
            <a:spLocks noGrp="1"/>
          </p:cNvSpPr>
          <p:nvPr>
            <p:ph type="title"/>
          </p:nvPr>
        </p:nvSpPr>
        <p:spPr>
          <a:xfrm>
            <a:off x="608012" y="85725"/>
            <a:ext cx="10972800" cy="914400"/>
          </a:xfrm>
        </p:spPr>
        <p:txBody>
          <a:bodyPr>
            <a:normAutofit/>
          </a:bodyPr>
          <a:lstStyle>
            <a:lvl1pPr>
              <a:defRPr sz="4400" b="1">
                <a:solidFill>
                  <a:srgbClr val="A12B1E"/>
                </a:solidFill>
                <a:latin typeface="Helvetica Neue"/>
              </a:defRPr>
            </a:lvl1p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chemeClr val="bg1">
                    <a:lumMod val="50000"/>
                  </a:schemeClr>
                </a:solidFill>
                <a:latin typeface="Helvetica Neue"/>
              </a:defRPr>
            </a:lvl1pPr>
          </a:lstStyle>
          <a:p>
            <a:r>
              <a:rPr lang="en-US" dirty="0" smtClean="0"/>
              <a:t>Differential Deep Learning on Graphs and its applications  ---  AAAI-2020</a:t>
            </a:r>
            <a:endParaRPr lang="en-US" dirty="0"/>
          </a:p>
        </p:txBody>
      </p:sp>
      <p:sp>
        <p:nvSpPr>
          <p:cNvPr id="10"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chemeClr val="bg1">
                    <a:lumMod val="50000"/>
                  </a:schemeClr>
                </a:solidFill>
                <a:latin typeface="Helvetica Neue"/>
              </a:defRPr>
            </a:lvl1pPr>
          </a:lstStyle>
          <a:p>
            <a:fld id="{45C09EBD-42BD-6040-A64C-E9C017D82023}" type="slidenum">
              <a:rPr lang="en-US" smtClean="0"/>
              <a:pPr/>
              <a:t>‹#›</a:t>
            </a:fld>
            <a:endParaRPr lang="en-US" dirty="0"/>
          </a:p>
        </p:txBody>
      </p:sp>
    </p:spTree>
    <p:extLst>
      <p:ext uri="{BB962C8B-B14F-4D97-AF65-F5344CB8AC3E}">
        <p14:creationId xmlns:p14="http://schemas.microsoft.com/office/powerpoint/2010/main" val="70829382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1min ">
    <p:spTree>
      <p:nvGrpSpPr>
        <p:cNvPr id="1" name=""/>
        <p:cNvGrpSpPr/>
        <p:nvPr/>
      </p:nvGrpSpPr>
      <p:grpSpPr>
        <a:xfrm>
          <a:off x="0" y="0"/>
          <a:ext cx="0" cy="0"/>
          <a:chOff x="0" y="0"/>
          <a:chExt cx="0" cy="0"/>
        </a:xfrm>
      </p:grpSpPr>
      <p:sp>
        <p:nvSpPr>
          <p:cNvPr id="13" name="Rectangle 9"/>
          <p:cNvSpPr/>
          <p:nvPr userDrawn="1"/>
        </p:nvSpPr>
        <p:spPr>
          <a:xfrm>
            <a:off x="0" y="1000125"/>
            <a:ext cx="12188825" cy="116541"/>
          </a:xfrm>
          <a:prstGeom prst="rect">
            <a:avLst/>
          </a:prstGeom>
          <a:solidFill>
            <a:srgbClr val="A12B1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itle 10"/>
          <p:cNvSpPr>
            <a:spLocks noGrp="1"/>
          </p:cNvSpPr>
          <p:nvPr>
            <p:ph type="title"/>
          </p:nvPr>
        </p:nvSpPr>
        <p:spPr>
          <a:xfrm>
            <a:off x="608012" y="85725"/>
            <a:ext cx="10972800" cy="914400"/>
          </a:xfrm>
        </p:spPr>
        <p:txBody>
          <a:bodyPr>
            <a:normAutofit/>
          </a:bodyPr>
          <a:lstStyle>
            <a:lvl1pPr>
              <a:defRPr sz="4400" b="1">
                <a:solidFill>
                  <a:srgbClr val="A12B1E"/>
                </a:solidFill>
                <a:latin typeface="Helvetica Neue"/>
              </a:defRPr>
            </a:lvl1p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chemeClr val="bg1">
                    <a:lumMod val="50000"/>
                  </a:schemeClr>
                </a:solidFill>
                <a:latin typeface="Helvetica Neue"/>
              </a:defRPr>
            </a:lvl1pPr>
          </a:lstStyle>
          <a:p>
            <a:r>
              <a:rPr lang="en-US" dirty="0" smtClean="0"/>
              <a:t>Differential Deep Learning on Graphs and its applications  ---  AAAI-2020</a:t>
            </a:r>
            <a:endParaRPr lang="en-US" dirty="0"/>
          </a:p>
        </p:txBody>
      </p:sp>
      <p:sp>
        <p:nvSpPr>
          <p:cNvPr id="8"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chemeClr val="bg1">
                    <a:lumMod val="50000"/>
                  </a:schemeClr>
                </a:solidFill>
                <a:latin typeface="Helvetica Neue"/>
              </a:defRPr>
            </a:lvl1pPr>
          </a:lstStyle>
          <a:p>
            <a:fld id="{45C09EBD-42BD-6040-A64C-E9C017D82023}" type="slidenum">
              <a:rPr lang="en-US" smtClean="0"/>
              <a:pPr/>
              <a:t>‹#›</a:t>
            </a:fld>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1min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63" y="6284496"/>
            <a:ext cx="2209431" cy="552358"/>
          </a:xfrm>
          <a:prstGeom prst="rect">
            <a:avLst/>
          </a:prstGeom>
        </p:spPr>
      </p:pic>
      <p:sp>
        <p:nvSpPr>
          <p:cNvPr id="13" name="Rectangle 9"/>
          <p:cNvSpPr/>
          <p:nvPr userDrawn="1"/>
        </p:nvSpPr>
        <p:spPr>
          <a:xfrm>
            <a:off x="0" y="1000125"/>
            <a:ext cx="12188825" cy="116541"/>
          </a:xfrm>
          <a:prstGeom prst="rect">
            <a:avLst/>
          </a:prstGeom>
          <a:solidFill>
            <a:srgbClr val="A12B1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Title 10"/>
          <p:cNvSpPr>
            <a:spLocks noGrp="1"/>
          </p:cNvSpPr>
          <p:nvPr>
            <p:ph type="title"/>
          </p:nvPr>
        </p:nvSpPr>
        <p:spPr>
          <a:xfrm>
            <a:off x="608012" y="85725"/>
            <a:ext cx="10972800" cy="914400"/>
          </a:xfrm>
        </p:spPr>
        <p:txBody>
          <a:bodyPr>
            <a:normAutofit/>
          </a:bodyPr>
          <a:lstStyle>
            <a:lvl1pPr>
              <a:defRPr sz="4400" b="1">
                <a:solidFill>
                  <a:srgbClr val="A12B1E"/>
                </a:solidFill>
                <a:latin typeface="Helvetica Neue"/>
              </a:defRPr>
            </a:lvl1pPr>
          </a:lstStyle>
          <a:p>
            <a:r>
              <a:rPr lang="en-US" dirty="0" smtClean="0"/>
              <a:t>Click to edit Master title style</a:t>
            </a:r>
            <a:endParaRPr lang="en-US" dirty="0"/>
          </a:p>
        </p:txBody>
      </p:sp>
      <p:sp>
        <p:nvSpPr>
          <p:cNvPr id="8"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chemeClr val="bg1">
                    <a:lumMod val="50000"/>
                  </a:schemeClr>
                </a:solidFill>
                <a:latin typeface="Helvetica Neue"/>
              </a:defRPr>
            </a:lvl1pPr>
          </a:lstStyle>
          <a:p>
            <a:r>
              <a:rPr lang="en-US" dirty="0" smtClean="0"/>
              <a:t>Differential Deep Learning on Graphs and its applications  ---  AAAI-2020</a:t>
            </a:r>
            <a:endParaRPr lang="en-US" dirty="0"/>
          </a:p>
        </p:txBody>
      </p:sp>
      <p:sp>
        <p:nvSpPr>
          <p:cNvPr id="9"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chemeClr val="bg1">
                    <a:lumMod val="50000"/>
                  </a:schemeClr>
                </a:solidFill>
                <a:latin typeface="Helvetica Neue"/>
              </a:defRPr>
            </a:lvl1pPr>
          </a:lstStyle>
          <a:p>
            <a:fld id="{45C09EBD-42BD-6040-A64C-E9C017D82023}" type="slidenum">
              <a:rPr lang="en-US" smtClean="0"/>
              <a:pPr/>
              <a:t>‹#›</a:t>
            </a:fld>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1min ">
    <p:spTree>
      <p:nvGrpSpPr>
        <p:cNvPr id="1" name=""/>
        <p:cNvGrpSpPr/>
        <p:nvPr/>
      </p:nvGrpSpPr>
      <p:grpSpPr>
        <a:xfrm>
          <a:off x="0" y="0"/>
          <a:ext cx="0" cy="0"/>
          <a:chOff x="0" y="0"/>
          <a:chExt cx="0" cy="0"/>
        </a:xfrm>
      </p:grpSpPr>
      <p:sp>
        <p:nvSpPr>
          <p:cNvPr id="7" name="Rectangle 6"/>
          <p:cNvSpPr/>
          <p:nvPr userDrawn="1"/>
        </p:nvSpPr>
        <p:spPr>
          <a:xfrm>
            <a:off x="0" y="6550430"/>
            <a:ext cx="12188824" cy="307569"/>
          </a:xfrm>
          <a:prstGeom prst="rect">
            <a:avLst/>
          </a:prstGeom>
          <a:gradFill>
            <a:gsLst>
              <a:gs pos="0">
                <a:srgbClr val="A12B1E">
                  <a:shade val="30000"/>
                  <a:satMod val="115000"/>
                </a:srgbClr>
              </a:gs>
              <a:gs pos="50000">
                <a:srgbClr val="A12B1E">
                  <a:shade val="67500"/>
                  <a:satMod val="115000"/>
                </a:srgbClr>
              </a:gs>
              <a:gs pos="100000">
                <a:srgbClr val="68140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Rectangle 9"/>
          <p:cNvSpPr/>
          <p:nvPr userDrawn="1"/>
        </p:nvSpPr>
        <p:spPr>
          <a:xfrm>
            <a:off x="0" y="1000125"/>
            <a:ext cx="12188825" cy="116541"/>
          </a:xfrm>
          <a:prstGeom prst="rect">
            <a:avLst/>
          </a:prstGeom>
          <a:solidFill>
            <a:srgbClr val="A12B1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Title 10"/>
          <p:cNvSpPr>
            <a:spLocks noGrp="1"/>
          </p:cNvSpPr>
          <p:nvPr>
            <p:ph type="title"/>
          </p:nvPr>
        </p:nvSpPr>
        <p:spPr>
          <a:xfrm>
            <a:off x="608012" y="85725"/>
            <a:ext cx="10972800" cy="914400"/>
          </a:xfrm>
        </p:spPr>
        <p:txBody>
          <a:bodyPr>
            <a:normAutofit/>
          </a:bodyPr>
          <a:lstStyle>
            <a:lvl1pPr>
              <a:defRPr sz="4400" b="1">
                <a:solidFill>
                  <a:srgbClr val="A12B1E"/>
                </a:solidFill>
                <a:latin typeface="Helvetica Neue"/>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Differential Deep Learning on Graphs and its applications  ---  AAAI-2020</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5C09EBD-42BD-6040-A64C-E9C017D8202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885976"/>
      </p:ext>
    </p:extLst>
  </p:cSld>
  <p:clrMap bg1="lt1" tx1="dk1" bg2="lt2" tx2="dk2" accent1="accent1" accent2="accent2" accent3="accent3" accent4="accent4" accent5="accent5" accent6="accent6" hlink="hlink" folHlink="folHlink"/>
  <p:sldLayoutIdLst>
    <p:sldLayoutId id="2147483768" r:id="rId1"/>
    <p:sldLayoutId id="2147483757" r:id="rId2"/>
    <p:sldLayoutId id="2147483774" r:id="rId3"/>
    <p:sldLayoutId id="2147483769" r:id="rId4"/>
    <p:sldLayoutId id="2147483773" r:id="rId5"/>
    <p:sldLayoutId id="2147483770" r:id="rId6"/>
  </p:sldLayoutIdLst>
  <p:timing>
    <p:tnLst>
      <p:par>
        <p:cTn id="1" dur="indefinite" restart="never" nodeType="tmRoot"/>
      </p:par>
    </p:tnLst>
  </p:timing>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Helvetica Neue"/>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95000"/>
              <a:lumOff val="5000"/>
            </a:schemeClr>
          </a:solidFill>
          <a:latin typeface="Helvetica Neue"/>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95000"/>
              <a:lumOff val="5000"/>
            </a:schemeClr>
          </a:solidFill>
          <a:latin typeface="Helvetica Neue"/>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95000"/>
              <a:lumOff val="5000"/>
            </a:schemeClr>
          </a:solidFill>
          <a:latin typeface="Helvetica Neue"/>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95000"/>
              <a:lumOff val="5000"/>
            </a:schemeClr>
          </a:solidFill>
          <a:latin typeface="Helvetica Neue"/>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95000"/>
              <a:lumOff val="5000"/>
            </a:schemeClr>
          </a:solidFill>
          <a:latin typeface="Helvetica Neue"/>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calvinzang.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link.springer.com/chapter/10.1007/978-3-319-46493-0_38" TargetMode="External"/><Relationship Id="rId3" Type="http://schemas.openxmlformats.org/officeDocument/2006/relationships/image" Target="../media/image160.png"/><Relationship Id="rId7" Type="http://schemas.openxmlformats.org/officeDocument/2006/relationships/image" Target="../media/image45.png"/><Relationship Id="rId12" Type="http://schemas.openxmlformats.org/officeDocument/2006/relationships/hyperlink" Target="http://www.calvinzang.com/file/2019KDD-Zang-PatternFormation.pdf"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1.png"/><Relationship Id="rId18" Type="http://schemas.openxmlformats.org/officeDocument/2006/relationships/image" Target="../media/image28.png"/><Relationship Id="rId3" Type="http://schemas.openxmlformats.org/officeDocument/2006/relationships/image" Target="../media/image25.png"/><Relationship Id="rId21" Type="http://schemas.openxmlformats.org/officeDocument/2006/relationships/hyperlink" Target="http://www.calvinzang.com/file/2019KDD-Zang-PatternFormation.pdf" TargetMode="External"/><Relationship Id="rId7" Type="http://schemas.openxmlformats.org/officeDocument/2006/relationships/image" Target="../media/image44.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24.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5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60.png"/><Relationship Id="rId9" Type="http://schemas.openxmlformats.org/officeDocument/2006/relationships/image" Target="../media/image19.png"/><Relationship Id="rId14" Type="http://schemas.openxmlformats.org/officeDocument/2006/relationships/image" Target="../media/image52.png"/><Relationship Id="rId22" Type="http://schemas.openxmlformats.org/officeDocument/2006/relationships/hyperlink" Target="https://arxiv.org/abs/1806.07366"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8.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7.png"/><Relationship Id="rId2" Type="http://schemas.openxmlformats.org/officeDocument/2006/relationships/notesSlide" Target="../notesSlides/notesSlide7.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9.png"/><Relationship Id="rId18" Type="http://schemas.openxmlformats.org/officeDocument/2006/relationships/image" Target="../media/image57.png"/><Relationship Id="rId26" Type="http://schemas.openxmlformats.org/officeDocument/2006/relationships/image" Target="../media/image47.png"/><Relationship Id="rId3" Type="http://schemas.openxmlformats.org/officeDocument/2006/relationships/image" Target="../media/image31.png"/><Relationship Id="rId21" Type="http://schemas.openxmlformats.org/officeDocument/2006/relationships/image" Target="../media/image4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56.png"/><Relationship Id="rId25"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55.png"/><Relationship Id="rId20" Type="http://schemas.openxmlformats.org/officeDocument/2006/relationships/image" Target="../media/image41.png"/><Relationship Id="rId29"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61.png"/><Relationship Id="rId32" Type="http://schemas.openxmlformats.org/officeDocument/2006/relationships/hyperlink" Target="https://ieeexplore.ieee.org/abstract/document/410363/" TargetMode="External"/><Relationship Id="rId5" Type="http://schemas.openxmlformats.org/officeDocument/2006/relationships/image" Target="../media/image33.png"/><Relationship Id="rId15" Type="http://schemas.openxmlformats.org/officeDocument/2006/relationships/image" Target="../media/image54.png"/><Relationship Id="rId23" Type="http://schemas.openxmlformats.org/officeDocument/2006/relationships/image" Target="../media/image43.png"/><Relationship Id="rId28" Type="http://schemas.openxmlformats.org/officeDocument/2006/relationships/image" Target="../media/image63.png"/><Relationship Id="rId10" Type="http://schemas.openxmlformats.org/officeDocument/2006/relationships/image" Target="../media/image38.png"/><Relationship Id="rId19" Type="http://schemas.openxmlformats.org/officeDocument/2006/relationships/image" Target="../media/image58.png"/><Relationship Id="rId31" Type="http://schemas.openxmlformats.org/officeDocument/2006/relationships/hyperlink" Target="http://www.calvinzang.com/file/2019KDD-Zang-PatternFormation.pdf" TargetMode="External"/><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50.png"/><Relationship Id="rId22" Type="http://schemas.openxmlformats.org/officeDocument/2006/relationships/image" Target="../media/image60.png"/><Relationship Id="rId27" Type="http://schemas.openxmlformats.org/officeDocument/2006/relationships/image" Target="../media/image48.png"/><Relationship Id="rId30"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4.png"/><Relationship Id="rId7" Type="http://schemas.openxmlformats.org/officeDocument/2006/relationships/image" Target="../media/image68.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hyperlink" Target="https://arxiv.org/abs/1605.08803" TargetMode="External"/><Relationship Id="rId5" Type="http://schemas.openxmlformats.org/officeDocument/2006/relationships/hyperlink" Target="http://www.calvinzang.com/file/2019KDD-Zang-PatternFormation.pdf"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hyperlink" Target="https://arxiv.org/abs/1806.07366" TargetMode="External"/><Relationship Id="rId5" Type="http://schemas.openxmlformats.org/officeDocument/2006/relationships/hyperlink" Target="http://www.calvinzang.com/file/2019KDD-Zang-PatternFormation.pdf" TargetMode="Externa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4.png"/><Relationship Id="rId3" Type="http://schemas.openxmlformats.org/officeDocument/2006/relationships/image" Target="../media/image75.png"/><Relationship Id="rId12"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2.xml"/><Relationship Id="rId11" Type="http://schemas.openxmlformats.org/officeDocument/2006/relationships/hyperlink" Target="https://arxiv.org/abs/1605.08803" TargetMode="External"/><Relationship Id="rId6" Type="http://schemas.openxmlformats.org/officeDocument/2006/relationships/image" Target="../media/image78.png"/><Relationship Id="rId10" Type="http://schemas.openxmlformats.org/officeDocument/2006/relationships/hyperlink" Target="http://www.calvinzang.com/file/2019KDD-Zang-PatternFormation.pdf" TargetMode="External"/><Relationship Id="rId9" Type="http://schemas.openxmlformats.org/officeDocument/2006/relationships/hyperlink" Target="https://arxiv.org/abs/1410.8516" TargetMode="External"/><Relationship Id="rId4" Type="http://schemas.openxmlformats.org/officeDocument/2006/relationships/image" Target="../media/image76.png"/><Relationship Id="rId14" Type="http://schemas.openxmlformats.org/officeDocument/2006/relationships/hyperlink" Target="https://arxiv.org/abs/1806.07366"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53.png"/><Relationship Id="rId18" Type="http://schemas.openxmlformats.org/officeDocument/2006/relationships/image" Target="../media/image91.png"/><Relationship Id="rId3" Type="http://schemas.openxmlformats.org/officeDocument/2006/relationships/image" Target="../media/image83.png"/><Relationship Id="rId21"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52.png"/><Relationship Id="rId17" Type="http://schemas.openxmlformats.org/officeDocument/2006/relationships/image" Target="../media/image77.png"/><Relationship Id="rId2" Type="http://schemas.openxmlformats.org/officeDocument/2006/relationships/image" Target="../media/image82.png"/><Relationship Id="rId16" Type="http://schemas.openxmlformats.org/officeDocument/2006/relationships/image" Target="../media/image89.png"/><Relationship Id="rId20" Type="http://schemas.openxmlformats.org/officeDocument/2006/relationships/hyperlink" Target="https://jmahaffy.sdsu.edu/courses/f00/math122/lectures/num_method_diff_equations/nummethod_diffeq.html" TargetMode="Externa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45.png"/><Relationship Id="rId15" Type="http://schemas.openxmlformats.org/officeDocument/2006/relationships/image" Target="../media/image88.png"/><Relationship Id="rId19" Type="http://schemas.openxmlformats.org/officeDocument/2006/relationships/image" Target="../media/image16.gif"/><Relationship Id="rId4" Type="http://schemas.openxmlformats.org/officeDocument/2006/relationships/image" Target="../media/image730.png"/><Relationship Id="rId9" Type="http://schemas.openxmlformats.org/officeDocument/2006/relationships/image" Target="../media/image87.png"/><Relationship Id="rId14" Type="http://schemas.openxmlformats.org/officeDocument/2006/relationships/image" Target="../media/image870.png"/><Relationship Id="rId22"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hyperlink" Target="https://aaai.org/Conferences/AAAI-20/" TargetMode="External"/><Relationship Id="rId2" Type="http://schemas.openxmlformats.org/officeDocument/2006/relationships/hyperlink" Target="http://www.calvinzang.com/DDLG_AAAI_2020.html"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hyperlink" Target="http://networksciencebook.com/chapter/4#hubs" TargetMode="External"/><Relationship Id="rId2" Type="http://schemas.openxmlformats.org/officeDocument/2006/relationships/image" Target="../media/image67.jp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68.gif"/></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9.tiff"/></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gif"/><Relationship Id="rId7"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tiff"/><Relationship Id="rId5" Type="http://schemas.openxmlformats.org/officeDocument/2006/relationships/image" Target="../media/image71.gif"/><Relationship Id="rId4" Type="http://schemas.openxmlformats.org/officeDocument/2006/relationships/image" Target="../media/image70.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aai.org/Conferences/AAAI-20/" TargetMode="External"/><Relationship Id="rId2" Type="http://schemas.openxmlformats.org/officeDocument/2006/relationships/hyperlink" Target="http://www.calvinzang.com/DDLG_AAAI_2020.html"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hyperlink" Target="http://www.calvinzang.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Network_theory"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hyperlink" Target="http://www.calvinzang.com/file/2019KDD-Zang-PatternFormation.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92414" y="1913324"/>
            <a:ext cx="10058400" cy="187490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ts val="4500"/>
              </a:lnSpc>
            </a:pPr>
            <a:r>
              <a:rPr lang="en-US" altLang="zh-CN" sz="5400" b="1" dirty="0">
                <a:solidFill>
                  <a:srgbClr val="A12B1E"/>
                </a:solidFill>
                <a:latin typeface="Helvetica Neue" charset="0"/>
                <a:ea typeface="Helvetica Neue" charset="0"/>
                <a:cs typeface="Helvetica Neue" charset="0"/>
              </a:rPr>
              <a:t>Differential Deep Learning on Graphs and its Applications</a:t>
            </a:r>
            <a:endParaRPr lang="en-US" altLang="zh-CN" sz="5400" b="1" dirty="0" smtClean="0">
              <a:solidFill>
                <a:srgbClr val="A12B1E"/>
              </a:solidFill>
              <a:latin typeface="Helvetica Neue" charset="0"/>
              <a:ea typeface="Helvetica Neue" charset="0"/>
              <a:cs typeface="Helvetica Neue" charset="0"/>
            </a:endParaRPr>
          </a:p>
        </p:txBody>
      </p:sp>
      <p:sp>
        <p:nvSpPr>
          <p:cNvPr id="7" name="Title 1"/>
          <p:cNvSpPr txBox="1">
            <a:spLocks/>
          </p:cNvSpPr>
          <p:nvPr/>
        </p:nvSpPr>
        <p:spPr>
          <a:xfrm>
            <a:off x="2998123" y="3872752"/>
            <a:ext cx="6446982" cy="126538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ts val="3500"/>
              </a:lnSpc>
            </a:pPr>
            <a:r>
              <a:rPr lang="en-US" altLang="zh-CN" sz="2800" dirty="0" err="1" smtClean="0">
                <a:solidFill>
                  <a:schemeClr val="tx1">
                    <a:lumMod val="95000"/>
                    <a:lumOff val="5000"/>
                  </a:schemeClr>
                </a:solidFill>
                <a:latin typeface="Helvetica Neue"/>
              </a:rPr>
              <a:t>Chengxi</a:t>
            </a:r>
            <a:r>
              <a:rPr lang="en-US" altLang="zh-CN" sz="2800" dirty="0" smtClean="0">
                <a:solidFill>
                  <a:schemeClr val="tx1">
                    <a:lumMod val="95000"/>
                    <a:lumOff val="5000"/>
                  </a:schemeClr>
                </a:solidFill>
                <a:latin typeface="Helvetica Neue"/>
              </a:rPr>
              <a:t> Zang and </a:t>
            </a:r>
            <a:r>
              <a:rPr lang="en-US" altLang="zh-CN" sz="2800" dirty="0" err="1" smtClean="0">
                <a:solidFill>
                  <a:schemeClr val="tx1">
                    <a:lumMod val="95000"/>
                    <a:lumOff val="5000"/>
                  </a:schemeClr>
                </a:solidFill>
                <a:latin typeface="Helvetica Neue"/>
              </a:rPr>
              <a:t>Fei</a:t>
            </a:r>
            <a:r>
              <a:rPr lang="en-US" altLang="zh-CN" sz="2800" dirty="0" smtClean="0">
                <a:solidFill>
                  <a:schemeClr val="tx1">
                    <a:lumMod val="95000"/>
                    <a:lumOff val="5000"/>
                  </a:schemeClr>
                </a:solidFill>
                <a:latin typeface="Helvetica Neue"/>
              </a:rPr>
              <a:t> Wang</a:t>
            </a:r>
          </a:p>
          <a:p>
            <a:pPr algn="ctr">
              <a:lnSpc>
                <a:spcPts val="3500"/>
              </a:lnSpc>
            </a:pPr>
            <a:r>
              <a:rPr lang="en-US" altLang="zh-CN" sz="2800" dirty="0" smtClean="0">
                <a:solidFill>
                  <a:schemeClr val="tx1">
                    <a:lumMod val="95000"/>
                    <a:lumOff val="5000"/>
                  </a:schemeClr>
                </a:solidFill>
                <a:latin typeface="Helvetica Neue"/>
              </a:rPr>
              <a:t>Weill Cornell Medicine</a:t>
            </a:r>
          </a:p>
          <a:p>
            <a:pPr algn="ctr">
              <a:lnSpc>
                <a:spcPts val="3500"/>
              </a:lnSpc>
            </a:pPr>
            <a:r>
              <a:rPr lang="en-US" sz="2800" dirty="0" smtClean="0">
                <a:hlinkClick r:id="rId3"/>
              </a:rPr>
              <a:t>www.calvinzang.com</a:t>
            </a:r>
            <a:r>
              <a:rPr lang="en-US" sz="2800" dirty="0" smtClean="0"/>
              <a:t> </a:t>
            </a:r>
            <a:endParaRPr lang="en-US" altLang="zh-CN" sz="2800" dirty="0">
              <a:solidFill>
                <a:schemeClr val="tx1">
                  <a:lumMod val="95000"/>
                  <a:lumOff val="5000"/>
                </a:schemeClr>
              </a:solidFill>
              <a:latin typeface="Helvetica Neue"/>
            </a:endParaRPr>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6" name="灯片编号占位符 5"/>
          <p:cNvSpPr>
            <a:spLocks noGrp="1"/>
          </p:cNvSpPr>
          <p:nvPr>
            <p:ph type="sldNum" sz="quarter" idx="4"/>
          </p:nvPr>
        </p:nvSpPr>
        <p:spPr/>
        <p:txBody>
          <a:bodyPr/>
          <a:lstStyle/>
          <a:p>
            <a:fld id="{45C09EBD-42BD-6040-A64C-E9C017D82023}" type="slidenum">
              <a:rPr lang="en-US" smtClean="0"/>
              <a:pPr/>
              <a:t>1</a:t>
            </a:fld>
            <a:endParaRPr lang="en-US" dirty="0"/>
          </a:p>
        </p:txBody>
      </p:sp>
    </p:spTree>
    <p:extLst>
      <p:ext uri="{BB962C8B-B14F-4D97-AF65-F5344CB8AC3E}">
        <p14:creationId xmlns:p14="http://schemas.microsoft.com/office/powerpoint/2010/main" val="747475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Why Graphs and Differential Equations?</a:t>
            </a:r>
          </a:p>
        </p:txBody>
      </p:sp>
      <p:sp>
        <p:nvSpPr>
          <p:cNvPr id="3" name="内容占位符 2"/>
          <p:cNvSpPr>
            <a:spLocks noGrp="1"/>
          </p:cNvSpPr>
          <p:nvPr>
            <p:ph idx="12"/>
          </p:nvPr>
        </p:nvSpPr>
        <p:spPr/>
        <p:txBody>
          <a:bodyPr/>
          <a:lstStyle/>
          <a:p>
            <a:r>
              <a:rPr lang="en-US" dirty="0"/>
              <a:t>Question (Drug discovery): </a:t>
            </a:r>
            <a:r>
              <a:rPr lang="en-US" dirty="0" smtClean="0"/>
              <a:t>Can we predict molecular properties? Can we design novel drug molecule with optimized properties?</a:t>
            </a:r>
          </a:p>
          <a:p>
            <a:pPr marL="201168" lvl="1" indent="0">
              <a:buNone/>
            </a:pPr>
            <a:endParaRPr 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946" y="3303618"/>
            <a:ext cx="3009856" cy="3054669"/>
          </a:xfrm>
          <a:prstGeom prst="rect">
            <a:avLst/>
          </a:prstGeom>
        </p:spPr>
      </p:pic>
      <p:pic>
        <p:nvPicPr>
          <p:cNvPr id="6" name="图片 5"/>
          <p:cNvPicPr>
            <a:picLocks noChangeAspect="1"/>
          </p:cNvPicPr>
          <p:nvPr/>
        </p:nvPicPr>
        <p:blipFill>
          <a:blip r:embed="rId3"/>
          <a:stretch>
            <a:fillRect/>
          </a:stretch>
        </p:blipFill>
        <p:spPr>
          <a:xfrm>
            <a:off x="6521647" y="3112052"/>
            <a:ext cx="4690836" cy="3144737"/>
          </a:xfrm>
          <a:prstGeom prst="rect">
            <a:avLst/>
          </a:prstGeom>
        </p:spPr>
      </p:pic>
      <p:sp>
        <p:nvSpPr>
          <p:cNvPr id="7" name="页脚占位符 6"/>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8" name="灯片编号占位符 7"/>
          <p:cNvSpPr>
            <a:spLocks noGrp="1"/>
          </p:cNvSpPr>
          <p:nvPr>
            <p:ph type="sldNum" sz="quarter" idx="4"/>
          </p:nvPr>
        </p:nvSpPr>
        <p:spPr/>
        <p:txBody>
          <a:bodyPr/>
          <a:lstStyle/>
          <a:p>
            <a:fld id="{45C09EBD-42BD-6040-A64C-E9C017D82023}" type="slidenum">
              <a:rPr lang="en-US" smtClean="0"/>
              <a:pPr/>
              <a:t>10</a:t>
            </a:fld>
            <a:endParaRPr lang="en-US" dirty="0"/>
          </a:p>
        </p:txBody>
      </p:sp>
    </p:spTree>
    <p:extLst>
      <p:ext uri="{BB962C8B-B14F-4D97-AF65-F5344CB8AC3E}">
        <p14:creationId xmlns:p14="http://schemas.microsoft.com/office/powerpoint/2010/main" val="1063403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Helvetica Neue" charset="0"/>
                <a:cs typeface="Helvetica Neue" charset="0"/>
              </a:rPr>
              <a:t>Differential Deep Learning on Graphs</a:t>
            </a:r>
            <a:endParaRPr lang="en-US" dirty="0"/>
          </a:p>
        </p:txBody>
      </p:sp>
      <p:sp>
        <p:nvSpPr>
          <p:cNvPr id="3" name="内容占位符 2"/>
          <p:cNvSpPr>
            <a:spLocks noGrp="1"/>
          </p:cNvSpPr>
          <p:nvPr>
            <p:ph idx="12"/>
          </p:nvPr>
        </p:nvSpPr>
        <p:spPr/>
        <p:txBody>
          <a:bodyPr>
            <a:normAutofit/>
          </a:bodyPr>
          <a:lstStyle/>
          <a:p>
            <a:r>
              <a:rPr lang="en-US" dirty="0" smtClean="0"/>
              <a:t>Graphs and Differential Equations are general tools to describe structures and dynamics of complex systems</a:t>
            </a:r>
          </a:p>
          <a:p>
            <a:r>
              <a:rPr lang="en-US" dirty="0" smtClean="0">
                <a:solidFill>
                  <a:srgbClr val="A12B1E"/>
                </a:solidFill>
              </a:rPr>
              <a:t>Inspired by the </a:t>
            </a:r>
            <a:r>
              <a:rPr lang="en-US" u="sng" dirty="0" smtClean="0">
                <a:solidFill>
                  <a:srgbClr val="A12B1E"/>
                </a:solidFill>
              </a:rPr>
              <a:t>differential equations</a:t>
            </a:r>
            <a:r>
              <a:rPr lang="en-US" dirty="0" smtClean="0">
                <a:solidFill>
                  <a:srgbClr val="A12B1E"/>
                </a:solidFill>
              </a:rPr>
              <a:t>, we can design and analyze </a:t>
            </a:r>
            <a:r>
              <a:rPr lang="en-US" u="sng" dirty="0" smtClean="0">
                <a:solidFill>
                  <a:srgbClr val="A12B1E"/>
                </a:solidFill>
              </a:rPr>
              <a:t>deep models</a:t>
            </a:r>
          </a:p>
          <a:p>
            <a:pPr marL="0" indent="0">
              <a:buNone/>
            </a:pPr>
            <a:endParaRPr lang="en-US" dirty="0"/>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5" name="灯片编号占位符 4"/>
          <p:cNvSpPr>
            <a:spLocks noGrp="1"/>
          </p:cNvSpPr>
          <p:nvPr>
            <p:ph type="sldNum" sz="quarter" idx="4"/>
          </p:nvPr>
        </p:nvSpPr>
        <p:spPr/>
        <p:txBody>
          <a:bodyPr/>
          <a:lstStyle/>
          <a:p>
            <a:fld id="{45C09EBD-42BD-6040-A64C-E9C017D82023}" type="slidenum">
              <a:rPr lang="en-US" smtClean="0"/>
              <a:pPr/>
              <a:t>11</a:t>
            </a:fld>
            <a:endParaRPr lang="en-US" dirty="0"/>
          </a:p>
        </p:txBody>
      </p:sp>
    </p:spTree>
    <p:extLst>
      <p:ext uri="{BB962C8B-B14F-4D97-AF65-F5344CB8AC3E}">
        <p14:creationId xmlns:p14="http://schemas.microsoft.com/office/powerpoint/2010/main" val="439434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012" y="85725"/>
            <a:ext cx="11327956" cy="914400"/>
          </a:xfrm>
        </p:spPr>
        <p:txBody>
          <a:bodyPr>
            <a:normAutofit/>
          </a:bodyPr>
          <a:lstStyle/>
          <a:p>
            <a:r>
              <a:rPr lang="en-US" dirty="0" smtClean="0"/>
              <a:t>Residual Net.</a:t>
            </a:r>
            <a:r>
              <a:rPr lang="en-US" dirty="0" smtClean="0">
                <a:sym typeface="Wingdings" panose="05000000000000000000" pitchFamily="2" charset="2"/>
              </a:rPr>
              <a:t> </a:t>
            </a:r>
            <a:r>
              <a:rPr lang="en-US" dirty="0" smtClean="0"/>
              <a:t>Differential Equations</a:t>
            </a:r>
            <a:endParaRPr lang="en-US" dirty="0"/>
          </a:p>
        </p:txBody>
      </p:sp>
      <mc:AlternateContent xmlns:mc="http://schemas.openxmlformats.org/markup-compatibility/2006" xmlns:a14="http://schemas.microsoft.com/office/drawing/2010/main">
        <mc:Choice Requires="a14">
          <p:sp>
            <p:nvSpPr>
              <p:cNvPr id="58" name="矩形 57"/>
              <p:cNvSpPr/>
              <p:nvPr/>
            </p:nvSpPr>
            <p:spPr>
              <a:xfrm>
                <a:off x="4849069" y="1717883"/>
                <a:ext cx="234846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𝒕</m:t>
                          </m:r>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m:t>
                          </m:r>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𝟏</m:t>
                          </m:r>
                        </m:sub>
                      </m:sSub>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m:t>
                      </m:r>
                      <m:sSub>
                        <m:sSubPr>
                          <m:ctrlP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𝒕</m:t>
                          </m:r>
                        </m:sub>
                      </m:sSub>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m:t>
                      </m:r>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𝒇</m:t>
                      </m:r>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m:t>
                      </m:r>
                      <m:sSub>
                        <m:sSubPr>
                          <m:ctrlP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𝒕</m:t>
                          </m:r>
                        </m:sub>
                      </m:sSub>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 </m:t>
                      </m:r>
                      <m:sSub>
                        <m:sSubPr>
                          <m:ctrlP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ea typeface="Cambria Math" panose="02040503050406030204" pitchFamily="18" charset="0"/>
                            </a:rPr>
                          </m:ctrlPr>
                        </m:sSubPr>
                        <m:e>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ea typeface="Cambria Math" panose="02040503050406030204" pitchFamily="18" charset="0"/>
                            </a:rPr>
                            <m:t>𝜽</m:t>
                          </m:r>
                        </m:e>
                        <m:sub>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ea typeface="Cambria Math" panose="02040503050406030204" pitchFamily="18" charset="0"/>
                            </a:rPr>
                            <m:t>𝒕</m:t>
                          </m:r>
                        </m:sub>
                      </m:sSub>
                      <m:r>
                        <a:rPr kumimoji="0" lang="en-US" sz="1800" b="1" i="1" u="none" strike="noStrike" kern="0" cap="none" spc="0" normalizeH="0" baseline="0" noProof="0" smtClean="0">
                          <a:ln>
                            <a:noFill/>
                          </a:ln>
                          <a:solidFill>
                            <a:srgbClr val="A12B1E"/>
                          </a:solidFill>
                          <a:effectLst/>
                          <a:uLnTx/>
                          <a:uFillTx/>
                          <a:latin typeface="Cambria Math" panose="02040503050406030204" pitchFamily="18" charset="0"/>
                        </a:rPr>
                        <m:t>)</m:t>
                      </m:r>
                    </m:oMath>
                  </m:oMathPara>
                </a14:m>
                <a:endParaRPr kumimoji="0" lang="en-US" sz="1800" b="0" i="0" u="none" strike="noStrike" kern="0" cap="none" spc="0" normalizeH="0" baseline="0" noProof="0" dirty="0" smtClean="0">
                  <a:ln>
                    <a:noFill/>
                  </a:ln>
                  <a:solidFill>
                    <a:srgbClr val="A12B1E"/>
                  </a:solidFill>
                  <a:effectLst/>
                  <a:uLnTx/>
                  <a:uFillTx/>
                </a:endParaRPr>
              </a:p>
            </p:txBody>
          </p:sp>
        </mc:Choice>
        <mc:Fallback xmlns="">
          <p:sp>
            <p:nvSpPr>
              <p:cNvPr id="58" name="矩形 57"/>
              <p:cNvSpPr>
                <a:spLocks noRot="1" noChangeAspect="1" noMove="1" noResize="1" noEditPoints="1" noAdjustHandles="1" noChangeArrowheads="1" noChangeShapeType="1" noTextEdit="1"/>
              </p:cNvSpPr>
              <p:nvPr/>
            </p:nvSpPr>
            <p:spPr>
              <a:xfrm>
                <a:off x="4849069" y="1717883"/>
                <a:ext cx="2348463" cy="369332"/>
              </a:xfrm>
              <a:prstGeom prst="rect">
                <a:avLst/>
              </a:prstGeom>
              <a:blipFill>
                <a:blip r:embed="rId2"/>
                <a:stretch>
                  <a:fillRect b="-13333"/>
                </a:stretch>
              </a:blipFill>
            </p:spPr>
            <p:txBody>
              <a:bodyPr/>
              <a:lstStyle/>
              <a:p>
                <a:r>
                  <a:rPr lang="en-US">
                    <a:noFill/>
                  </a:rPr>
                  <a:t> </a:t>
                </a:r>
              </a:p>
            </p:txBody>
          </p:sp>
        </mc:Fallback>
      </mc:AlternateContent>
      <p:grpSp>
        <p:nvGrpSpPr>
          <p:cNvPr id="114" name="组合 113"/>
          <p:cNvGrpSpPr/>
          <p:nvPr/>
        </p:nvGrpSpPr>
        <p:grpSpPr>
          <a:xfrm>
            <a:off x="169731" y="2737476"/>
            <a:ext cx="3086187" cy="3530389"/>
            <a:chOff x="207309" y="2472442"/>
            <a:chExt cx="3086187" cy="3530389"/>
          </a:xfrm>
        </p:grpSpPr>
        <mc:AlternateContent xmlns:mc="http://schemas.openxmlformats.org/markup-compatibility/2006" xmlns:a14="http://schemas.microsoft.com/office/drawing/2010/main">
          <mc:Choice Requires="a14">
            <p:sp>
              <p:nvSpPr>
                <p:cNvPr id="57" name="矩形 56"/>
                <p:cNvSpPr/>
                <p:nvPr/>
              </p:nvSpPr>
              <p:spPr>
                <a:xfrm>
                  <a:off x="2135730" y="2472442"/>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57" name="矩形 56"/>
                <p:cNvSpPr>
                  <a:spLocks noRot="1" noChangeAspect="1" noMove="1" noResize="1" noEditPoints="1" noAdjustHandles="1" noChangeArrowheads="1" noChangeShapeType="1" noTextEdit="1"/>
                </p:cNvSpPr>
                <p:nvPr/>
              </p:nvSpPr>
              <p:spPr>
                <a:xfrm>
                  <a:off x="2135730" y="2472442"/>
                  <a:ext cx="554895" cy="461665"/>
                </a:xfrm>
                <a:prstGeom prst="rect">
                  <a:avLst/>
                </a:prstGeom>
                <a:blipFill>
                  <a:blip r:embed="rId3"/>
                  <a:stretch>
                    <a:fillRect b="-1316"/>
                  </a:stretch>
                </a:blipFill>
              </p:spPr>
              <p:txBody>
                <a:bodyPr/>
                <a:lstStyle/>
                <a:p>
                  <a:r>
                    <a:rPr lang="en-US">
                      <a:noFill/>
                    </a:rPr>
                    <a:t> </a:t>
                  </a:r>
                </a:p>
              </p:txBody>
            </p:sp>
          </mc:Fallback>
        </mc:AlternateContent>
        <p:grpSp>
          <p:nvGrpSpPr>
            <p:cNvPr id="94" name="组合 93"/>
            <p:cNvGrpSpPr/>
            <p:nvPr/>
          </p:nvGrpSpPr>
          <p:grpSpPr>
            <a:xfrm>
              <a:off x="1501180" y="3087837"/>
              <a:ext cx="1792316" cy="2441927"/>
              <a:chOff x="1586213" y="1484869"/>
              <a:chExt cx="1792316" cy="2441927"/>
            </a:xfrm>
          </p:grpSpPr>
          <p:cxnSp>
            <p:nvCxnSpPr>
              <p:cNvPr id="95" name="直接箭头连接符 94"/>
              <p:cNvCxnSpPr/>
              <p:nvPr/>
            </p:nvCxnSpPr>
            <p:spPr>
              <a:xfrm flipH="1">
                <a:off x="2474450" y="1484869"/>
                <a:ext cx="6359" cy="2441927"/>
              </a:xfrm>
              <a:prstGeom prst="straightConnector1">
                <a:avLst/>
              </a:prstGeom>
              <a:noFill/>
              <a:ln w="6350" cap="flat" cmpd="sng" algn="ctr">
                <a:solidFill>
                  <a:sysClr val="windowText" lastClr="000000"/>
                </a:solidFill>
                <a:prstDash val="solid"/>
                <a:miter lim="800000"/>
                <a:tailEnd type="triangle"/>
              </a:ln>
              <a:effectLst/>
            </p:spPr>
          </p:cxnSp>
          <p:sp>
            <p:nvSpPr>
              <p:cNvPr id="96" name="圆角矩形 95"/>
              <p:cNvSpPr/>
              <p:nvPr/>
            </p:nvSpPr>
            <p:spPr>
              <a:xfrm>
                <a:off x="1759410" y="2034563"/>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Conv</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97" name="圆角矩形 96"/>
              <p:cNvSpPr/>
              <p:nvPr/>
            </p:nvSpPr>
            <p:spPr>
              <a:xfrm>
                <a:off x="1759410" y="2744145"/>
                <a:ext cx="1430080" cy="403916"/>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98" name="直接箭头连接符 97"/>
              <p:cNvCxnSpPr>
                <a:stCxn id="96" idx="2"/>
                <a:endCxn id="97" idx="0"/>
              </p:cNvCxnSpPr>
              <p:nvPr/>
            </p:nvCxnSpPr>
            <p:spPr>
              <a:xfrm>
                <a:off x="2474450" y="2438479"/>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99" name="直接箭头连接符 98"/>
              <p:cNvCxnSpPr>
                <a:stCxn id="97" idx="2"/>
              </p:cNvCxnSpPr>
              <p:nvPr/>
            </p:nvCxnSpPr>
            <p:spPr>
              <a:xfrm>
                <a:off x="2474450" y="3148060"/>
                <a:ext cx="0" cy="305666"/>
              </a:xfrm>
              <a:prstGeom prst="straightConnector1">
                <a:avLst/>
              </a:prstGeom>
              <a:noFill/>
              <a:ln w="6350" cap="flat" cmpd="sng" algn="ctr">
                <a:solidFill>
                  <a:sysClr val="windowText" lastClr="000000"/>
                </a:solidFill>
                <a:prstDash val="solid"/>
                <a:miter lim="800000"/>
                <a:tailEnd type="triangle"/>
              </a:ln>
              <a:effectLst/>
            </p:spPr>
          </p:cxnSp>
          <p:sp>
            <p:nvSpPr>
              <p:cNvPr id="100" name="矩形 99"/>
              <p:cNvSpPr/>
              <p:nvPr/>
            </p:nvSpPr>
            <p:spPr>
              <a:xfrm>
                <a:off x="1586213" y="1792328"/>
                <a:ext cx="1792316" cy="1608358"/>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01" name="矩形 100"/>
                <p:cNvSpPr/>
                <p:nvPr/>
              </p:nvSpPr>
              <p:spPr>
                <a:xfrm>
                  <a:off x="1962890" y="5541166"/>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1" name="矩形 100"/>
                <p:cNvSpPr>
                  <a:spLocks noRot="1" noChangeAspect="1" noMove="1" noResize="1" noEditPoints="1" noAdjustHandles="1" noChangeArrowheads="1" noChangeShapeType="1" noTextEdit="1"/>
                </p:cNvSpPr>
                <p:nvPr/>
              </p:nvSpPr>
              <p:spPr>
                <a:xfrm>
                  <a:off x="1962890" y="5541166"/>
                  <a:ext cx="853054" cy="461665"/>
                </a:xfrm>
                <a:prstGeom prst="rect">
                  <a:avLst/>
                </a:prstGeom>
                <a:blipFill>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矩形 101"/>
                <p:cNvSpPr/>
                <p:nvPr/>
              </p:nvSpPr>
              <p:spPr>
                <a:xfrm>
                  <a:off x="207309" y="4025038"/>
                  <a:ext cx="13980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400" b="0" i="0" u="none" strike="noStrike" kern="0" cap="none" spc="0" normalizeH="0" baseline="0" noProof="0" dirty="0" smtClean="0">
                    <a:ln>
                      <a:noFill/>
                    </a:ln>
                    <a:solidFill>
                      <a:prstClr val="black"/>
                    </a:solidFill>
                    <a:effectLst/>
                    <a:uLnTx/>
                    <a:uFillTx/>
                  </a:endParaRPr>
                </a:p>
              </p:txBody>
            </p:sp>
          </mc:Choice>
          <mc:Fallback xmlns="">
            <p:sp>
              <p:nvSpPr>
                <p:cNvPr id="102" name="矩形 101"/>
                <p:cNvSpPr>
                  <a:spLocks noRot="1" noChangeAspect="1" noMove="1" noResize="1" noEditPoints="1" noAdjustHandles="1" noChangeArrowheads="1" noChangeShapeType="1" noTextEdit="1"/>
                </p:cNvSpPr>
                <p:nvPr/>
              </p:nvSpPr>
              <p:spPr>
                <a:xfrm>
                  <a:off x="207309" y="4025038"/>
                  <a:ext cx="1398011" cy="461665"/>
                </a:xfrm>
                <a:prstGeom prst="rect">
                  <a:avLst/>
                </a:prstGeom>
                <a:blipFill>
                  <a:blip r:embed="rId5"/>
                  <a:stretch>
                    <a:fillRect l="-873" r="-873" b="-18667"/>
                  </a:stretch>
                </a:blipFill>
              </p:spPr>
              <p:txBody>
                <a:bodyPr/>
                <a:lstStyle/>
                <a:p>
                  <a:r>
                    <a:rPr lang="en-US">
                      <a:noFill/>
                    </a:rPr>
                    <a:t> </a:t>
                  </a:r>
                </a:p>
              </p:txBody>
            </p:sp>
          </mc:Fallback>
        </mc:AlternateContent>
      </p:grpSp>
      <p:grpSp>
        <p:nvGrpSpPr>
          <p:cNvPr id="113" name="组合 112"/>
          <p:cNvGrpSpPr/>
          <p:nvPr/>
        </p:nvGrpSpPr>
        <p:grpSpPr>
          <a:xfrm>
            <a:off x="4359325" y="2656740"/>
            <a:ext cx="3048823" cy="4160505"/>
            <a:chOff x="4334123" y="2391706"/>
            <a:chExt cx="3048823" cy="4160505"/>
          </a:xfrm>
        </p:grpSpPr>
        <p:grpSp>
          <p:nvGrpSpPr>
            <p:cNvPr id="78" name="组合 77"/>
            <p:cNvGrpSpPr/>
            <p:nvPr/>
          </p:nvGrpSpPr>
          <p:grpSpPr>
            <a:xfrm>
              <a:off x="4733805" y="2497701"/>
              <a:ext cx="2649141" cy="4027191"/>
              <a:chOff x="4667664" y="1329580"/>
              <a:chExt cx="2649141" cy="4027191"/>
            </a:xfrm>
          </p:grpSpPr>
          <p:cxnSp>
            <p:nvCxnSpPr>
              <p:cNvPr id="79" name="直接箭头连接符 78"/>
              <p:cNvCxnSpPr>
                <a:stCxn id="93" idx="1"/>
              </p:cNvCxnSpPr>
              <p:nvPr/>
            </p:nvCxnSpPr>
            <p:spPr>
              <a:xfrm flipH="1">
                <a:off x="5078846" y="3929628"/>
                <a:ext cx="853112" cy="215118"/>
              </a:xfrm>
              <a:prstGeom prst="straightConnector1">
                <a:avLst/>
              </a:prstGeom>
              <a:noFill/>
              <a:ln w="6350" cap="flat" cmpd="sng" algn="ctr">
                <a:solidFill>
                  <a:sysClr val="windowText" lastClr="000000"/>
                </a:solidFill>
                <a:prstDash val="solid"/>
                <a:miter lim="800000"/>
                <a:tailEnd type="triangle"/>
              </a:ln>
              <a:effectLst/>
            </p:spPr>
          </p:cxnSp>
          <p:cxnSp>
            <p:nvCxnSpPr>
              <p:cNvPr id="80" name="直接箭头连接符 79"/>
              <p:cNvCxnSpPr/>
              <p:nvPr/>
            </p:nvCxnSpPr>
            <p:spPr>
              <a:xfrm flipH="1">
                <a:off x="5061737" y="1329580"/>
                <a:ext cx="12718" cy="2922467"/>
              </a:xfrm>
              <a:prstGeom prst="straightConnector1">
                <a:avLst/>
              </a:prstGeom>
              <a:noFill/>
              <a:ln w="6350" cap="flat" cmpd="sng" algn="ctr">
                <a:solidFill>
                  <a:sysClr val="windowText" lastClr="000000"/>
                </a:solidFill>
                <a:prstDash val="solid"/>
                <a:miter lim="800000"/>
                <a:tailEnd type="triangle"/>
              </a:ln>
              <a:effectLst/>
            </p:spPr>
          </p:cxnSp>
          <p:sp>
            <p:nvSpPr>
              <p:cNvPr id="81" name="圆角矩形 80"/>
              <p:cNvSpPr/>
              <p:nvPr/>
            </p:nvSpPr>
            <p:spPr>
              <a:xfrm>
                <a:off x="5640319" y="2152577"/>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Conv</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82" name="圆角矩形 81"/>
              <p:cNvSpPr/>
              <p:nvPr/>
            </p:nvSpPr>
            <p:spPr>
              <a:xfrm>
                <a:off x="5640319" y="2862159"/>
                <a:ext cx="1430080" cy="403916"/>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83" name="组合 82"/>
              <p:cNvGrpSpPr/>
              <p:nvPr/>
            </p:nvGrpSpPr>
            <p:grpSpPr>
              <a:xfrm>
                <a:off x="5640319" y="3571740"/>
                <a:ext cx="1430080" cy="650275"/>
                <a:chOff x="2133600" y="3799840"/>
                <a:chExt cx="1330960" cy="605204"/>
              </a:xfrm>
            </p:grpSpPr>
            <p:sp>
              <p:nvSpPr>
                <p:cNvPr id="92" name="圆角矩形 91"/>
                <p:cNvSpPr/>
                <p:nvPr/>
              </p:nvSpPr>
              <p:spPr>
                <a:xfrm>
                  <a:off x="2133600" y="3799840"/>
                  <a:ext cx="1330960" cy="3759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93" name="文本框 92"/>
                    <p:cNvSpPr txBox="1"/>
                    <p:nvPr/>
                  </p:nvSpPr>
                  <p:spPr>
                    <a:xfrm>
                      <a:off x="2405025" y="3860800"/>
                      <a:ext cx="937616" cy="5442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𝜹</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𝟏</m:t>
                            </m:r>
                          </m:oMath>
                        </m:oMathPara>
                      </a14:m>
                      <a:endParaRPr kumimoji="0" lang="en-US" sz="20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2405025" y="3860800"/>
                      <a:ext cx="937616" cy="544244"/>
                    </a:xfrm>
                    <a:prstGeom prst="rect">
                      <a:avLst/>
                    </a:prstGeom>
                    <a:blipFill>
                      <a:blip r:embed="rId6"/>
                      <a:stretch>
                        <a:fillRect l="-606" r="-1818"/>
                      </a:stretch>
                    </a:blipFill>
                  </p:spPr>
                  <p:txBody>
                    <a:bodyPr/>
                    <a:lstStyle/>
                    <a:p>
                      <a:r>
                        <a:rPr lang="en-US">
                          <a:noFill/>
                        </a:rPr>
                        <a:t> </a:t>
                      </a:r>
                    </a:p>
                  </p:txBody>
                </p:sp>
              </mc:Fallback>
            </mc:AlternateContent>
          </p:grpSp>
          <p:grpSp>
            <p:nvGrpSpPr>
              <p:cNvPr id="84" name="组合 83"/>
              <p:cNvGrpSpPr/>
              <p:nvPr/>
            </p:nvGrpSpPr>
            <p:grpSpPr>
              <a:xfrm>
                <a:off x="4667664" y="4252043"/>
                <a:ext cx="769422" cy="749877"/>
                <a:chOff x="1228360" y="4432995"/>
                <a:chExt cx="716093" cy="697903"/>
              </a:xfrm>
            </p:grpSpPr>
            <p:sp>
              <p:nvSpPr>
                <p:cNvPr id="90" name="圆角矩形 89"/>
                <p:cNvSpPr/>
                <p:nvPr/>
              </p:nvSpPr>
              <p:spPr>
                <a:xfrm>
                  <a:off x="1228360" y="4432995"/>
                  <a:ext cx="716093" cy="49789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1" name="文本框 90"/>
                    <p:cNvSpPr txBox="1"/>
                    <p:nvPr/>
                  </p:nvSpPr>
                  <p:spPr>
                    <a:xfrm>
                      <a:off x="1334584" y="4529365"/>
                      <a:ext cx="503644" cy="60153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oMath>
                        </m:oMathPara>
                      </a14:m>
                      <a:endParaRPr kumimoji="0" lang="en-US" sz="24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1334584" y="4529365"/>
                      <a:ext cx="503644" cy="601533"/>
                    </a:xfrm>
                    <a:prstGeom prst="rect">
                      <a:avLst/>
                    </a:prstGeom>
                    <a:blipFill>
                      <a:blip r:embed="rId7"/>
                      <a:stretch>
                        <a:fillRect/>
                      </a:stretch>
                    </a:blipFill>
                  </p:spPr>
                  <p:txBody>
                    <a:bodyPr/>
                    <a:lstStyle/>
                    <a:p>
                      <a:r>
                        <a:rPr lang="en-US">
                          <a:noFill/>
                        </a:rPr>
                        <a:t> </a:t>
                      </a:r>
                    </a:p>
                  </p:txBody>
                </p:sp>
              </mc:Fallback>
            </mc:AlternateContent>
          </p:grpSp>
          <p:cxnSp>
            <p:nvCxnSpPr>
              <p:cNvPr id="85" name="直接箭头连接符 84"/>
              <p:cNvCxnSpPr>
                <a:stCxn id="81" idx="2"/>
                <a:endCxn id="82" idx="0"/>
              </p:cNvCxnSpPr>
              <p:nvPr/>
            </p:nvCxnSpPr>
            <p:spPr>
              <a:xfrm>
                <a:off x="6355359" y="2556493"/>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86" name="直接箭头连接符 85"/>
              <p:cNvCxnSpPr>
                <a:stCxn id="82" idx="2"/>
                <a:endCxn id="92" idx="0"/>
              </p:cNvCxnSpPr>
              <p:nvPr/>
            </p:nvCxnSpPr>
            <p:spPr>
              <a:xfrm>
                <a:off x="6355359" y="3266074"/>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87" name="直接箭头连接符 86"/>
              <p:cNvCxnSpPr/>
              <p:nvPr/>
            </p:nvCxnSpPr>
            <p:spPr>
              <a:xfrm>
                <a:off x="5074455" y="1710676"/>
                <a:ext cx="1293622" cy="411954"/>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cxnSp>
            <p:nvCxnSpPr>
              <p:cNvPr id="88" name="直接箭头连接符 87"/>
              <p:cNvCxnSpPr/>
              <p:nvPr/>
            </p:nvCxnSpPr>
            <p:spPr>
              <a:xfrm>
                <a:off x="5061737" y="4813764"/>
                <a:ext cx="0" cy="543007"/>
              </a:xfrm>
              <a:prstGeom prst="straightConnector1">
                <a:avLst/>
              </a:prstGeom>
              <a:noFill/>
              <a:ln w="6350" cap="flat" cmpd="sng" algn="ctr">
                <a:solidFill>
                  <a:sysClr val="windowText" lastClr="000000"/>
                </a:solidFill>
                <a:prstDash val="solid"/>
                <a:miter lim="800000"/>
                <a:tailEnd type="triangle"/>
              </a:ln>
              <a:effectLst/>
            </p:spPr>
          </p:cxnSp>
          <p:sp>
            <p:nvSpPr>
              <p:cNvPr id="89" name="矩形 88"/>
              <p:cNvSpPr/>
              <p:nvPr/>
            </p:nvSpPr>
            <p:spPr>
              <a:xfrm>
                <a:off x="5524489" y="2013134"/>
                <a:ext cx="1792316" cy="2131612"/>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03" name="矩形 102"/>
                <p:cNvSpPr/>
                <p:nvPr/>
              </p:nvSpPr>
              <p:spPr>
                <a:xfrm>
                  <a:off x="4334123" y="2391706"/>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3" name="矩形 102"/>
                <p:cNvSpPr>
                  <a:spLocks noRot="1" noChangeAspect="1" noMove="1" noResize="1" noEditPoints="1" noAdjustHandles="1" noChangeArrowheads="1" noChangeShapeType="1" noTextEdit="1"/>
                </p:cNvSpPr>
                <p:nvPr/>
              </p:nvSpPr>
              <p:spPr>
                <a:xfrm>
                  <a:off x="4334123" y="2391706"/>
                  <a:ext cx="554895"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矩形 103"/>
                <p:cNvSpPr/>
                <p:nvPr/>
              </p:nvSpPr>
              <p:spPr>
                <a:xfrm>
                  <a:off x="5196993" y="6090546"/>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4" name="矩形 103"/>
                <p:cNvSpPr>
                  <a:spLocks noRot="1" noChangeAspect="1" noMove="1" noResize="1" noEditPoints="1" noAdjustHandles="1" noChangeArrowheads="1" noChangeShapeType="1" noTextEdit="1"/>
                </p:cNvSpPr>
                <p:nvPr/>
              </p:nvSpPr>
              <p:spPr>
                <a:xfrm>
                  <a:off x="5196993" y="6090546"/>
                  <a:ext cx="853054" cy="461665"/>
                </a:xfrm>
                <a:prstGeom prst="rect">
                  <a:avLst/>
                </a:prstGeom>
                <a:blipFill>
                  <a:blip r:embed="rId9"/>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矩形 104"/>
                <p:cNvSpPr/>
                <p:nvPr/>
              </p:nvSpPr>
              <p:spPr>
                <a:xfrm>
                  <a:off x="5833731" y="2594453"/>
                  <a:ext cx="13980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400" b="0" i="0" u="none" strike="noStrike" kern="0" cap="none" spc="0" normalizeH="0" baseline="0" noProof="0" dirty="0" smtClean="0">
                    <a:ln>
                      <a:noFill/>
                    </a:ln>
                    <a:solidFill>
                      <a:prstClr val="black"/>
                    </a:solidFill>
                    <a:effectLst/>
                    <a:uLnTx/>
                    <a:uFillTx/>
                  </a:endParaRPr>
                </a:p>
              </p:txBody>
            </p:sp>
          </mc:Choice>
          <mc:Fallback xmlns="">
            <p:sp>
              <p:nvSpPr>
                <p:cNvPr id="105" name="矩形 104"/>
                <p:cNvSpPr>
                  <a:spLocks noRot="1" noChangeAspect="1" noMove="1" noResize="1" noEditPoints="1" noAdjustHandles="1" noChangeArrowheads="1" noChangeShapeType="1" noTextEdit="1"/>
                </p:cNvSpPr>
                <p:nvPr/>
              </p:nvSpPr>
              <p:spPr>
                <a:xfrm>
                  <a:off x="5833731" y="2594453"/>
                  <a:ext cx="1398011" cy="461665"/>
                </a:xfrm>
                <a:prstGeom prst="rect">
                  <a:avLst/>
                </a:prstGeom>
                <a:blipFill>
                  <a:blip r:embed="rId10"/>
                  <a:stretch>
                    <a:fillRect l="-437" r="-1310" b="-1710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6" name="矩形 105"/>
              <p:cNvSpPr/>
              <p:nvPr/>
            </p:nvSpPr>
            <p:spPr>
              <a:xfrm>
                <a:off x="1434804" y="1711834"/>
                <a:ext cx="18467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106" name="矩形 105"/>
              <p:cNvSpPr>
                <a:spLocks noRot="1" noChangeAspect="1" noMove="1" noResize="1" noEditPoints="1" noAdjustHandles="1" noChangeArrowheads="1" noChangeShapeType="1" noTextEdit="1"/>
              </p:cNvSpPr>
              <p:nvPr/>
            </p:nvSpPr>
            <p:spPr>
              <a:xfrm>
                <a:off x="1434804" y="1711834"/>
                <a:ext cx="1846788" cy="369332"/>
              </a:xfrm>
              <a:prstGeom prst="rect">
                <a:avLst/>
              </a:prstGeom>
              <a:blipFill>
                <a:blip r:embed="rId11"/>
                <a:stretch>
                  <a:fillRect b="-13333"/>
                </a:stretch>
              </a:blipFill>
            </p:spPr>
            <p:txBody>
              <a:bodyPr/>
              <a:lstStyle/>
              <a:p>
                <a:r>
                  <a:rPr lang="en-US">
                    <a:noFill/>
                  </a:rPr>
                  <a:t> </a:t>
                </a:r>
              </a:p>
            </p:txBody>
          </p:sp>
        </mc:Fallback>
      </mc:AlternateContent>
      <p:sp>
        <p:nvSpPr>
          <p:cNvPr id="116" name="右箭头 115"/>
          <p:cNvSpPr/>
          <p:nvPr/>
        </p:nvSpPr>
        <p:spPr>
          <a:xfrm>
            <a:off x="3661187" y="1859042"/>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9" name="文本框 118"/>
          <p:cNvSpPr txBox="1"/>
          <p:nvPr/>
        </p:nvSpPr>
        <p:spPr>
          <a:xfrm>
            <a:off x="1272865" y="1143614"/>
            <a:ext cx="2571794" cy="400110"/>
          </a:xfrm>
          <a:prstGeom prst="rect">
            <a:avLst/>
          </a:prstGeom>
          <a:noFill/>
        </p:spPr>
        <p:txBody>
          <a:bodyPr wrap="none" rtlCol="0">
            <a:spAutoFit/>
          </a:bodyPr>
          <a:lstStyle/>
          <a:p>
            <a:r>
              <a:rPr lang="en-US" sz="2000" b="1" dirty="0" smtClean="0">
                <a:solidFill>
                  <a:schemeClr val="tx1">
                    <a:lumMod val="95000"/>
                    <a:lumOff val="5000"/>
                  </a:schemeClr>
                </a:solidFill>
              </a:rPr>
              <a:t>Plain Convolution Net.</a:t>
            </a:r>
            <a:endParaRPr lang="en-US" sz="2000" b="1" dirty="0">
              <a:solidFill>
                <a:schemeClr val="tx1">
                  <a:lumMod val="95000"/>
                  <a:lumOff val="5000"/>
                </a:schemeClr>
              </a:solidFill>
            </a:endParaRPr>
          </a:p>
        </p:txBody>
      </p:sp>
      <p:sp>
        <p:nvSpPr>
          <p:cNvPr id="120" name="文本框 119"/>
          <p:cNvSpPr txBox="1"/>
          <p:nvPr/>
        </p:nvSpPr>
        <p:spPr>
          <a:xfrm>
            <a:off x="5001902" y="1108368"/>
            <a:ext cx="1596206" cy="400110"/>
          </a:xfrm>
          <a:prstGeom prst="rect">
            <a:avLst/>
          </a:prstGeom>
          <a:noFill/>
        </p:spPr>
        <p:txBody>
          <a:bodyPr wrap="none" rtlCol="0">
            <a:spAutoFit/>
          </a:bodyPr>
          <a:lstStyle/>
          <a:p>
            <a:r>
              <a:rPr lang="en-US" sz="2000" b="1" dirty="0" smtClean="0">
                <a:solidFill>
                  <a:srgbClr val="C00000"/>
                </a:solidFill>
              </a:rPr>
              <a:t>Residual Net.</a:t>
            </a:r>
            <a:endParaRPr lang="en-US" sz="2000" b="1" dirty="0">
              <a:solidFill>
                <a:srgbClr val="C00000"/>
              </a:solidFill>
            </a:endParaRPr>
          </a:p>
        </p:txBody>
      </p:sp>
      <p:sp>
        <p:nvSpPr>
          <p:cNvPr id="124" name="灯片编号占位符 123"/>
          <p:cNvSpPr>
            <a:spLocks noGrp="1"/>
          </p:cNvSpPr>
          <p:nvPr>
            <p:ph type="sldNum" sz="quarter" idx="4"/>
          </p:nvPr>
        </p:nvSpPr>
        <p:spPr/>
        <p:txBody>
          <a:bodyPr/>
          <a:lstStyle/>
          <a:p>
            <a:fld id="{45C09EBD-42BD-6040-A64C-E9C017D82023}" type="slidenum">
              <a:rPr lang="en-US" smtClean="0"/>
              <a:pPr/>
              <a:t>12</a:t>
            </a:fld>
            <a:endParaRPr lang="en-US" dirty="0"/>
          </a:p>
        </p:txBody>
      </p:sp>
      <p:sp>
        <p:nvSpPr>
          <p:cNvPr id="126" name="TextBox 5"/>
          <p:cNvSpPr txBox="1"/>
          <p:nvPr/>
        </p:nvSpPr>
        <p:spPr>
          <a:xfrm>
            <a:off x="57230" y="6340943"/>
            <a:ext cx="3880786" cy="517057"/>
          </a:xfrm>
          <a:prstGeom prst="rect">
            <a:avLst/>
          </a:prstGeom>
          <a:noFill/>
          <a:ln>
            <a:noFill/>
          </a:ln>
        </p:spPr>
        <p:txBody>
          <a:bodyPr wrap="square" lIns="68569" tIns="68569" rIns="68569" bIns="68569" rtlCol="0" anchor="t" anchorCtr="0">
            <a:noAutofit/>
          </a:bodyPr>
          <a:lstStyle/>
          <a:p>
            <a:r>
              <a:rPr lang="en-US" sz="1400" b="1" dirty="0" smtClean="0">
                <a:solidFill>
                  <a:schemeClr val="tx1">
                    <a:lumMod val="50000"/>
                    <a:lumOff val="50000"/>
                  </a:schemeClr>
                </a:solidFill>
                <a:latin typeface="Helvetica Neue Light" charset="0"/>
                <a:ea typeface="Helvetica Neue Light" charset="0"/>
                <a:cs typeface="Helvetica Neue Light" charset="0"/>
              </a:rPr>
              <a:t>He</a:t>
            </a:r>
            <a:r>
              <a:rPr lang="en-US" sz="1400" dirty="0" smtClean="0">
                <a:solidFill>
                  <a:schemeClr val="tx1">
                    <a:lumMod val="50000"/>
                    <a:lumOff val="50000"/>
                  </a:schemeClr>
                </a:solidFill>
                <a:latin typeface="Helvetica Neue Light" charset="0"/>
                <a:ea typeface="Helvetica Neue Light" charset="0"/>
                <a:cs typeface="Helvetica Neue Light" charset="0"/>
              </a:rPr>
              <a:t> et al. 2016.</a:t>
            </a:r>
            <a:r>
              <a:rPr lang="en-US" sz="1400" dirty="0" smtClean="0">
                <a:solidFill>
                  <a:schemeClr val="tx1">
                    <a:lumMod val="50000"/>
                    <a:lumOff val="50000"/>
                  </a:schemeClr>
                </a:solidFill>
                <a:latin typeface="Helvetica Neue Light" charset="0"/>
                <a:ea typeface="Helvetica Neue Light" charset="0"/>
                <a:cs typeface="Helvetica Neue Light" charset="0"/>
                <a:hlinkClick r:id="rId12"/>
              </a:rPr>
              <a:t> </a:t>
            </a:r>
            <a:r>
              <a:rPr lang="en-US" sz="1400" u="sng" dirty="0">
                <a:solidFill>
                  <a:srgbClr val="660099"/>
                </a:solidFill>
                <a:latin typeface="Arial" panose="020B0604020202020204" pitchFamily="34" charset="0"/>
                <a:hlinkClick r:id="rId13"/>
              </a:rPr>
              <a:t>Identity mappings in deep residual </a:t>
            </a:r>
            <a:r>
              <a:rPr lang="en-US" sz="1400" u="sng" dirty="0" smtClean="0">
                <a:solidFill>
                  <a:srgbClr val="660099"/>
                </a:solidFill>
                <a:latin typeface="Arial" panose="020B0604020202020204" pitchFamily="34" charset="0"/>
                <a:hlinkClick r:id="rId13"/>
              </a:rPr>
              <a:t>networks</a:t>
            </a:r>
            <a:r>
              <a:rPr lang="en-US" sz="1400" dirty="0" smtClean="0">
                <a:solidFill>
                  <a:schemeClr val="tx1">
                    <a:lumMod val="50000"/>
                    <a:lumOff val="50000"/>
                  </a:schemeClr>
                </a:solidFill>
                <a:latin typeface="Helvetica Neue Light" charset="0"/>
                <a:ea typeface="Helvetica Neue Light" charset="0"/>
                <a:cs typeface="Helvetica Neue Light" charset="0"/>
              </a:rPr>
              <a:t> </a:t>
            </a:r>
            <a:r>
              <a:rPr lang="en-US" sz="1400" i="1" dirty="0" smtClean="0">
                <a:solidFill>
                  <a:schemeClr val="tx1">
                    <a:lumMod val="50000"/>
                    <a:lumOff val="50000"/>
                  </a:schemeClr>
                </a:solidFill>
                <a:latin typeface="Helvetica Neue Light" charset="0"/>
                <a:ea typeface="Helvetica Neue Light" charset="0"/>
                <a:cs typeface="Helvetica Neue Light" charset="0"/>
              </a:rPr>
              <a:t>ECCV</a:t>
            </a:r>
            <a:r>
              <a:rPr lang="en-US" sz="1400" dirty="0" smtClean="0">
                <a:solidFill>
                  <a:schemeClr val="tx1">
                    <a:lumMod val="50000"/>
                    <a:lumOff val="50000"/>
                  </a:schemeClr>
                </a:solidFill>
                <a:latin typeface="Helvetica Neue Light" charset="0"/>
                <a:ea typeface="Helvetica Neue Light" charset="0"/>
                <a:cs typeface="Helvetica Neue Light" charset="0"/>
              </a:rPr>
              <a:t>.</a:t>
            </a:r>
            <a:endParaRPr lang="en-US" sz="1400" dirty="0">
              <a:solidFill>
                <a:schemeClr val="tx1">
                  <a:lumMod val="50000"/>
                  <a:lumOff val="50000"/>
                </a:schemeClr>
              </a:solidFill>
              <a:latin typeface="Helvetica Neue Light" charset="0"/>
              <a:ea typeface="Helvetica Neue Light" charset="0"/>
              <a:cs typeface="Helvetica Neue Light" charset="0"/>
            </a:endParaRPr>
          </a:p>
          <a:p>
            <a:endParaRPr lang="en-US"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842259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012" y="85725"/>
            <a:ext cx="11327956" cy="914400"/>
          </a:xfrm>
        </p:spPr>
        <p:txBody>
          <a:bodyPr>
            <a:normAutofit/>
          </a:bodyPr>
          <a:lstStyle/>
          <a:p>
            <a:r>
              <a:rPr lang="en-US" dirty="0" smtClean="0"/>
              <a:t>Residual Net.</a:t>
            </a:r>
            <a:r>
              <a:rPr lang="en-US" dirty="0" smtClean="0">
                <a:sym typeface="Wingdings" panose="05000000000000000000" pitchFamily="2" charset="2"/>
              </a:rPr>
              <a:t> </a:t>
            </a:r>
            <a:r>
              <a:rPr lang="en-US" dirty="0" smtClean="0"/>
              <a:t>Differential Equations</a:t>
            </a:r>
            <a:endParaRPr lang="en-US" dirty="0"/>
          </a:p>
        </p:txBody>
      </p:sp>
      <mc:AlternateContent xmlns:mc="http://schemas.openxmlformats.org/markup-compatibility/2006" xmlns:a14="http://schemas.microsoft.com/office/drawing/2010/main">
        <mc:Choice Requires="a14">
          <p:sp>
            <p:nvSpPr>
              <p:cNvPr id="58" name="矩形 57"/>
              <p:cNvSpPr/>
              <p:nvPr/>
            </p:nvSpPr>
            <p:spPr>
              <a:xfrm>
                <a:off x="4745080" y="1617374"/>
                <a:ext cx="234846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58" name="矩形 57"/>
              <p:cNvSpPr>
                <a:spLocks noRot="1" noChangeAspect="1" noMove="1" noResize="1" noEditPoints="1" noAdjustHandles="1" noChangeArrowheads="1" noChangeShapeType="1" noTextEdit="1"/>
              </p:cNvSpPr>
              <p:nvPr/>
            </p:nvSpPr>
            <p:spPr>
              <a:xfrm>
                <a:off x="4745080" y="1617374"/>
                <a:ext cx="2348463" cy="369332"/>
              </a:xfrm>
              <a:prstGeom prst="rect">
                <a:avLst/>
              </a:prstGeom>
              <a:blipFill>
                <a:blip r:embed="rId2"/>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矩形 58"/>
              <p:cNvSpPr/>
              <p:nvPr/>
            </p:nvSpPr>
            <p:spPr>
              <a:xfrm>
                <a:off x="8336418" y="1284192"/>
                <a:ext cx="3074816" cy="9408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A12B1E"/>
                              </a:solidFill>
                              <a:latin typeface="Cambria Math" panose="02040503050406030204" pitchFamily="18" charset="0"/>
                            </a:rPr>
                          </m:ctrlPr>
                        </m:sSubPr>
                        <m:e>
                          <m:r>
                            <a:rPr lang="en-US" b="1" i="1" smtClean="0">
                              <a:solidFill>
                                <a:srgbClr val="A12B1E"/>
                              </a:solidFill>
                              <a:latin typeface="Cambria Math" panose="02040503050406030204" pitchFamily="18" charset="0"/>
                            </a:rPr>
                            <m:t>𝒉</m:t>
                          </m:r>
                        </m:e>
                        <m:sub>
                          <m:r>
                            <a:rPr lang="en-US" b="1" i="1" smtClean="0">
                              <a:solidFill>
                                <a:srgbClr val="A12B1E"/>
                              </a:solidFill>
                              <a:latin typeface="Cambria Math" panose="02040503050406030204" pitchFamily="18" charset="0"/>
                            </a:rPr>
                            <m:t>𝒕</m:t>
                          </m:r>
                          <m:r>
                            <a:rPr lang="en-US" b="1" i="1" smtClean="0">
                              <a:solidFill>
                                <a:srgbClr val="A12B1E"/>
                              </a:solidFill>
                              <a:latin typeface="Cambria Math" panose="02040503050406030204" pitchFamily="18" charset="0"/>
                            </a:rPr>
                            <m:t>+</m:t>
                          </m:r>
                          <m:r>
                            <a:rPr lang="en-US" b="1" i="1">
                              <a:solidFill>
                                <a:srgbClr val="A12B1E"/>
                              </a:solidFill>
                              <a:latin typeface="Cambria Math" panose="02040503050406030204" pitchFamily="18" charset="0"/>
                              <a:ea typeface="Cambria Math" panose="02040503050406030204" pitchFamily="18" charset="0"/>
                            </a:rPr>
                            <m:t>𝜹</m:t>
                          </m:r>
                        </m:sub>
                      </m:sSub>
                      <m:r>
                        <a:rPr lang="en-US" b="1" i="1" smtClean="0">
                          <a:solidFill>
                            <a:srgbClr val="A12B1E"/>
                          </a:solidFill>
                          <a:latin typeface="Cambria Math" panose="02040503050406030204" pitchFamily="18" charset="0"/>
                        </a:rPr>
                        <m:t>=</m:t>
                      </m:r>
                      <m:sSub>
                        <m:sSubPr>
                          <m:ctrlPr>
                            <a:rPr lang="en-US" b="1" i="1" smtClean="0">
                              <a:solidFill>
                                <a:srgbClr val="A12B1E"/>
                              </a:solidFill>
                              <a:latin typeface="Cambria Math" panose="02040503050406030204" pitchFamily="18" charset="0"/>
                            </a:rPr>
                          </m:ctrlPr>
                        </m:sSubPr>
                        <m:e>
                          <m:r>
                            <a:rPr lang="en-US" b="1" i="1" smtClean="0">
                              <a:solidFill>
                                <a:srgbClr val="A12B1E"/>
                              </a:solidFill>
                              <a:latin typeface="Cambria Math" panose="02040503050406030204" pitchFamily="18" charset="0"/>
                            </a:rPr>
                            <m:t>𝒉</m:t>
                          </m:r>
                        </m:e>
                        <m:sub>
                          <m:r>
                            <a:rPr lang="en-US" b="1" i="1" smtClean="0">
                              <a:solidFill>
                                <a:srgbClr val="A12B1E"/>
                              </a:solidFill>
                              <a:latin typeface="Cambria Math" panose="02040503050406030204" pitchFamily="18" charset="0"/>
                            </a:rPr>
                            <m:t>𝒕</m:t>
                          </m:r>
                        </m:sub>
                      </m:sSub>
                      <m:r>
                        <a:rPr lang="en-US" b="1" i="1" smtClean="0">
                          <a:solidFill>
                            <a:srgbClr val="A12B1E"/>
                          </a:solidFill>
                          <a:latin typeface="Cambria Math" panose="02040503050406030204" pitchFamily="18" charset="0"/>
                        </a:rPr>
                        <m:t>+</m:t>
                      </m:r>
                      <m:nary>
                        <m:naryPr>
                          <m:limLoc m:val="undOvr"/>
                          <m:ctrlPr>
                            <a:rPr lang="en-US" b="1" i="1" smtClean="0">
                              <a:solidFill>
                                <a:srgbClr val="A12B1E"/>
                              </a:solidFill>
                              <a:latin typeface="Cambria Math" panose="02040503050406030204" pitchFamily="18" charset="0"/>
                              <a:ea typeface="Cambria Math" panose="02040503050406030204" pitchFamily="18" charset="0"/>
                            </a:rPr>
                          </m:ctrlPr>
                        </m:naryPr>
                        <m:sub>
                          <m:r>
                            <a:rPr lang="en-US" b="1" i="1" smtClean="0">
                              <a:solidFill>
                                <a:srgbClr val="A12B1E"/>
                              </a:solidFill>
                              <a:latin typeface="Cambria Math" panose="02040503050406030204" pitchFamily="18" charset="0"/>
                              <a:ea typeface="Cambria Math" panose="02040503050406030204" pitchFamily="18" charset="0"/>
                            </a:rPr>
                            <m:t>𝒕</m:t>
                          </m:r>
                        </m:sub>
                        <m:sup>
                          <m:r>
                            <a:rPr lang="en-US" b="1" i="1" smtClean="0">
                              <a:solidFill>
                                <a:srgbClr val="A12B1E"/>
                              </a:solidFill>
                              <a:latin typeface="Cambria Math" panose="02040503050406030204" pitchFamily="18" charset="0"/>
                              <a:ea typeface="Cambria Math" panose="02040503050406030204" pitchFamily="18" charset="0"/>
                            </a:rPr>
                            <m:t>𝒕</m:t>
                          </m:r>
                          <m:r>
                            <a:rPr lang="en-US" b="1" i="1" smtClean="0">
                              <a:solidFill>
                                <a:srgbClr val="A12B1E"/>
                              </a:solidFill>
                              <a:latin typeface="Cambria Math" panose="02040503050406030204" pitchFamily="18" charset="0"/>
                              <a:ea typeface="Cambria Math" panose="02040503050406030204" pitchFamily="18" charset="0"/>
                            </a:rPr>
                            <m:t>+</m:t>
                          </m:r>
                          <m:r>
                            <a:rPr lang="en-US" b="1" i="1" smtClean="0">
                              <a:solidFill>
                                <a:srgbClr val="A12B1E"/>
                              </a:solidFill>
                              <a:latin typeface="Cambria Math" panose="02040503050406030204" pitchFamily="18" charset="0"/>
                              <a:ea typeface="Cambria Math" panose="02040503050406030204" pitchFamily="18" charset="0"/>
                            </a:rPr>
                            <m:t>𝜹</m:t>
                          </m:r>
                        </m:sup>
                        <m:e>
                          <m:r>
                            <a:rPr lang="en-US" b="1" i="1" smtClean="0">
                              <a:solidFill>
                                <a:srgbClr val="A12B1E"/>
                              </a:solidFill>
                              <a:latin typeface="Cambria Math" panose="02040503050406030204" pitchFamily="18" charset="0"/>
                              <a:ea typeface="Cambria Math" panose="02040503050406030204" pitchFamily="18" charset="0"/>
                            </a:rPr>
                            <m:t>𝒇</m:t>
                          </m:r>
                          <m:r>
                            <a:rPr lang="en-US" b="1" i="1" smtClean="0">
                              <a:solidFill>
                                <a:srgbClr val="A12B1E"/>
                              </a:solidFill>
                              <a:latin typeface="Cambria Math" panose="02040503050406030204" pitchFamily="18" charset="0"/>
                              <a:ea typeface="Cambria Math" panose="02040503050406030204" pitchFamily="18" charset="0"/>
                            </a:rPr>
                            <m:t>(</m:t>
                          </m:r>
                          <m:r>
                            <a:rPr lang="en-US" b="1" i="1" smtClean="0">
                              <a:solidFill>
                                <a:srgbClr val="A12B1E"/>
                              </a:solidFill>
                              <a:latin typeface="Cambria Math" panose="02040503050406030204" pitchFamily="18" charset="0"/>
                              <a:ea typeface="Cambria Math" panose="02040503050406030204" pitchFamily="18" charset="0"/>
                            </a:rPr>
                            <m:t>𝒉</m:t>
                          </m:r>
                          <m:r>
                            <a:rPr lang="en-US" b="1" i="1" smtClean="0">
                              <a:solidFill>
                                <a:srgbClr val="A12B1E"/>
                              </a:solidFill>
                              <a:latin typeface="Cambria Math" panose="02040503050406030204" pitchFamily="18" charset="0"/>
                              <a:ea typeface="Cambria Math" panose="02040503050406030204" pitchFamily="18" charset="0"/>
                            </a:rPr>
                            <m:t>, </m:t>
                          </m:r>
                          <m:r>
                            <a:rPr lang="en-US" b="1" i="1" smtClean="0">
                              <a:solidFill>
                                <a:srgbClr val="A12B1E"/>
                              </a:solidFill>
                              <a:latin typeface="Cambria Math" panose="02040503050406030204" pitchFamily="18" charset="0"/>
                              <a:ea typeface="Cambria Math" panose="02040503050406030204" pitchFamily="18" charset="0"/>
                            </a:rPr>
                            <m:t>𝜽</m:t>
                          </m:r>
                          <m:r>
                            <a:rPr lang="en-US" b="1" i="1" smtClean="0">
                              <a:solidFill>
                                <a:srgbClr val="A12B1E"/>
                              </a:solidFill>
                              <a:latin typeface="Cambria Math" panose="02040503050406030204" pitchFamily="18" charset="0"/>
                              <a:ea typeface="Cambria Math" panose="02040503050406030204" pitchFamily="18" charset="0"/>
                            </a:rPr>
                            <m:t>,</m:t>
                          </m:r>
                          <m:r>
                            <a:rPr lang="en-US" b="1" i="1" smtClean="0">
                              <a:solidFill>
                                <a:srgbClr val="A12B1E"/>
                              </a:solidFill>
                              <a:latin typeface="Cambria Math" panose="02040503050406030204" pitchFamily="18" charset="0"/>
                              <a:ea typeface="Cambria Math" panose="02040503050406030204" pitchFamily="18" charset="0"/>
                            </a:rPr>
                            <m:t>𝝉</m:t>
                          </m:r>
                          <m:r>
                            <a:rPr lang="en-US" b="1" i="1" smtClean="0">
                              <a:solidFill>
                                <a:srgbClr val="A12B1E"/>
                              </a:solidFill>
                              <a:latin typeface="Cambria Math" panose="02040503050406030204" pitchFamily="18" charset="0"/>
                              <a:ea typeface="Cambria Math" panose="02040503050406030204" pitchFamily="18" charset="0"/>
                            </a:rPr>
                            <m:t>)</m:t>
                          </m:r>
                        </m:e>
                      </m:nary>
                      <m:r>
                        <a:rPr lang="en-US" b="1" i="1" smtClean="0">
                          <a:solidFill>
                            <a:srgbClr val="A12B1E"/>
                          </a:solidFill>
                          <a:latin typeface="Cambria Math" panose="02040503050406030204" pitchFamily="18" charset="0"/>
                          <a:ea typeface="Cambria Math" panose="02040503050406030204" pitchFamily="18" charset="0"/>
                        </a:rPr>
                        <m:t>𝒅</m:t>
                      </m:r>
                      <m:r>
                        <a:rPr lang="en-US" b="1" i="1" smtClean="0">
                          <a:solidFill>
                            <a:srgbClr val="A12B1E"/>
                          </a:solidFill>
                          <a:latin typeface="Cambria Math" panose="02040503050406030204" pitchFamily="18" charset="0"/>
                          <a:ea typeface="Cambria Math" panose="02040503050406030204" pitchFamily="18" charset="0"/>
                        </a:rPr>
                        <m:t>𝝉</m:t>
                      </m:r>
                    </m:oMath>
                  </m:oMathPara>
                </a14:m>
                <a:endParaRPr lang="en-US" b="1" dirty="0" smtClean="0">
                  <a:solidFill>
                    <a:srgbClr val="A12B1E"/>
                  </a:solidFill>
                  <a:ea typeface="Cambria Math" panose="02040503050406030204" pitchFamily="18" charset="0"/>
                </a:endParaRPr>
              </a:p>
            </p:txBody>
          </p:sp>
        </mc:Choice>
        <mc:Fallback xmlns="">
          <p:sp>
            <p:nvSpPr>
              <p:cNvPr id="59" name="矩形 58"/>
              <p:cNvSpPr>
                <a:spLocks noRot="1" noChangeAspect="1" noMove="1" noResize="1" noEditPoints="1" noAdjustHandles="1" noChangeArrowheads="1" noChangeShapeType="1" noTextEdit="1"/>
              </p:cNvSpPr>
              <p:nvPr/>
            </p:nvSpPr>
            <p:spPr>
              <a:xfrm>
                <a:off x="8336418" y="1284192"/>
                <a:ext cx="3074816" cy="940899"/>
              </a:xfrm>
              <a:prstGeom prst="rect">
                <a:avLst/>
              </a:prstGeom>
              <a:blipFill>
                <a:blip r:embed="rId3"/>
                <a:stretch>
                  <a:fillRect/>
                </a:stretch>
              </a:blipFill>
            </p:spPr>
            <p:txBody>
              <a:bodyPr/>
              <a:lstStyle/>
              <a:p>
                <a:r>
                  <a:rPr lang="en-US">
                    <a:noFill/>
                  </a:rPr>
                  <a:t> </a:t>
                </a:r>
              </a:p>
            </p:txBody>
          </p:sp>
        </mc:Fallback>
      </mc:AlternateContent>
      <p:grpSp>
        <p:nvGrpSpPr>
          <p:cNvPr id="114" name="组合 113"/>
          <p:cNvGrpSpPr/>
          <p:nvPr/>
        </p:nvGrpSpPr>
        <p:grpSpPr>
          <a:xfrm>
            <a:off x="169731" y="2737476"/>
            <a:ext cx="3086187" cy="3530389"/>
            <a:chOff x="207309" y="2472442"/>
            <a:chExt cx="3086187" cy="3530389"/>
          </a:xfrm>
        </p:grpSpPr>
        <mc:AlternateContent xmlns:mc="http://schemas.openxmlformats.org/markup-compatibility/2006" xmlns:a14="http://schemas.microsoft.com/office/drawing/2010/main">
          <mc:Choice Requires="a14">
            <p:sp>
              <p:nvSpPr>
                <p:cNvPr id="57" name="矩形 56"/>
                <p:cNvSpPr/>
                <p:nvPr/>
              </p:nvSpPr>
              <p:spPr>
                <a:xfrm>
                  <a:off x="2135730" y="2472442"/>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57" name="矩形 56"/>
                <p:cNvSpPr>
                  <a:spLocks noRot="1" noChangeAspect="1" noMove="1" noResize="1" noEditPoints="1" noAdjustHandles="1" noChangeArrowheads="1" noChangeShapeType="1" noTextEdit="1"/>
                </p:cNvSpPr>
                <p:nvPr/>
              </p:nvSpPr>
              <p:spPr>
                <a:xfrm>
                  <a:off x="2135730" y="2472442"/>
                  <a:ext cx="554895" cy="461665"/>
                </a:xfrm>
                <a:prstGeom prst="rect">
                  <a:avLst/>
                </a:prstGeom>
                <a:blipFill>
                  <a:blip r:embed="rId4"/>
                  <a:stretch>
                    <a:fillRect b="-1316"/>
                  </a:stretch>
                </a:blipFill>
              </p:spPr>
              <p:txBody>
                <a:bodyPr/>
                <a:lstStyle/>
                <a:p>
                  <a:r>
                    <a:rPr lang="en-US">
                      <a:noFill/>
                    </a:rPr>
                    <a:t> </a:t>
                  </a:r>
                </a:p>
              </p:txBody>
            </p:sp>
          </mc:Fallback>
        </mc:AlternateContent>
        <p:grpSp>
          <p:nvGrpSpPr>
            <p:cNvPr id="94" name="组合 93"/>
            <p:cNvGrpSpPr/>
            <p:nvPr/>
          </p:nvGrpSpPr>
          <p:grpSpPr>
            <a:xfrm>
              <a:off x="1501180" y="3087837"/>
              <a:ext cx="1792316" cy="2441927"/>
              <a:chOff x="1586213" y="1484869"/>
              <a:chExt cx="1792316" cy="2441927"/>
            </a:xfrm>
          </p:grpSpPr>
          <p:cxnSp>
            <p:nvCxnSpPr>
              <p:cNvPr id="95" name="直接箭头连接符 94"/>
              <p:cNvCxnSpPr/>
              <p:nvPr/>
            </p:nvCxnSpPr>
            <p:spPr>
              <a:xfrm flipH="1">
                <a:off x="2474450" y="1484869"/>
                <a:ext cx="6359" cy="2441927"/>
              </a:xfrm>
              <a:prstGeom prst="straightConnector1">
                <a:avLst/>
              </a:prstGeom>
              <a:noFill/>
              <a:ln w="6350" cap="flat" cmpd="sng" algn="ctr">
                <a:solidFill>
                  <a:sysClr val="windowText" lastClr="000000"/>
                </a:solidFill>
                <a:prstDash val="solid"/>
                <a:miter lim="800000"/>
                <a:tailEnd type="triangle"/>
              </a:ln>
              <a:effectLst/>
            </p:spPr>
          </p:cxnSp>
          <p:sp>
            <p:nvSpPr>
              <p:cNvPr id="96" name="圆角矩形 95"/>
              <p:cNvSpPr/>
              <p:nvPr/>
            </p:nvSpPr>
            <p:spPr>
              <a:xfrm>
                <a:off x="1759410" y="2034563"/>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Conv</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97" name="圆角矩形 96"/>
              <p:cNvSpPr/>
              <p:nvPr/>
            </p:nvSpPr>
            <p:spPr>
              <a:xfrm>
                <a:off x="1759410" y="2744145"/>
                <a:ext cx="1430080" cy="403916"/>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98" name="直接箭头连接符 97"/>
              <p:cNvCxnSpPr>
                <a:stCxn id="96" idx="2"/>
                <a:endCxn id="97" idx="0"/>
              </p:cNvCxnSpPr>
              <p:nvPr/>
            </p:nvCxnSpPr>
            <p:spPr>
              <a:xfrm>
                <a:off x="2474450" y="2438479"/>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99" name="直接箭头连接符 98"/>
              <p:cNvCxnSpPr>
                <a:stCxn id="97" idx="2"/>
              </p:cNvCxnSpPr>
              <p:nvPr/>
            </p:nvCxnSpPr>
            <p:spPr>
              <a:xfrm>
                <a:off x="2474450" y="3148060"/>
                <a:ext cx="0" cy="305666"/>
              </a:xfrm>
              <a:prstGeom prst="straightConnector1">
                <a:avLst/>
              </a:prstGeom>
              <a:noFill/>
              <a:ln w="6350" cap="flat" cmpd="sng" algn="ctr">
                <a:solidFill>
                  <a:sysClr val="windowText" lastClr="000000"/>
                </a:solidFill>
                <a:prstDash val="solid"/>
                <a:miter lim="800000"/>
                <a:tailEnd type="triangle"/>
              </a:ln>
              <a:effectLst/>
            </p:spPr>
          </p:cxnSp>
          <p:sp>
            <p:nvSpPr>
              <p:cNvPr id="100" name="矩形 99"/>
              <p:cNvSpPr/>
              <p:nvPr/>
            </p:nvSpPr>
            <p:spPr>
              <a:xfrm>
                <a:off x="1586213" y="1792328"/>
                <a:ext cx="1792316" cy="1608358"/>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01" name="矩形 100"/>
                <p:cNvSpPr/>
                <p:nvPr/>
              </p:nvSpPr>
              <p:spPr>
                <a:xfrm>
                  <a:off x="1962890" y="5541166"/>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1" name="矩形 100"/>
                <p:cNvSpPr>
                  <a:spLocks noRot="1" noChangeAspect="1" noMove="1" noResize="1" noEditPoints="1" noAdjustHandles="1" noChangeArrowheads="1" noChangeShapeType="1" noTextEdit="1"/>
                </p:cNvSpPr>
                <p:nvPr/>
              </p:nvSpPr>
              <p:spPr>
                <a:xfrm>
                  <a:off x="1962890" y="5541166"/>
                  <a:ext cx="853054" cy="461665"/>
                </a:xfrm>
                <a:prstGeom prst="rect">
                  <a:avLst/>
                </a:prstGeom>
                <a:blipFill>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矩形 101"/>
                <p:cNvSpPr/>
                <p:nvPr/>
              </p:nvSpPr>
              <p:spPr>
                <a:xfrm>
                  <a:off x="207309" y="4025038"/>
                  <a:ext cx="13980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400" b="0" i="0" u="none" strike="noStrike" kern="0" cap="none" spc="0" normalizeH="0" baseline="0" noProof="0" dirty="0" smtClean="0">
                    <a:ln>
                      <a:noFill/>
                    </a:ln>
                    <a:solidFill>
                      <a:prstClr val="black"/>
                    </a:solidFill>
                    <a:effectLst/>
                    <a:uLnTx/>
                    <a:uFillTx/>
                  </a:endParaRPr>
                </a:p>
              </p:txBody>
            </p:sp>
          </mc:Choice>
          <mc:Fallback xmlns="">
            <p:sp>
              <p:nvSpPr>
                <p:cNvPr id="102" name="矩形 101"/>
                <p:cNvSpPr>
                  <a:spLocks noRot="1" noChangeAspect="1" noMove="1" noResize="1" noEditPoints="1" noAdjustHandles="1" noChangeArrowheads="1" noChangeShapeType="1" noTextEdit="1"/>
                </p:cNvSpPr>
                <p:nvPr/>
              </p:nvSpPr>
              <p:spPr>
                <a:xfrm>
                  <a:off x="207309" y="4025038"/>
                  <a:ext cx="1398011" cy="461665"/>
                </a:xfrm>
                <a:prstGeom prst="rect">
                  <a:avLst/>
                </a:prstGeom>
                <a:blipFill>
                  <a:blip r:embed="rId6"/>
                  <a:stretch>
                    <a:fillRect l="-873" r="-873" b="-18667"/>
                  </a:stretch>
                </a:blipFill>
              </p:spPr>
              <p:txBody>
                <a:bodyPr/>
                <a:lstStyle/>
                <a:p>
                  <a:r>
                    <a:rPr lang="en-US">
                      <a:noFill/>
                    </a:rPr>
                    <a:t> </a:t>
                  </a:r>
                </a:p>
              </p:txBody>
            </p:sp>
          </mc:Fallback>
        </mc:AlternateContent>
      </p:grpSp>
      <p:grpSp>
        <p:nvGrpSpPr>
          <p:cNvPr id="113" name="组合 112"/>
          <p:cNvGrpSpPr/>
          <p:nvPr/>
        </p:nvGrpSpPr>
        <p:grpSpPr>
          <a:xfrm>
            <a:off x="4359325" y="2656740"/>
            <a:ext cx="3048823" cy="4160505"/>
            <a:chOff x="4334123" y="2391706"/>
            <a:chExt cx="3048823" cy="4160505"/>
          </a:xfrm>
        </p:grpSpPr>
        <p:grpSp>
          <p:nvGrpSpPr>
            <p:cNvPr id="78" name="组合 77"/>
            <p:cNvGrpSpPr/>
            <p:nvPr/>
          </p:nvGrpSpPr>
          <p:grpSpPr>
            <a:xfrm>
              <a:off x="4733805" y="2497701"/>
              <a:ext cx="2649141" cy="4027191"/>
              <a:chOff x="4667664" y="1329580"/>
              <a:chExt cx="2649141" cy="4027191"/>
            </a:xfrm>
          </p:grpSpPr>
          <p:cxnSp>
            <p:nvCxnSpPr>
              <p:cNvPr id="79" name="直接箭头连接符 78"/>
              <p:cNvCxnSpPr>
                <a:stCxn id="93" idx="1"/>
              </p:cNvCxnSpPr>
              <p:nvPr/>
            </p:nvCxnSpPr>
            <p:spPr>
              <a:xfrm flipH="1">
                <a:off x="5078846" y="3929628"/>
                <a:ext cx="853112" cy="215118"/>
              </a:xfrm>
              <a:prstGeom prst="straightConnector1">
                <a:avLst/>
              </a:prstGeom>
              <a:noFill/>
              <a:ln w="6350" cap="flat" cmpd="sng" algn="ctr">
                <a:solidFill>
                  <a:sysClr val="windowText" lastClr="000000"/>
                </a:solidFill>
                <a:prstDash val="solid"/>
                <a:miter lim="800000"/>
                <a:tailEnd type="triangle"/>
              </a:ln>
              <a:effectLst/>
            </p:spPr>
          </p:cxnSp>
          <p:cxnSp>
            <p:nvCxnSpPr>
              <p:cNvPr id="80" name="直接箭头连接符 79"/>
              <p:cNvCxnSpPr/>
              <p:nvPr/>
            </p:nvCxnSpPr>
            <p:spPr>
              <a:xfrm flipH="1">
                <a:off x="5061737" y="1329580"/>
                <a:ext cx="12718" cy="2922467"/>
              </a:xfrm>
              <a:prstGeom prst="straightConnector1">
                <a:avLst/>
              </a:prstGeom>
              <a:noFill/>
              <a:ln w="6350" cap="flat" cmpd="sng" algn="ctr">
                <a:solidFill>
                  <a:sysClr val="windowText" lastClr="000000"/>
                </a:solidFill>
                <a:prstDash val="solid"/>
                <a:miter lim="800000"/>
                <a:tailEnd type="triangle"/>
              </a:ln>
              <a:effectLst/>
            </p:spPr>
          </p:cxnSp>
          <p:sp>
            <p:nvSpPr>
              <p:cNvPr id="81" name="圆角矩形 80"/>
              <p:cNvSpPr/>
              <p:nvPr/>
            </p:nvSpPr>
            <p:spPr>
              <a:xfrm>
                <a:off x="5640319" y="2152577"/>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Conv</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82" name="圆角矩形 81"/>
              <p:cNvSpPr/>
              <p:nvPr/>
            </p:nvSpPr>
            <p:spPr>
              <a:xfrm>
                <a:off x="5640319" y="2862159"/>
                <a:ext cx="1430080" cy="403916"/>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83" name="组合 82"/>
              <p:cNvGrpSpPr/>
              <p:nvPr/>
            </p:nvGrpSpPr>
            <p:grpSpPr>
              <a:xfrm>
                <a:off x="5640319" y="3571740"/>
                <a:ext cx="1430080" cy="650275"/>
                <a:chOff x="2133600" y="3799840"/>
                <a:chExt cx="1330960" cy="605204"/>
              </a:xfrm>
            </p:grpSpPr>
            <p:sp>
              <p:nvSpPr>
                <p:cNvPr id="92" name="圆角矩形 91"/>
                <p:cNvSpPr/>
                <p:nvPr/>
              </p:nvSpPr>
              <p:spPr>
                <a:xfrm>
                  <a:off x="2133600" y="3799840"/>
                  <a:ext cx="1330960" cy="3759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93" name="文本框 92"/>
                    <p:cNvSpPr txBox="1"/>
                    <p:nvPr/>
                  </p:nvSpPr>
                  <p:spPr>
                    <a:xfrm>
                      <a:off x="2405025" y="3860800"/>
                      <a:ext cx="937616" cy="5442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𝜹</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𝟏</m:t>
                            </m:r>
                          </m:oMath>
                        </m:oMathPara>
                      </a14:m>
                      <a:endParaRPr kumimoji="0" lang="en-US" sz="20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2405025" y="3860800"/>
                      <a:ext cx="937616" cy="544244"/>
                    </a:xfrm>
                    <a:prstGeom prst="rect">
                      <a:avLst/>
                    </a:prstGeom>
                    <a:blipFill>
                      <a:blip r:embed="rId7"/>
                      <a:stretch>
                        <a:fillRect l="-606" r="-1818"/>
                      </a:stretch>
                    </a:blipFill>
                  </p:spPr>
                  <p:txBody>
                    <a:bodyPr/>
                    <a:lstStyle/>
                    <a:p>
                      <a:r>
                        <a:rPr lang="en-US">
                          <a:noFill/>
                        </a:rPr>
                        <a:t> </a:t>
                      </a:r>
                    </a:p>
                  </p:txBody>
                </p:sp>
              </mc:Fallback>
            </mc:AlternateContent>
          </p:grpSp>
          <p:grpSp>
            <p:nvGrpSpPr>
              <p:cNvPr id="84" name="组合 83"/>
              <p:cNvGrpSpPr/>
              <p:nvPr/>
            </p:nvGrpSpPr>
            <p:grpSpPr>
              <a:xfrm>
                <a:off x="4667664" y="4252043"/>
                <a:ext cx="769422" cy="749877"/>
                <a:chOff x="1228360" y="4432995"/>
                <a:chExt cx="716093" cy="697903"/>
              </a:xfrm>
            </p:grpSpPr>
            <p:sp>
              <p:nvSpPr>
                <p:cNvPr id="90" name="圆角矩形 89"/>
                <p:cNvSpPr/>
                <p:nvPr/>
              </p:nvSpPr>
              <p:spPr>
                <a:xfrm>
                  <a:off x="1228360" y="4432995"/>
                  <a:ext cx="716093" cy="49789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1" name="文本框 90"/>
                    <p:cNvSpPr txBox="1"/>
                    <p:nvPr/>
                  </p:nvSpPr>
                  <p:spPr>
                    <a:xfrm>
                      <a:off x="1334584" y="4529365"/>
                      <a:ext cx="503644" cy="60153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oMath>
                        </m:oMathPara>
                      </a14:m>
                      <a:endParaRPr kumimoji="0" lang="en-US" sz="24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1334584" y="4529365"/>
                      <a:ext cx="503644" cy="601533"/>
                    </a:xfrm>
                    <a:prstGeom prst="rect">
                      <a:avLst/>
                    </a:prstGeom>
                    <a:blipFill>
                      <a:blip r:embed="rId8"/>
                      <a:stretch>
                        <a:fillRect/>
                      </a:stretch>
                    </a:blipFill>
                  </p:spPr>
                  <p:txBody>
                    <a:bodyPr/>
                    <a:lstStyle/>
                    <a:p>
                      <a:r>
                        <a:rPr lang="en-US">
                          <a:noFill/>
                        </a:rPr>
                        <a:t> </a:t>
                      </a:r>
                    </a:p>
                  </p:txBody>
                </p:sp>
              </mc:Fallback>
            </mc:AlternateContent>
          </p:grpSp>
          <p:cxnSp>
            <p:nvCxnSpPr>
              <p:cNvPr id="85" name="直接箭头连接符 84"/>
              <p:cNvCxnSpPr>
                <a:stCxn id="81" idx="2"/>
                <a:endCxn id="82" idx="0"/>
              </p:cNvCxnSpPr>
              <p:nvPr/>
            </p:nvCxnSpPr>
            <p:spPr>
              <a:xfrm>
                <a:off x="6355359" y="2556493"/>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86" name="直接箭头连接符 85"/>
              <p:cNvCxnSpPr>
                <a:stCxn id="82" idx="2"/>
                <a:endCxn id="92" idx="0"/>
              </p:cNvCxnSpPr>
              <p:nvPr/>
            </p:nvCxnSpPr>
            <p:spPr>
              <a:xfrm>
                <a:off x="6355359" y="3266074"/>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87" name="直接箭头连接符 86"/>
              <p:cNvCxnSpPr/>
              <p:nvPr/>
            </p:nvCxnSpPr>
            <p:spPr>
              <a:xfrm>
                <a:off x="5074455" y="1710676"/>
                <a:ext cx="1293622" cy="411954"/>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cxnSp>
            <p:nvCxnSpPr>
              <p:cNvPr id="88" name="直接箭头连接符 87"/>
              <p:cNvCxnSpPr/>
              <p:nvPr/>
            </p:nvCxnSpPr>
            <p:spPr>
              <a:xfrm>
                <a:off x="5061737" y="4813764"/>
                <a:ext cx="0" cy="543007"/>
              </a:xfrm>
              <a:prstGeom prst="straightConnector1">
                <a:avLst/>
              </a:prstGeom>
              <a:noFill/>
              <a:ln w="6350" cap="flat" cmpd="sng" algn="ctr">
                <a:solidFill>
                  <a:sysClr val="windowText" lastClr="000000"/>
                </a:solidFill>
                <a:prstDash val="solid"/>
                <a:miter lim="800000"/>
                <a:tailEnd type="triangle"/>
              </a:ln>
              <a:effectLst/>
            </p:spPr>
          </p:cxnSp>
          <p:sp>
            <p:nvSpPr>
              <p:cNvPr id="89" name="矩形 88"/>
              <p:cNvSpPr/>
              <p:nvPr/>
            </p:nvSpPr>
            <p:spPr>
              <a:xfrm>
                <a:off x="5524489" y="2013134"/>
                <a:ext cx="1792316" cy="2131612"/>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03" name="矩形 102"/>
                <p:cNvSpPr/>
                <p:nvPr/>
              </p:nvSpPr>
              <p:spPr>
                <a:xfrm>
                  <a:off x="4334123" y="2391706"/>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3" name="矩形 102"/>
                <p:cNvSpPr>
                  <a:spLocks noRot="1" noChangeAspect="1" noMove="1" noResize="1" noEditPoints="1" noAdjustHandles="1" noChangeArrowheads="1" noChangeShapeType="1" noTextEdit="1"/>
                </p:cNvSpPr>
                <p:nvPr/>
              </p:nvSpPr>
              <p:spPr>
                <a:xfrm>
                  <a:off x="4334123" y="2391706"/>
                  <a:ext cx="554895"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矩形 103"/>
                <p:cNvSpPr/>
                <p:nvPr/>
              </p:nvSpPr>
              <p:spPr>
                <a:xfrm>
                  <a:off x="5196993" y="6090546"/>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4" name="矩形 103"/>
                <p:cNvSpPr>
                  <a:spLocks noRot="1" noChangeAspect="1" noMove="1" noResize="1" noEditPoints="1" noAdjustHandles="1" noChangeArrowheads="1" noChangeShapeType="1" noTextEdit="1"/>
                </p:cNvSpPr>
                <p:nvPr/>
              </p:nvSpPr>
              <p:spPr>
                <a:xfrm>
                  <a:off x="5196993" y="6090546"/>
                  <a:ext cx="853054" cy="461665"/>
                </a:xfrm>
                <a:prstGeom prst="rect">
                  <a:avLst/>
                </a:prstGeom>
                <a:blipFill>
                  <a:blip r:embed="rId10"/>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矩形 104"/>
                <p:cNvSpPr/>
                <p:nvPr/>
              </p:nvSpPr>
              <p:spPr>
                <a:xfrm>
                  <a:off x="5833731" y="2594453"/>
                  <a:ext cx="13980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400" b="0" i="0" u="none" strike="noStrike" kern="0" cap="none" spc="0" normalizeH="0" baseline="0" noProof="0" dirty="0" smtClean="0">
                    <a:ln>
                      <a:noFill/>
                    </a:ln>
                    <a:solidFill>
                      <a:prstClr val="black"/>
                    </a:solidFill>
                    <a:effectLst/>
                    <a:uLnTx/>
                    <a:uFillTx/>
                  </a:endParaRPr>
                </a:p>
              </p:txBody>
            </p:sp>
          </mc:Choice>
          <mc:Fallback xmlns="">
            <p:sp>
              <p:nvSpPr>
                <p:cNvPr id="105" name="矩形 104"/>
                <p:cNvSpPr>
                  <a:spLocks noRot="1" noChangeAspect="1" noMove="1" noResize="1" noEditPoints="1" noAdjustHandles="1" noChangeArrowheads="1" noChangeShapeType="1" noTextEdit="1"/>
                </p:cNvSpPr>
                <p:nvPr/>
              </p:nvSpPr>
              <p:spPr>
                <a:xfrm>
                  <a:off x="5833731" y="2594453"/>
                  <a:ext cx="1398011" cy="461665"/>
                </a:xfrm>
                <a:prstGeom prst="rect">
                  <a:avLst/>
                </a:prstGeom>
                <a:blipFill>
                  <a:blip r:embed="rId11"/>
                  <a:stretch>
                    <a:fillRect l="-437" r="-1310" b="-1710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6" name="矩形 105"/>
              <p:cNvSpPr/>
              <p:nvPr/>
            </p:nvSpPr>
            <p:spPr>
              <a:xfrm>
                <a:off x="1434804" y="1711834"/>
                <a:ext cx="18467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106" name="矩形 105"/>
              <p:cNvSpPr>
                <a:spLocks noRot="1" noChangeAspect="1" noMove="1" noResize="1" noEditPoints="1" noAdjustHandles="1" noChangeArrowheads="1" noChangeShapeType="1" noTextEdit="1"/>
              </p:cNvSpPr>
              <p:nvPr/>
            </p:nvSpPr>
            <p:spPr>
              <a:xfrm>
                <a:off x="1434804" y="1711834"/>
                <a:ext cx="1846788" cy="369332"/>
              </a:xfrm>
              <a:prstGeom prst="rect">
                <a:avLst/>
              </a:prstGeom>
              <a:blipFill>
                <a:blip r:embed="rId12"/>
                <a:stretch>
                  <a:fillRect b="-13333"/>
                </a:stretch>
              </a:blipFill>
            </p:spPr>
            <p:txBody>
              <a:bodyPr/>
              <a:lstStyle/>
              <a:p>
                <a:r>
                  <a:rPr lang="en-US">
                    <a:noFill/>
                  </a:rPr>
                  <a:t> </a:t>
                </a:r>
              </a:p>
            </p:txBody>
          </p:sp>
        </mc:Fallback>
      </mc:AlternateContent>
      <p:grpSp>
        <p:nvGrpSpPr>
          <p:cNvPr id="115" name="组合 114"/>
          <p:cNvGrpSpPr/>
          <p:nvPr/>
        </p:nvGrpSpPr>
        <p:grpSpPr>
          <a:xfrm>
            <a:off x="8511554" y="2613107"/>
            <a:ext cx="3048777" cy="4123320"/>
            <a:chOff x="8107047" y="2414551"/>
            <a:chExt cx="3048777" cy="4123320"/>
          </a:xfrm>
        </p:grpSpPr>
        <p:cxnSp>
          <p:nvCxnSpPr>
            <p:cNvPr id="60" name="直接箭头连接符 59"/>
            <p:cNvCxnSpPr>
              <a:stCxn id="66" idx="1"/>
            </p:cNvCxnSpPr>
            <p:nvPr/>
          </p:nvCxnSpPr>
          <p:spPr>
            <a:xfrm flipH="1">
              <a:off x="8822507" y="5107896"/>
              <a:ext cx="733072" cy="217950"/>
            </a:xfrm>
            <a:prstGeom prst="straightConnector1">
              <a:avLst/>
            </a:prstGeom>
            <a:noFill/>
            <a:ln w="6350" cap="flat" cmpd="sng" algn="ctr">
              <a:solidFill>
                <a:sysClr val="windowText" lastClr="000000"/>
              </a:solidFill>
              <a:prstDash val="solid"/>
              <a:miter lim="800000"/>
              <a:tailEnd type="triangle"/>
            </a:ln>
            <a:effectLst/>
          </p:spPr>
        </p:cxnSp>
        <p:cxnSp>
          <p:nvCxnSpPr>
            <p:cNvPr id="61" name="直接箭头连接符 60"/>
            <p:cNvCxnSpPr/>
            <p:nvPr/>
          </p:nvCxnSpPr>
          <p:spPr>
            <a:xfrm>
              <a:off x="8813146" y="2472442"/>
              <a:ext cx="0" cy="2960705"/>
            </a:xfrm>
            <a:prstGeom prst="straightConnector1">
              <a:avLst/>
            </a:prstGeom>
            <a:noFill/>
            <a:ln w="6350" cap="flat" cmpd="sng" algn="ctr">
              <a:solidFill>
                <a:sysClr val="windowText" lastClr="000000"/>
              </a:solidFill>
              <a:prstDash val="solid"/>
              <a:miter lim="800000"/>
              <a:tailEnd type="triangle"/>
            </a:ln>
            <a:effectLst/>
          </p:spPr>
        </p:cxnSp>
        <p:sp>
          <p:nvSpPr>
            <p:cNvPr id="62" name="圆角矩形 61"/>
            <p:cNvSpPr/>
            <p:nvPr/>
          </p:nvSpPr>
          <p:spPr>
            <a:xfrm>
              <a:off x="9401090" y="3315456"/>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Conv</a:t>
              </a:r>
              <a:endParaRPr kumimoji="0" lang="en-US" sz="18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63" name="圆角矩形 62"/>
            <p:cNvSpPr/>
            <p:nvPr/>
          </p:nvSpPr>
          <p:spPr>
            <a:xfrm>
              <a:off x="9401090" y="4025038"/>
              <a:ext cx="1430080" cy="403916"/>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64" name="组合 63"/>
            <p:cNvGrpSpPr/>
            <p:nvPr/>
          </p:nvGrpSpPr>
          <p:grpSpPr>
            <a:xfrm>
              <a:off x="9401090" y="4734619"/>
              <a:ext cx="1430080" cy="681053"/>
              <a:chOff x="2133600" y="3799840"/>
              <a:chExt cx="1330960" cy="633849"/>
            </a:xfrm>
          </p:grpSpPr>
          <p:sp>
            <p:nvSpPr>
              <p:cNvPr id="65" name="圆角矩形 64"/>
              <p:cNvSpPr/>
              <p:nvPr/>
            </p:nvSpPr>
            <p:spPr>
              <a:xfrm>
                <a:off x="2133600" y="3799840"/>
                <a:ext cx="1330960" cy="3759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66" name="文本框 65"/>
                  <p:cNvSpPr txBox="1"/>
                  <p:nvPr/>
                </p:nvSpPr>
                <p:spPr>
                  <a:xfrm>
                    <a:off x="2277381" y="3860800"/>
                    <a:ext cx="1065261" cy="5728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𝜹</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m:t>
                          </m:r>
                          <m:sSup>
                            <m:sSupPr>
                              <m:ctrlP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ctrlPr>
                            </m:sSupPr>
                            <m:e>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𝟎</m:t>
                              </m:r>
                            </m:e>
                            <m:sup>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m:t>
                              </m:r>
                            </m:sup>
                          </m:sSup>
                        </m:oMath>
                      </m:oMathPara>
                    </a14:m>
                    <a:endParaRPr kumimoji="0" lang="en-US" sz="20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p:txBody>
              </p:sp>
            </mc:Choice>
            <mc:Fallback xmlns="">
              <p:sp>
                <p:nvSpPr>
                  <p:cNvPr id="57" name="文本框 56"/>
                  <p:cNvSpPr txBox="1">
                    <a:spLocks noRot="1" noChangeAspect="1" noMove="1" noResize="1" noEditPoints="1" noAdjustHandles="1" noChangeArrowheads="1" noChangeShapeType="1" noTextEdit="1"/>
                  </p:cNvSpPr>
                  <p:nvPr/>
                </p:nvSpPr>
                <p:spPr>
                  <a:xfrm>
                    <a:off x="2277381" y="3860800"/>
                    <a:ext cx="1065261" cy="572889"/>
                  </a:xfrm>
                  <a:prstGeom prst="rect">
                    <a:avLst/>
                  </a:prstGeom>
                  <a:blipFill>
                    <a:blip r:embed="rId13"/>
                    <a:stretch>
                      <a:fillRect l="-1604"/>
                    </a:stretch>
                  </a:blipFill>
                </p:spPr>
                <p:txBody>
                  <a:bodyPr/>
                  <a:lstStyle/>
                  <a:p>
                    <a:r>
                      <a:rPr lang="en-US">
                        <a:noFill/>
                      </a:rPr>
                      <a:t> </a:t>
                    </a:r>
                  </a:p>
                </p:txBody>
              </p:sp>
            </mc:Fallback>
          </mc:AlternateContent>
        </p:grpSp>
        <p:cxnSp>
          <p:nvCxnSpPr>
            <p:cNvPr id="67" name="直接箭头连接符 66"/>
            <p:cNvCxnSpPr>
              <a:stCxn id="62" idx="2"/>
              <a:endCxn id="63" idx="0"/>
            </p:cNvCxnSpPr>
            <p:nvPr/>
          </p:nvCxnSpPr>
          <p:spPr>
            <a:xfrm>
              <a:off x="10116130" y="3719372"/>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68" name="直接箭头连接符 67"/>
            <p:cNvCxnSpPr>
              <a:stCxn id="63" idx="2"/>
              <a:endCxn id="65" idx="0"/>
            </p:cNvCxnSpPr>
            <p:nvPr/>
          </p:nvCxnSpPr>
          <p:spPr>
            <a:xfrm>
              <a:off x="10116130" y="4428953"/>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69" name="直接箭头连接符 68"/>
            <p:cNvCxnSpPr/>
            <p:nvPr/>
          </p:nvCxnSpPr>
          <p:spPr>
            <a:xfrm>
              <a:off x="8822508" y="2885578"/>
              <a:ext cx="1293622" cy="411954"/>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cxnSp>
          <p:nvCxnSpPr>
            <p:cNvPr id="70" name="直接箭头连接符 69"/>
            <p:cNvCxnSpPr/>
            <p:nvPr/>
          </p:nvCxnSpPr>
          <p:spPr>
            <a:xfrm flipH="1">
              <a:off x="8813146" y="5615595"/>
              <a:ext cx="9361" cy="922276"/>
            </a:xfrm>
            <a:prstGeom prst="straightConnector1">
              <a:avLst/>
            </a:prstGeom>
            <a:noFill/>
            <a:ln w="6350" cap="flat" cmpd="sng" algn="ctr">
              <a:solidFill>
                <a:sysClr val="windowText" lastClr="000000"/>
              </a:solidFill>
              <a:prstDash val="solid"/>
              <a:miter lim="800000"/>
              <a:tailEnd type="triangle"/>
            </a:ln>
            <a:effectLst/>
          </p:spPr>
        </p:cxnSp>
        <p:grpSp>
          <p:nvGrpSpPr>
            <p:cNvPr id="71" name="组合 70"/>
            <p:cNvGrpSpPr/>
            <p:nvPr/>
          </p:nvGrpSpPr>
          <p:grpSpPr>
            <a:xfrm>
              <a:off x="8437797" y="5433143"/>
              <a:ext cx="769422" cy="749877"/>
              <a:chOff x="1228360" y="4432995"/>
              <a:chExt cx="716093" cy="697903"/>
            </a:xfrm>
          </p:grpSpPr>
          <p:sp>
            <p:nvSpPr>
              <p:cNvPr id="72" name="圆角矩形 71"/>
              <p:cNvSpPr/>
              <p:nvPr/>
            </p:nvSpPr>
            <p:spPr>
              <a:xfrm>
                <a:off x="1228360" y="4432995"/>
                <a:ext cx="716093" cy="49789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3" name="文本框 72"/>
                  <p:cNvSpPr txBox="1"/>
                  <p:nvPr/>
                </p:nvSpPr>
                <p:spPr>
                  <a:xfrm>
                    <a:off x="1334584" y="4529365"/>
                    <a:ext cx="503644" cy="60153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oMath>
                      </m:oMathPara>
                    </a14:m>
                    <a:endParaRPr kumimoji="0" lang="en-US" sz="24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91" name="文本框 90"/>
                  <p:cNvSpPr txBox="1">
                    <a:spLocks noRot="1" noChangeAspect="1" noMove="1" noResize="1" noEditPoints="1" noAdjustHandles="1" noChangeArrowheads="1" noChangeShapeType="1" noTextEdit="1"/>
                  </p:cNvSpPr>
                  <p:nvPr/>
                </p:nvSpPr>
                <p:spPr>
                  <a:xfrm>
                    <a:off x="1334584" y="4529365"/>
                    <a:ext cx="503644" cy="601533"/>
                  </a:xfrm>
                  <a:prstGeom prst="rect">
                    <a:avLst/>
                  </a:prstGeom>
                  <a:blipFill>
                    <a:blip r:embed="rId14"/>
                    <a:stretch>
                      <a:fillRect/>
                    </a:stretch>
                  </a:blipFill>
                </p:spPr>
                <p:txBody>
                  <a:bodyPr/>
                  <a:lstStyle/>
                  <a:p>
                    <a:r>
                      <a:rPr lang="en-US">
                        <a:noFill/>
                      </a:rPr>
                      <a:t> </a:t>
                    </a:r>
                  </a:p>
                </p:txBody>
              </p:sp>
            </mc:Fallback>
          </mc:AlternateContent>
        </p:grpSp>
        <p:sp>
          <p:nvSpPr>
            <p:cNvPr id="74" name="矩形 73"/>
            <p:cNvSpPr/>
            <p:nvPr/>
          </p:nvSpPr>
          <p:spPr>
            <a:xfrm>
              <a:off x="9255871" y="3210505"/>
              <a:ext cx="1799625" cy="2049637"/>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p:nvGrpSpPr>
            <p:cNvPr id="75" name="组合 74"/>
            <p:cNvGrpSpPr/>
            <p:nvPr/>
          </p:nvGrpSpPr>
          <p:grpSpPr>
            <a:xfrm>
              <a:off x="10004407" y="5441806"/>
              <a:ext cx="1151417" cy="950709"/>
              <a:chOff x="9965613" y="4405801"/>
              <a:chExt cx="1071612" cy="884815"/>
            </a:xfrm>
          </p:grpSpPr>
          <p:sp>
            <p:nvSpPr>
              <p:cNvPr id="76" name="圆角矩形 75"/>
              <p:cNvSpPr/>
              <p:nvPr/>
            </p:nvSpPr>
            <p:spPr>
              <a:xfrm>
                <a:off x="9965613" y="4442439"/>
                <a:ext cx="870013" cy="590174"/>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7" name="文本框 76"/>
                  <p:cNvSpPr txBox="1"/>
                  <p:nvPr/>
                </p:nvSpPr>
                <p:spPr>
                  <a:xfrm>
                    <a:off x="10029937" y="4405801"/>
                    <a:ext cx="1007288" cy="88481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trlP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ctrlPr>
                            </m:naryPr>
                            <m:sub>
                              <m:r>
                                <m:rPr>
                                  <m:brk m:alnAt="23"/>
                                </m:rP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𝒕</m:t>
                              </m:r>
                            </m:sub>
                            <m:sup>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𝒕</m:t>
                              </m:r>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𝜹</m:t>
                              </m:r>
                            </m:sup>
                            <m:e/>
                          </m:nary>
                        </m:oMath>
                      </m:oMathPara>
                    </a14:m>
                    <a:endParaRPr kumimoji="0" lang="en-US" sz="16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ndParaRPr>
                  </a:p>
                </p:txBody>
              </p:sp>
            </mc:Choice>
            <mc:Fallback xmlns="">
              <p:sp>
                <p:nvSpPr>
                  <p:cNvPr id="101" name="文本框 100"/>
                  <p:cNvSpPr txBox="1">
                    <a:spLocks noRot="1" noChangeAspect="1" noMove="1" noResize="1" noEditPoints="1" noAdjustHandles="1" noChangeArrowheads="1" noChangeShapeType="1" noTextEdit="1"/>
                  </p:cNvSpPr>
                  <p:nvPr/>
                </p:nvSpPr>
                <p:spPr>
                  <a:xfrm>
                    <a:off x="10029937" y="4405801"/>
                    <a:ext cx="1007288" cy="884815"/>
                  </a:xfrm>
                  <a:prstGeom prst="rect">
                    <a:avLst/>
                  </a:prstGeom>
                  <a:blipFill>
                    <a:blip r:embed="rId1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7" name="矩形 106"/>
                <p:cNvSpPr/>
                <p:nvPr/>
              </p:nvSpPr>
              <p:spPr>
                <a:xfrm>
                  <a:off x="9517539" y="2676640"/>
                  <a:ext cx="13980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400" b="0" i="0" u="none" strike="noStrike" kern="0" cap="none" spc="0" normalizeH="0" baseline="0" noProof="0" dirty="0" smtClean="0">
                    <a:ln>
                      <a:noFill/>
                    </a:ln>
                    <a:solidFill>
                      <a:prstClr val="black"/>
                    </a:solidFill>
                    <a:effectLst/>
                    <a:uLnTx/>
                    <a:uFillTx/>
                  </a:endParaRPr>
                </a:p>
              </p:txBody>
            </p:sp>
          </mc:Choice>
          <mc:Fallback xmlns="">
            <p:sp>
              <p:nvSpPr>
                <p:cNvPr id="107" name="矩形 106"/>
                <p:cNvSpPr>
                  <a:spLocks noRot="1" noChangeAspect="1" noMove="1" noResize="1" noEditPoints="1" noAdjustHandles="1" noChangeArrowheads="1" noChangeShapeType="1" noTextEdit="1"/>
                </p:cNvSpPr>
                <p:nvPr/>
              </p:nvSpPr>
              <p:spPr>
                <a:xfrm>
                  <a:off x="9517539" y="2676640"/>
                  <a:ext cx="1398011" cy="461665"/>
                </a:xfrm>
                <a:prstGeom prst="rect">
                  <a:avLst/>
                </a:prstGeom>
                <a:blipFill>
                  <a:blip r:embed="rId16"/>
                  <a:stretch>
                    <a:fillRect l="-873" r="-873"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矩形 107"/>
                <p:cNvSpPr/>
                <p:nvPr/>
              </p:nvSpPr>
              <p:spPr>
                <a:xfrm>
                  <a:off x="8107047" y="2414551"/>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8" name="矩形 107"/>
                <p:cNvSpPr>
                  <a:spLocks noRot="1" noChangeAspect="1" noMove="1" noResize="1" noEditPoints="1" noAdjustHandles="1" noChangeArrowheads="1" noChangeShapeType="1" noTextEdit="1"/>
                </p:cNvSpPr>
                <p:nvPr/>
              </p:nvSpPr>
              <p:spPr>
                <a:xfrm>
                  <a:off x="8107047" y="2414551"/>
                  <a:ext cx="554895" cy="461665"/>
                </a:xfrm>
                <a:prstGeom prst="rect">
                  <a:avLst/>
                </a:prstGeom>
                <a:blipFill>
                  <a:blip r:embed="rId1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矩形 108"/>
                <p:cNvSpPr/>
                <p:nvPr/>
              </p:nvSpPr>
              <p:spPr>
                <a:xfrm>
                  <a:off x="8891621" y="6069879"/>
                  <a:ext cx="84824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𝜹</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9" name="矩形 108"/>
                <p:cNvSpPr>
                  <a:spLocks noRot="1" noChangeAspect="1" noMove="1" noResize="1" noEditPoints="1" noAdjustHandles="1" noChangeArrowheads="1" noChangeShapeType="1" noTextEdit="1"/>
                </p:cNvSpPr>
                <p:nvPr/>
              </p:nvSpPr>
              <p:spPr>
                <a:xfrm>
                  <a:off x="8891621" y="6069879"/>
                  <a:ext cx="848246" cy="461665"/>
                </a:xfrm>
                <a:prstGeom prst="rect">
                  <a:avLst/>
                </a:prstGeom>
                <a:blipFill>
                  <a:blip r:embed="rId18"/>
                  <a:stretch>
                    <a:fillRect b="-263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1" name="矩形 110"/>
              <p:cNvSpPr/>
              <p:nvPr/>
            </p:nvSpPr>
            <p:spPr>
              <a:xfrm>
                <a:off x="4445044" y="2126149"/>
                <a:ext cx="3107517" cy="618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𝒉</m:t>
                              </m:r>
                            </m:e>
                            <m:sub>
                              <m:r>
                                <a:rPr lang="en-US" i="1">
                                  <a:latin typeface="Cambria Math" panose="02040503050406030204" pitchFamily="18" charset="0"/>
                                </a:rPr>
                                <m:t>𝒕</m:t>
                              </m:r>
                              <m:r>
                                <a:rPr lang="en-US" i="1">
                                  <a:latin typeface="Cambria Math" panose="02040503050406030204" pitchFamily="18" charset="0"/>
                                </a:rPr>
                                <m:t>+</m:t>
                              </m:r>
                              <m:r>
                                <a:rPr lang="en-US" i="1">
                                  <a:latin typeface="Cambria Math" panose="02040503050406030204" pitchFamily="18" charset="0"/>
                                </a:rPr>
                                <m:t>𝟏</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𝒉</m:t>
                              </m:r>
                            </m:e>
                            <m:sub>
                              <m:r>
                                <a:rPr lang="en-US" b="1" i="1">
                                  <a:latin typeface="Cambria Math" panose="02040503050406030204" pitchFamily="18" charset="0"/>
                                </a:rPr>
                                <m:t>𝒕</m:t>
                              </m:r>
                            </m:sub>
                          </m:sSub>
                        </m:num>
                        <m:den>
                          <m:r>
                            <a:rPr lang="en-US" i="1" smtClean="0">
                              <a:latin typeface="Cambria Math" panose="02040503050406030204" pitchFamily="18" charset="0"/>
                              <a:ea typeface="Cambria Math" panose="02040503050406030204" pitchFamily="18" charset="0"/>
                            </a:rPr>
                            <m:t>𝛿</m:t>
                          </m:r>
                        </m:den>
                      </m:f>
                      <m:r>
                        <a:rPr lang="en-US" b="1">
                          <a:latin typeface="Cambria Math" panose="02040503050406030204" pitchFamily="18" charset="0"/>
                        </a:rPr>
                        <m:t>=</m:t>
                      </m:r>
                      <m:r>
                        <a:rPr lang="en-US" i="1">
                          <a:latin typeface="Cambria Math" panose="02040503050406030204" pitchFamily="18" charset="0"/>
                        </a:rPr>
                        <m:t>𝒇</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𝒉</m:t>
                              </m:r>
                            </m:e>
                            <m:sub>
                              <m:r>
                                <a:rPr lang="en-US" i="1">
                                  <a:latin typeface="Cambria Math" panose="02040503050406030204" pitchFamily="18" charset="0"/>
                                </a:rPr>
                                <m:t>𝒕</m:t>
                              </m:r>
                            </m:sub>
                          </m:sSub>
                          <m:r>
                            <a:rPr lang="en-US" i="1">
                              <a:latin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𝜽</m:t>
                              </m:r>
                            </m:e>
                            <m:sub>
                              <m:r>
                                <a:rPr lang="en-US" i="1">
                                  <a:latin typeface="Cambria Math" panose="02040503050406030204" pitchFamily="18" charset="0"/>
                                  <a:ea typeface="Cambria Math" panose="02040503050406030204" pitchFamily="18" charset="0"/>
                                </a:rPr>
                                <m:t>𝒕</m:t>
                              </m:r>
                            </m:sub>
                          </m:sSub>
                        </m:e>
                      </m:d>
                      <m:r>
                        <a:rPr lang="en-US" b="1" i="1">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𝜹</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𝟏</m:t>
                      </m:r>
                    </m:oMath>
                  </m:oMathPara>
                </a14:m>
                <a:endParaRPr lang="en-US" dirty="0"/>
              </a:p>
            </p:txBody>
          </p:sp>
        </mc:Choice>
        <mc:Fallback xmlns="">
          <p:sp>
            <p:nvSpPr>
              <p:cNvPr id="111" name="矩形 110"/>
              <p:cNvSpPr>
                <a:spLocks noRot="1" noChangeAspect="1" noMove="1" noResize="1" noEditPoints="1" noAdjustHandles="1" noChangeArrowheads="1" noChangeShapeType="1" noTextEdit="1"/>
              </p:cNvSpPr>
              <p:nvPr/>
            </p:nvSpPr>
            <p:spPr>
              <a:xfrm>
                <a:off x="4445044" y="2126149"/>
                <a:ext cx="3107517" cy="61843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矩形 111"/>
              <p:cNvSpPr/>
              <p:nvPr/>
            </p:nvSpPr>
            <p:spPr>
              <a:xfrm>
                <a:off x="9217653" y="2105501"/>
                <a:ext cx="1772280" cy="618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A12B1E"/>
                              </a:solidFill>
                              <a:latin typeface="Cambria Math" panose="02040503050406030204" pitchFamily="18" charset="0"/>
                            </a:rPr>
                          </m:ctrlPr>
                        </m:fPr>
                        <m:num>
                          <m:r>
                            <a:rPr lang="en-US" b="1" i="1">
                              <a:solidFill>
                                <a:srgbClr val="A12B1E"/>
                              </a:solidFill>
                              <a:latin typeface="Cambria Math" panose="02040503050406030204" pitchFamily="18" charset="0"/>
                            </a:rPr>
                            <m:t>𝒅</m:t>
                          </m:r>
                          <m:sSub>
                            <m:sSubPr>
                              <m:ctrlPr>
                                <a:rPr lang="en-US" i="1">
                                  <a:solidFill>
                                    <a:srgbClr val="A12B1E"/>
                                  </a:solidFill>
                                  <a:latin typeface="Cambria Math" panose="02040503050406030204" pitchFamily="18" charset="0"/>
                                </a:rPr>
                              </m:ctrlPr>
                            </m:sSubPr>
                            <m:e>
                              <m:r>
                                <a:rPr lang="en-US" i="1">
                                  <a:solidFill>
                                    <a:srgbClr val="A12B1E"/>
                                  </a:solidFill>
                                  <a:latin typeface="Cambria Math" panose="02040503050406030204" pitchFamily="18" charset="0"/>
                                </a:rPr>
                                <m:t>𝒉</m:t>
                              </m:r>
                            </m:e>
                            <m:sub>
                              <m:r>
                                <a:rPr lang="en-US" i="1">
                                  <a:solidFill>
                                    <a:srgbClr val="A12B1E"/>
                                  </a:solidFill>
                                  <a:latin typeface="Cambria Math" panose="02040503050406030204" pitchFamily="18" charset="0"/>
                                </a:rPr>
                                <m:t>𝒕</m:t>
                              </m:r>
                            </m:sub>
                          </m:sSub>
                        </m:num>
                        <m:den>
                          <m:r>
                            <a:rPr lang="en-US" b="1" i="1">
                              <a:solidFill>
                                <a:srgbClr val="A12B1E"/>
                              </a:solidFill>
                              <a:latin typeface="Cambria Math" panose="02040503050406030204" pitchFamily="18" charset="0"/>
                            </a:rPr>
                            <m:t>𝒅</m:t>
                          </m:r>
                          <m:r>
                            <a:rPr lang="en-US" i="1">
                              <a:solidFill>
                                <a:srgbClr val="A12B1E"/>
                              </a:solidFill>
                              <a:latin typeface="Cambria Math" panose="02040503050406030204" pitchFamily="18" charset="0"/>
                            </a:rPr>
                            <m:t>𝒕</m:t>
                          </m:r>
                        </m:den>
                      </m:f>
                      <m:r>
                        <a:rPr lang="en-US">
                          <a:solidFill>
                            <a:srgbClr val="A12B1E"/>
                          </a:solidFill>
                          <a:latin typeface="Cambria Math" panose="02040503050406030204" pitchFamily="18" charset="0"/>
                        </a:rPr>
                        <m:t>=</m:t>
                      </m:r>
                      <m:r>
                        <a:rPr lang="en-US" i="1">
                          <a:solidFill>
                            <a:srgbClr val="A12B1E"/>
                          </a:solidFill>
                          <a:latin typeface="Cambria Math" panose="02040503050406030204" pitchFamily="18" charset="0"/>
                        </a:rPr>
                        <m:t>𝒇</m:t>
                      </m:r>
                      <m:d>
                        <m:dPr>
                          <m:ctrlPr>
                            <a:rPr lang="en-US" i="1">
                              <a:solidFill>
                                <a:srgbClr val="A12B1E"/>
                              </a:solidFill>
                              <a:latin typeface="Cambria Math" panose="02040503050406030204" pitchFamily="18" charset="0"/>
                            </a:rPr>
                          </m:ctrlPr>
                        </m:dPr>
                        <m:e>
                          <m:sSub>
                            <m:sSubPr>
                              <m:ctrlPr>
                                <a:rPr lang="en-US" i="1">
                                  <a:solidFill>
                                    <a:srgbClr val="A12B1E"/>
                                  </a:solidFill>
                                  <a:latin typeface="Cambria Math" panose="02040503050406030204" pitchFamily="18" charset="0"/>
                                </a:rPr>
                              </m:ctrlPr>
                            </m:sSubPr>
                            <m:e>
                              <m:r>
                                <a:rPr lang="en-US" i="1">
                                  <a:solidFill>
                                    <a:srgbClr val="A12B1E"/>
                                  </a:solidFill>
                                  <a:latin typeface="Cambria Math" panose="02040503050406030204" pitchFamily="18" charset="0"/>
                                </a:rPr>
                                <m:t>𝒉</m:t>
                              </m:r>
                            </m:e>
                            <m:sub>
                              <m:r>
                                <a:rPr lang="en-US" i="1">
                                  <a:solidFill>
                                    <a:srgbClr val="A12B1E"/>
                                  </a:solidFill>
                                  <a:latin typeface="Cambria Math" panose="02040503050406030204" pitchFamily="18" charset="0"/>
                                </a:rPr>
                                <m:t>𝒕</m:t>
                              </m:r>
                            </m:sub>
                          </m:sSub>
                          <m:r>
                            <a:rPr lang="en-US" i="1">
                              <a:solidFill>
                                <a:srgbClr val="A12B1E"/>
                              </a:solidFill>
                              <a:latin typeface="Cambria Math" panose="02040503050406030204" pitchFamily="18" charset="0"/>
                            </a:rPr>
                            <m:t>, </m:t>
                          </m:r>
                          <m:sSub>
                            <m:sSubPr>
                              <m:ctrlPr>
                                <a:rPr lang="en-US" i="1">
                                  <a:solidFill>
                                    <a:srgbClr val="A12B1E"/>
                                  </a:solidFill>
                                  <a:latin typeface="Cambria Math" panose="02040503050406030204" pitchFamily="18" charset="0"/>
                                  <a:ea typeface="Cambria Math" panose="02040503050406030204" pitchFamily="18" charset="0"/>
                                </a:rPr>
                              </m:ctrlPr>
                            </m:sSubPr>
                            <m:e>
                              <m:r>
                                <a:rPr lang="en-US" i="1">
                                  <a:solidFill>
                                    <a:srgbClr val="A12B1E"/>
                                  </a:solidFill>
                                  <a:latin typeface="Cambria Math" panose="02040503050406030204" pitchFamily="18" charset="0"/>
                                  <a:ea typeface="Cambria Math" panose="02040503050406030204" pitchFamily="18" charset="0"/>
                                </a:rPr>
                                <m:t>𝜽</m:t>
                              </m:r>
                            </m:e>
                            <m:sub>
                              <m:r>
                                <a:rPr lang="en-US" i="1">
                                  <a:solidFill>
                                    <a:srgbClr val="A12B1E"/>
                                  </a:solidFill>
                                  <a:latin typeface="Cambria Math" panose="02040503050406030204" pitchFamily="18" charset="0"/>
                                  <a:ea typeface="Cambria Math" panose="02040503050406030204" pitchFamily="18" charset="0"/>
                                </a:rPr>
                                <m:t>𝒕</m:t>
                              </m:r>
                            </m:sub>
                          </m:sSub>
                        </m:e>
                      </m:d>
                    </m:oMath>
                  </m:oMathPara>
                </a14:m>
                <a:endParaRPr lang="en-US" dirty="0">
                  <a:solidFill>
                    <a:srgbClr val="A12B1E"/>
                  </a:solidFill>
                </a:endParaRPr>
              </a:p>
            </p:txBody>
          </p:sp>
        </mc:Choice>
        <mc:Fallback xmlns="">
          <p:sp>
            <p:nvSpPr>
              <p:cNvPr id="112" name="矩形 111"/>
              <p:cNvSpPr>
                <a:spLocks noRot="1" noChangeAspect="1" noMove="1" noResize="1" noEditPoints="1" noAdjustHandles="1" noChangeArrowheads="1" noChangeShapeType="1" noTextEdit="1"/>
              </p:cNvSpPr>
              <p:nvPr/>
            </p:nvSpPr>
            <p:spPr>
              <a:xfrm>
                <a:off x="9217653" y="2105501"/>
                <a:ext cx="1772280" cy="618439"/>
              </a:xfrm>
              <a:prstGeom prst="rect">
                <a:avLst/>
              </a:prstGeom>
              <a:blipFill>
                <a:blip r:embed="rId20"/>
                <a:stretch>
                  <a:fillRect/>
                </a:stretch>
              </a:blipFill>
            </p:spPr>
            <p:txBody>
              <a:bodyPr/>
              <a:lstStyle/>
              <a:p>
                <a:r>
                  <a:rPr lang="en-US">
                    <a:noFill/>
                  </a:rPr>
                  <a:t> </a:t>
                </a:r>
              </a:p>
            </p:txBody>
          </p:sp>
        </mc:Fallback>
      </mc:AlternateContent>
      <p:sp>
        <p:nvSpPr>
          <p:cNvPr id="116" name="右箭头 115"/>
          <p:cNvSpPr/>
          <p:nvPr/>
        </p:nvSpPr>
        <p:spPr>
          <a:xfrm>
            <a:off x="3661187" y="1859042"/>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7" name="右箭头 116"/>
          <p:cNvSpPr/>
          <p:nvPr/>
        </p:nvSpPr>
        <p:spPr>
          <a:xfrm>
            <a:off x="7825715" y="1859042"/>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9" name="文本框 118"/>
          <p:cNvSpPr txBox="1"/>
          <p:nvPr/>
        </p:nvSpPr>
        <p:spPr>
          <a:xfrm>
            <a:off x="1272865" y="1143614"/>
            <a:ext cx="2571794" cy="400110"/>
          </a:xfrm>
          <a:prstGeom prst="rect">
            <a:avLst/>
          </a:prstGeom>
          <a:noFill/>
        </p:spPr>
        <p:txBody>
          <a:bodyPr wrap="none" rtlCol="0">
            <a:spAutoFit/>
          </a:bodyPr>
          <a:lstStyle/>
          <a:p>
            <a:r>
              <a:rPr lang="en-US" sz="2000" b="1" dirty="0" smtClean="0">
                <a:solidFill>
                  <a:schemeClr val="tx1">
                    <a:lumMod val="95000"/>
                    <a:lumOff val="5000"/>
                  </a:schemeClr>
                </a:solidFill>
              </a:rPr>
              <a:t>Plain Convolution Net.</a:t>
            </a:r>
            <a:endParaRPr lang="en-US" sz="2000" b="1" dirty="0">
              <a:solidFill>
                <a:schemeClr val="tx1">
                  <a:lumMod val="95000"/>
                  <a:lumOff val="5000"/>
                </a:schemeClr>
              </a:solidFill>
            </a:endParaRPr>
          </a:p>
        </p:txBody>
      </p:sp>
      <p:sp>
        <p:nvSpPr>
          <p:cNvPr id="120" name="文本框 119"/>
          <p:cNvSpPr txBox="1"/>
          <p:nvPr/>
        </p:nvSpPr>
        <p:spPr>
          <a:xfrm>
            <a:off x="5001902" y="1108368"/>
            <a:ext cx="1596206" cy="400110"/>
          </a:xfrm>
          <a:prstGeom prst="rect">
            <a:avLst/>
          </a:prstGeom>
          <a:noFill/>
        </p:spPr>
        <p:txBody>
          <a:bodyPr wrap="none" rtlCol="0">
            <a:spAutoFit/>
          </a:bodyPr>
          <a:lstStyle/>
          <a:p>
            <a:r>
              <a:rPr lang="en-US" sz="2000" b="1" dirty="0" smtClean="0">
                <a:solidFill>
                  <a:schemeClr val="tx1">
                    <a:lumMod val="95000"/>
                    <a:lumOff val="5000"/>
                  </a:schemeClr>
                </a:solidFill>
              </a:rPr>
              <a:t>Residual Net.</a:t>
            </a:r>
            <a:endParaRPr lang="en-US" sz="2000" b="1" dirty="0">
              <a:solidFill>
                <a:schemeClr val="tx1">
                  <a:lumMod val="95000"/>
                  <a:lumOff val="5000"/>
                </a:schemeClr>
              </a:solidFill>
            </a:endParaRPr>
          </a:p>
        </p:txBody>
      </p:sp>
      <p:sp>
        <p:nvSpPr>
          <p:cNvPr id="121" name="文本框 120"/>
          <p:cNvSpPr txBox="1"/>
          <p:nvPr/>
        </p:nvSpPr>
        <p:spPr>
          <a:xfrm>
            <a:off x="8577095" y="1062278"/>
            <a:ext cx="2908168" cy="400110"/>
          </a:xfrm>
          <a:prstGeom prst="rect">
            <a:avLst/>
          </a:prstGeom>
          <a:noFill/>
        </p:spPr>
        <p:txBody>
          <a:bodyPr wrap="none" rtlCol="0">
            <a:spAutoFit/>
          </a:bodyPr>
          <a:lstStyle/>
          <a:p>
            <a:r>
              <a:rPr lang="en-US" sz="2000" b="1" dirty="0" smtClean="0">
                <a:solidFill>
                  <a:srgbClr val="C00000"/>
                </a:solidFill>
              </a:rPr>
              <a:t>Differential Equation Net.</a:t>
            </a:r>
            <a:endParaRPr lang="en-US" sz="2000" b="1" dirty="0">
              <a:solidFill>
                <a:srgbClr val="C00000"/>
              </a:solidFill>
            </a:endParaRPr>
          </a:p>
        </p:txBody>
      </p:sp>
      <p:sp>
        <p:nvSpPr>
          <p:cNvPr id="124" name="灯片编号占位符 123"/>
          <p:cNvSpPr>
            <a:spLocks noGrp="1"/>
          </p:cNvSpPr>
          <p:nvPr>
            <p:ph type="sldNum" sz="quarter" idx="4"/>
          </p:nvPr>
        </p:nvSpPr>
        <p:spPr/>
        <p:txBody>
          <a:bodyPr/>
          <a:lstStyle/>
          <a:p>
            <a:fld id="{45C09EBD-42BD-6040-A64C-E9C017D82023}" type="slidenum">
              <a:rPr lang="en-US" smtClean="0"/>
              <a:pPr/>
              <a:t>13</a:t>
            </a:fld>
            <a:endParaRPr lang="en-US" dirty="0"/>
          </a:p>
        </p:txBody>
      </p:sp>
      <p:sp>
        <p:nvSpPr>
          <p:cNvPr id="110" name="TextBox 5"/>
          <p:cNvSpPr txBox="1"/>
          <p:nvPr/>
        </p:nvSpPr>
        <p:spPr>
          <a:xfrm>
            <a:off x="253147" y="6318443"/>
            <a:ext cx="3398406" cy="517057"/>
          </a:xfrm>
          <a:prstGeom prst="rect">
            <a:avLst/>
          </a:prstGeom>
          <a:noFill/>
          <a:ln>
            <a:noFill/>
          </a:ln>
        </p:spPr>
        <p:txBody>
          <a:bodyPr wrap="square" lIns="68569" tIns="68569" rIns="68569" bIns="68569" rtlCol="0" anchor="t" anchorCtr="0">
            <a:noAutofit/>
          </a:bodyPr>
          <a:lstStyle/>
          <a:p>
            <a:r>
              <a:rPr lang="en-US" sz="1400" b="1" dirty="0" smtClean="0">
                <a:solidFill>
                  <a:schemeClr val="tx1">
                    <a:lumMod val="50000"/>
                    <a:lumOff val="50000"/>
                  </a:schemeClr>
                </a:solidFill>
                <a:latin typeface="Helvetica Neue Light" charset="0"/>
                <a:ea typeface="Helvetica Neue Light" charset="0"/>
                <a:cs typeface="Helvetica Neue Light" charset="0"/>
              </a:rPr>
              <a:t>Chen</a:t>
            </a:r>
            <a:r>
              <a:rPr lang="en-US" sz="1400" dirty="0" smtClean="0">
                <a:solidFill>
                  <a:schemeClr val="tx1">
                    <a:lumMod val="50000"/>
                    <a:lumOff val="50000"/>
                  </a:schemeClr>
                </a:solidFill>
                <a:latin typeface="Helvetica Neue Light" charset="0"/>
                <a:ea typeface="Helvetica Neue Light" charset="0"/>
                <a:cs typeface="Helvetica Neue Light" charset="0"/>
              </a:rPr>
              <a:t> et al. 2019.</a:t>
            </a:r>
            <a:r>
              <a:rPr lang="en-US" sz="1400" dirty="0">
                <a:solidFill>
                  <a:schemeClr val="tx1">
                    <a:lumMod val="50000"/>
                    <a:lumOff val="50000"/>
                  </a:schemeClr>
                </a:solidFill>
                <a:latin typeface="Helvetica Neue Light" charset="0"/>
                <a:ea typeface="Helvetica Neue Light" charset="0"/>
                <a:cs typeface="Helvetica Neue Light" charset="0"/>
                <a:hlinkClick r:id="rId21"/>
              </a:rPr>
              <a:t> </a:t>
            </a:r>
            <a:r>
              <a:rPr lang="en-US" sz="1400" dirty="0">
                <a:solidFill>
                  <a:schemeClr val="tx1">
                    <a:lumMod val="50000"/>
                    <a:lumOff val="50000"/>
                  </a:schemeClr>
                </a:solidFill>
                <a:latin typeface="Helvetica Neue Light" charset="0"/>
                <a:ea typeface="Helvetica Neue Light" charset="0"/>
                <a:cs typeface="Helvetica Neue Light" charset="0"/>
                <a:hlinkClick r:id="rId22"/>
              </a:rPr>
              <a:t>Neural Ordinary Differential Equations</a:t>
            </a:r>
            <a:r>
              <a:rPr lang="en-US" sz="1400" dirty="0">
                <a:solidFill>
                  <a:schemeClr val="tx1">
                    <a:lumMod val="50000"/>
                    <a:lumOff val="50000"/>
                  </a:schemeClr>
                </a:solidFill>
                <a:latin typeface="Helvetica Neue Light" charset="0"/>
                <a:ea typeface="Helvetica Neue Light" charset="0"/>
                <a:cs typeface="Helvetica Neue Light" charset="0"/>
                <a:hlinkClick r:id="rId21"/>
              </a:rPr>
              <a:t>.</a:t>
            </a:r>
            <a:r>
              <a:rPr lang="en-US" sz="1400" dirty="0" smtClean="0">
                <a:solidFill>
                  <a:schemeClr val="tx1">
                    <a:lumMod val="50000"/>
                    <a:lumOff val="50000"/>
                  </a:schemeClr>
                </a:solidFill>
                <a:latin typeface="Helvetica Neue Light" charset="0"/>
                <a:ea typeface="Helvetica Neue Light" charset="0"/>
                <a:cs typeface="Helvetica Neue Light" charset="0"/>
              </a:rPr>
              <a:t> </a:t>
            </a:r>
            <a:r>
              <a:rPr lang="en-US" sz="1400" i="1" dirty="0" err="1" smtClean="0">
                <a:solidFill>
                  <a:schemeClr val="tx1">
                    <a:lumMod val="50000"/>
                    <a:lumOff val="50000"/>
                  </a:schemeClr>
                </a:solidFill>
                <a:latin typeface="Helvetica Neue Light" charset="0"/>
                <a:ea typeface="Helvetica Neue Light" charset="0"/>
                <a:cs typeface="Helvetica Neue Light" charset="0"/>
              </a:rPr>
              <a:t>NeurIPS</a:t>
            </a:r>
            <a:r>
              <a:rPr lang="en-US" sz="1400" dirty="0" smtClean="0">
                <a:solidFill>
                  <a:schemeClr val="tx1">
                    <a:lumMod val="50000"/>
                    <a:lumOff val="50000"/>
                  </a:schemeClr>
                </a:solidFill>
                <a:latin typeface="Helvetica Neue Light" charset="0"/>
                <a:ea typeface="Helvetica Neue Light" charset="0"/>
                <a:cs typeface="Helvetica Neue Light" charset="0"/>
              </a:rPr>
              <a:t>.</a:t>
            </a:r>
            <a:endParaRPr lang="en-US" sz="1400" dirty="0">
              <a:solidFill>
                <a:schemeClr val="tx1">
                  <a:lumMod val="50000"/>
                  <a:lumOff val="50000"/>
                </a:schemeClr>
              </a:solidFill>
              <a:latin typeface="Helvetica Neue Light" charset="0"/>
              <a:ea typeface="Helvetica Neue Light" charset="0"/>
              <a:cs typeface="Helvetica Neue Light" charset="0"/>
            </a:endParaRPr>
          </a:p>
          <a:p>
            <a:endParaRPr lang="en-US"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42186878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RNN </a:t>
            </a:r>
            <a:r>
              <a:rPr lang="en-US" dirty="0" smtClean="0">
                <a:sym typeface="Wingdings" panose="05000000000000000000" pitchFamily="2" charset="2"/>
              </a:rPr>
              <a:t> </a:t>
            </a:r>
            <a:r>
              <a:rPr lang="en-US" dirty="0" smtClean="0"/>
              <a:t>Differential Equations</a:t>
            </a:r>
            <a:endParaRPr lang="en-US" dirty="0"/>
          </a:p>
        </p:txBody>
      </p:sp>
      <p:grpSp>
        <p:nvGrpSpPr>
          <p:cNvPr id="169" name="组合 168"/>
          <p:cNvGrpSpPr/>
          <p:nvPr/>
        </p:nvGrpSpPr>
        <p:grpSpPr>
          <a:xfrm>
            <a:off x="39718" y="2607296"/>
            <a:ext cx="3199755" cy="4074800"/>
            <a:chOff x="670295" y="1682458"/>
            <a:chExt cx="3199755" cy="4074800"/>
          </a:xfrm>
        </p:grpSpPr>
        <p:grpSp>
          <p:nvGrpSpPr>
            <p:cNvPr id="37" name="组合 36"/>
            <p:cNvGrpSpPr/>
            <p:nvPr/>
          </p:nvGrpSpPr>
          <p:grpSpPr>
            <a:xfrm>
              <a:off x="670295" y="3176332"/>
              <a:ext cx="2980345" cy="2580926"/>
              <a:chOff x="917755" y="3176332"/>
              <a:chExt cx="2980345" cy="2580926"/>
            </a:xfrm>
          </p:grpSpPr>
          <mc:AlternateContent xmlns:mc="http://schemas.openxmlformats.org/markup-compatibility/2006" xmlns:a14="http://schemas.microsoft.com/office/drawing/2010/main">
            <mc:Choice Requires="a14">
              <p:sp>
                <p:nvSpPr>
                  <p:cNvPr id="5" name="矩形 4"/>
                  <p:cNvSpPr/>
                  <p:nvPr/>
                </p:nvSpPr>
                <p:spPr>
                  <a:xfrm>
                    <a:off x="3343205" y="4060702"/>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5" name="矩形 4"/>
                  <p:cNvSpPr>
                    <a:spLocks noRot="1" noChangeAspect="1" noMove="1" noResize="1" noEditPoints="1" noAdjustHandles="1" noChangeArrowheads="1" noChangeShapeType="1" noTextEdit="1"/>
                  </p:cNvSpPr>
                  <p:nvPr/>
                </p:nvSpPr>
                <p:spPr>
                  <a:xfrm>
                    <a:off x="3343205" y="4060702"/>
                    <a:ext cx="554895"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917755" y="4013031"/>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7" name="矩形 6"/>
                  <p:cNvSpPr>
                    <a:spLocks noRot="1" noChangeAspect="1" noMove="1" noResize="1" noEditPoints="1" noAdjustHandles="1" noChangeArrowheads="1" noChangeShapeType="1" noTextEdit="1"/>
                  </p:cNvSpPr>
                  <p:nvPr/>
                </p:nvSpPr>
                <p:spPr>
                  <a:xfrm>
                    <a:off x="917755" y="4013031"/>
                    <a:ext cx="853054" cy="461665"/>
                  </a:xfrm>
                  <a:prstGeom prst="rect">
                    <a:avLst/>
                  </a:prstGeom>
                  <a:blipFill>
                    <a:blip r:embed="rId4"/>
                    <a:stretch>
                      <a:fillRect b="-2632"/>
                    </a:stretch>
                  </a:blipFill>
                </p:spPr>
                <p:txBody>
                  <a:bodyPr/>
                  <a:lstStyle/>
                  <a:p>
                    <a:r>
                      <a:rPr lang="en-US">
                        <a:noFill/>
                      </a:rPr>
                      <a:t> </a:t>
                    </a:r>
                  </a:p>
                </p:txBody>
              </p:sp>
            </mc:Fallback>
          </mc:AlternateContent>
          <p:cxnSp>
            <p:nvCxnSpPr>
              <p:cNvPr id="25" name="直接箭头连接符 24"/>
              <p:cNvCxnSpPr>
                <a:stCxn id="10" idx="3"/>
              </p:cNvCxnSpPr>
              <p:nvPr/>
            </p:nvCxnSpPr>
            <p:spPr>
              <a:xfrm>
                <a:off x="2239247" y="4803369"/>
                <a:ext cx="0" cy="53547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grpSp>
            <p:nvGrpSpPr>
              <p:cNvPr id="16" name="组合 15"/>
              <p:cNvGrpSpPr/>
              <p:nvPr/>
            </p:nvGrpSpPr>
            <p:grpSpPr>
              <a:xfrm rot="5400000">
                <a:off x="1049736" y="3476340"/>
                <a:ext cx="2580926" cy="1980910"/>
                <a:chOff x="1713667" y="3092310"/>
                <a:chExt cx="2580926" cy="1980910"/>
              </a:xfrm>
            </p:grpSpPr>
            <p:sp>
              <p:nvSpPr>
                <p:cNvPr id="10" name="圆角矩形 9"/>
                <p:cNvSpPr/>
                <p:nvPr/>
              </p:nvSpPr>
              <p:spPr>
                <a:xfrm>
                  <a:off x="1910624" y="3981759"/>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rPr>
                    <a:t>Weight</a:t>
                  </a:r>
                </a:p>
              </p:txBody>
            </p:sp>
            <p:sp>
              <p:nvSpPr>
                <p:cNvPr id="11" name="圆角矩形 10"/>
                <p:cNvSpPr/>
                <p:nvPr/>
              </p:nvSpPr>
              <p:spPr>
                <a:xfrm>
                  <a:off x="1910624" y="3285209"/>
                  <a:ext cx="1430080" cy="46734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13" name="直接箭头连接符 12"/>
                <p:cNvCxnSpPr>
                  <a:stCxn id="11" idx="2"/>
                  <a:endCxn id="10" idx="0"/>
                </p:cNvCxnSpPr>
                <p:nvPr/>
              </p:nvCxnSpPr>
              <p:spPr>
                <a:xfrm>
                  <a:off x="2625664" y="3752556"/>
                  <a:ext cx="0" cy="22920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14" name="矩形 13"/>
                <p:cNvSpPr/>
                <p:nvPr/>
              </p:nvSpPr>
              <p:spPr>
                <a:xfrm>
                  <a:off x="1713667" y="3092310"/>
                  <a:ext cx="1792316" cy="1608358"/>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cxnSp>
              <p:nvCxnSpPr>
                <p:cNvPr id="28" name="直接箭头连接符 27"/>
                <p:cNvCxnSpPr>
                  <a:stCxn id="10" idx="2"/>
                  <a:endCxn id="32" idx="0"/>
                </p:cNvCxnSpPr>
                <p:nvPr/>
              </p:nvCxnSpPr>
              <p:spPr>
                <a:xfrm>
                  <a:off x="2625664" y="4385675"/>
                  <a:ext cx="8016" cy="68754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32" name="矩形 31"/>
                    <p:cNvSpPr/>
                    <p:nvPr/>
                  </p:nvSpPr>
                  <p:spPr>
                    <a:xfrm rot="16200000">
                      <a:off x="3794328" y="3935089"/>
                      <a:ext cx="53886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32" name="矩形 31"/>
                    <p:cNvSpPr>
                      <a:spLocks noRot="1" noChangeAspect="1" noMove="1" noResize="1" noEditPoints="1" noAdjustHandles="1" noChangeArrowheads="1" noChangeShapeType="1" noTextEdit="1"/>
                    </p:cNvSpPr>
                    <p:nvPr/>
                  </p:nvSpPr>
                  <p:spPr>
                    <a:xfrm rot="16200000">
                      <a:off x="3794328" y="3935089"/>
                      <a:ext cx="538865" cy="461665"/>
                    </a:xfrm>
                    <a:prstGeom prst="rect">
                      <a:avLst/>
                    </a:prstGeom>
                    <a:blipFill>
                      <a:blip r:embed="rId5"/>
                      <a:stretch>
                        <a:fillRect b="-1316"/>
                      </a:stretch>
                    </a:blipFill>
                  </p:spPr>
                  <p:txBody>
                    <a:bodyPr/>
                    <a:lstStyle/>
                    <a:p>
                      <a:r>
                        <a:rPr lang="en-US">
                          <a:noFill/>
                        </a:rPr>
                        <a:t> </a:t>
                      </a:r>
                    </a:p>
                  </p:txBody>
                </p:sp>
              </mc:Fallback>
            </mc:AlternateContent>
          </p:grpSp>
          <p:cxnSp>
            <p:nvCxnSpPr>
              <p:cNvPr id="15" name="直接箭头连接符 14"/>
              <p:cNvCxnSpPr>
                <a:endCxn id="11" idx="0"/>
              </p:cNvCxnSpPr>
              <p:nvPr/>
            </p:nvCxnSpPr>
            <p:spPr>
              <a:xfrm flipH="1" flipV="1">
                <a:off x="3137755" y="4088329"/>
                <a:ext cx="527386" cy="8016"/>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grpSp>
        <p:cxnSp>
          <p:nvCxnSpPr>
            <p:cNvPr id="121" name="直接箭头连接符 120"/>
            <p:cNvCxnSpPr>
              <a:endCxn id="123" idx="0"/>
            </p:cNvCxnSpPr>
            <p:nvPr/>
          </p:nvCxnSpPr>
          <p:spPr>
            <a:xfrm>
              <a:off x="3207880" y="2135822"/>
              <a:ext cx="0" cy="47826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22" name="直接箭头连接符 121"/>
            <p:cNvCxnSpPr>
              <a:endCxn id="123" idx="2"/>
            </p:cNvCxnSpPr>
            <p:nvPr/>
          </p:nvCxnSpPr>
          <p:spPr>
            <a:xfrm flipH="1" flipV="1">
              <a:off x="3207880" y="3041979"/>
              <a:ext cx="0" cy="1052627"/>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sp>
          <p:nvSpPr>
            <p:cNvPr id="123" name="圆角矩形 122"/>
            <p:cNvSpPr/>
            <p:nvPr/>
          </p:nvSpPr>
          <p:spPr>
            <a:xfrm>
              <a:off x="2545709" y="2614089"/>
              <a:ext cx="1324341" cy="427890"/>
            </a:xfrm>
            <a:prstGeom prst="roundRect">
              <a:avLst/>
            </a:prstGeom>
            <a:noFill/>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tx1">
                      <a:lumMod val="95000"/>
                      <a:lumOff val="5000"/>
                    </a:schemeClr>
                  </a:solidFill>
                  <a:effectLst/>
                  <a:uLnTx/>
                  <a:uFillTx/>
                  <a:latin typeface="Calibri" panose="020F0502020204030204"/>
                  <a:ea typeface="+mn-ea"/>
                  <a:cs typeface="+mn-cs"/>
                </a:rPr>
                <a:t> Output</a:t>
              </a:r>
            </a:p>
          </p:txBody>
        </p:sp>
        <mc:AlternateContent xmlns:mc="http://schemas.openxmlformats.org/markup-compatibility/2006" xmlns:a14="http://schemas.microsoft.com/office/drawing/2010/main">
          <mc:Choice Requires="a14">
            <p:sp>
              <p:nvSpPr>
                <p:cNvPr id="124" name="矩形 123"/>
                <p:cNvSpPr/>
                <p:nvPr/>
              </p:nvSpPr>
              <p:spPr>
                <a:xfrm>
                  <a:off x="2938447" y="1682458"/>
                  <a:ext cx="54527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24" name="矩形 123"/>
                <p:cNvSpPr>
                  <a:spLocks noRot="1" noChangeAspect="1" noMove="1" noResize="1" noEditPoints="1" noAdjustHandles="1" noChangeArrowheads="1" noChangeShapeType="1" noTextEdit="1"/>
                </p:cNvSpPr>
                <p:nvPr/>
              </p:nvSpPr>
              <p:spPr>
                <a:xfrm>
                  <a:off x="2938447" y="1682458"/>
                  <a:ext cx="545277" cy="461665"/>
                </a:xfrm>
                <a:prstGeom prst="rect">
                  <a:avLst/>
                </a:prstGeom>
                <a:blipFill>
                  <a:blip r:embed="rId6"/>
                  <a:stretch>
                    <a:fillRect b="-12000"/>
                  </a:stretch>
                </a:blipFill>
              </p:spPr>
              <p:txBody>
                <a:bodyPr/>
                <a:lstStyle/>
                <a:p>
                  <a:r>
                    <a:rPr lang="en-US">
                      <a:noFill/>
                    </a:rPr>
                    <a:t> </a:t>
                  </a:r>
                </a:p>
              </p:txBody>
            </p:sp>
          </mc:Fallback>
        </mc:AlternateContent>
      </p:grpSp>
      <p:grpSp>
        <p:nvGrpSpPr>
          <p:cNvPr id="140" name="组合 139"/>
          <p:cNvGrpSpPr/>
          <p:nvPr/>
        </p:nvGrpSpPr>
        <p:grpSpPr>
          <a:xfrm>
            <a:off x="3602399" y="2607296"/>
            <a:ext cx="4246726" cy="4078053"/>
            <a:chOff x="4242252" y="1679205"/>
            <a:chExt cx="4246726" cy="4078053"/>
          </a:xfrm>
        </p:grpSpPr>
        <p:cxnSp>
          <p:nvCxnSpPr>
            <p:cNvPr id="40" name="直接箭头连接符 39"/>
            <p:cNvCxnSpPr>
              <a:endCxn id="48" idx="0"/>
            </p:cNvCxnSpPr>
            <p:nvPr/>
          </p:nvCxnSpPr>
          <p:spPr>
            <a:xfrm>
              <a:off x="7826808" y="2132569"/>
              <a:ext cx="0" cy="47826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41" name="矩形 40"/>
                <p:cNvSpPr/>
                <p:nvPr/>
              </p:nvSpPr>
              <p:spPr>
                <a:xfrm>
                  <a:off x="4242252" y="4057448"/>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41" name="矩形 40"/>
                <p:cNvSpPr>
                  <a:spLocks noRot="1" noChangeAspect="1" noMove="1" noResize="1" noEditPoints="1" noAdjustHandles="1" noChangeArrowheads="1" noChangeShapeType="1" noTextEdit="1"/>
                </p:cNvSpPr>
                <p:nvPr/>
              </p:nvSpPr>
              <p:spPr>
                <a:xfrm>
                  <a:off x="4242252" y="4057448"/>
                  <a:ext cx="853054" cy="461665"/>
                </a:xfrm>
                <a:prstGeom prst="rect">
                  <a:avLst/>
                </a:prstGeom>
                <a:blipFill>
                  <a:blip r:embed="rId7"/>
                  <a:stretch>
                    <a:fillRect b="-1316"/>
                  </a:stretch>
                </a:blipFill>
              </p:spPr>
              <p:txBody>
                <a:bodyPr/>
                <a:lstStyle/>
                <a:p>
                  <a:r>
                    <a:rPr lang="en-US">
                      <a:noFill/>
                    </a:rPr>
                    <a:t> </a:t>
                  </a:r>
                </a:p>
              </p:txBody>
            </p:sp>
          </mc:Fallback>
        </mc:AlternateContent>
        <p:cxnSp>
          <p:nvCxnSpPr>
            <p:cNvPr id="43" name="直接箭头连接符 42"/>
            <p:cNvCxnSpPr>
              <a:stCxn id="50" idx="3"/>
            </p:cNvCxnSpPr>
            <p:nvPr/>
          </p:nvCxnSpPr>
          <p:spPr>
            <a:xfrm>
              <a:off x="5470915" y="4803369"/>
              <a:ext cx="0" cy="53547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50" name="圆角矩形 49"/>
            <p:cNvSpPr/>
            <p:nvPr/>
          </p:nvSpPr>
          <p:spPr>
            <a:xfrm rot="5400000">
              <a:off x="4755875" y="3886371"/>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rPr>
                <a:t>Weight</a:t>
              </a:r>
            </a:p>
          </p:txBody>
        </p:sp>
        <p:sp>
          <p:nvSpPr>
            <p:cNvPr id="51" name="圆角矩形 50"/>
            <p:cNvSpPr/>
            <p:nvPr/>
          </p:nvSpPr>
          <p:spPr>
            <a:xfrm rot="5400000">
              <a:off x="5386420" y="3854655"/>
              <a:ext cx="1430080" cy="46734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52" name="直接箭头连接符 51"/>
            <p:cNvCxnSpPr>
              <a:stCxn id="51" idx="2"/>
              <a:endCxn id="50" idx="0"/>
            </p:cNvCxnSpPr>
            <p:nvPr/>
          </p:nvCxnSpPr>
          <p:spPr>
            <a:xfrm flipH="1">
              <a:off x="5672873" y="4088329"/>
              <a:ext cx="194914" cy="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53" name="矩形 52"/>
            <p:cNvSpPr/>
            <p:nvPr/>
          </p:nvSpPr>
          <p:spPr>
            <a:xfrm rot="5400000">
              <a:off x="5180759" y="3086697"/>
              <a:ext cx="1792316" cy="1994446"/>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cxnSp>
          <p:nvCxnSpPr>
            <p:cNvPr id="54" name="直接箭头连接符 53"/>
            <p:cNvCxnSpPr>
              <a:stCxn id="50" idx="2"/>
              <a:endCxn id="55" idx="0"/>
            </p:cNvCxnSpPr>
            <p:nvPr/>
          </p:nvCxnSpPr>
          <p:spPr>
            <a:xfrm rot="5400000">
              <a:off x="4921177" y="3748565"/>
              <a:ext cx="8016" cy="68754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55" name="矩形 54"/>
                <p:cNvSpPr/>
                <p:nvPr/>
              </p:nvSpPr>
              <p:spPr>
                <a:xfrm>
                  <a:off x="5219278" y="5295593"/>
                  <a:ext cx="53886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55" name="矩形 54"/>
                <p:cNvSpPr>
                  <a:spLocks noRot="1" noChangeAspect="1" noMove="1" noResize="1" noEditPoints="1" noAdjustHandles="1" noChangeArrowheads="1" noChangeShapeType="1" noTextEdit="1"/>
                </p:cNvSpPr>
                <p:nvPr/>
              </p:nvSpPr>
              <p:spPr>
                <a:xfrm>
                  <a:off x="5219278" y="5295593"/>
                  <a:ext cx="538865" cy="461665"/>
                </a:xfrm>
                <a:prstGeom prst="rect">
                  <a:avLst/>
                </a:prstGeom>
                <a:blipFill>
                  <a:blip r:embed="rId8"/>
                  <a:stretch>
                    <a:fillRect/>
                  </a:stretch>
                </a:blipFill>
              </p:spPr>
              <p:txBody>
                <a:bodyPr/>
                <a:lstStyle/>
                <a:p>
                  <a:r>
                    <a:rPr lang="en-US">
                      <a:noFill/>
                    </a:rPr>
                    <a:t> </a:t>
                  </a:r>
                </a:p>
              </p:txBody>
            </p:sp>
          </mc:Fallback>
        </mc:AlternateContent>
        <p:cxnSp>
          <p:nvCxnSpPr>
            <p:cNvPr id="45" name="直接箭头连接符 44"/>
            <p:cNvCxnSpPr>
              <a:endCxn id="51" idx="0"/>
            </p:cNvCxnSpPr>
            <p:nvPr/>
          </p:nvCxnSpPr>
          <p:spPr>
            <a:xfrm flipH="1" flipV="1">
              <a:off x="6335134" y="4088329"/>
              <a:ext cx="207668" cy="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46" name="直接箭头连接符 45"/>
            <p:cNvCxnSpPr>
              <a:endCxn id="48" idx="2"/>
            </p:cNvCxnSpPr>
            <p:nvPr/>
          </p:nvCxnSpPr>
          <p:spPr>
            <a:xfrm flipH="1" flipV="1">
              <a:off x="7826808" y="3038726"/>
              <a:ext cx="0" cy="1052627"/>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sp>
          <p:nvSpPr>
            <p:cNvPr id="48" name="圆角矩形 47"/>
            <p:cNvSpPr/>
            <p:nvPr/>
          </p:nvSpPr>
          <p:spPr>
            <a:xfrm>
              <a:off x="7164637" y="2610836"/>
              <a:ext cx="1324341" cy="427890"/>
            </a:xfrm>
            <a:prstGeom prst="roundRect">
              <a:avLst/>
            </a:prstGeom>
            <a:noFill/>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tx1">
                      <a:lumMod val="95000"/>
                      <a:lumOff val="5000"/>
                    </a:schemeClr>
                  </a:solidFill>
                  <a:effectLst/>
                  <a:uLnTx/>
                  <a:uFillTx/>
                  <a:latin typeface="Calibri" panose="020F0502020204030204"/>
                  <a:ea typeface="+mn-ea"/>
                  <a:cs typeface="+mn-cs"/>
                </a:rPr>
                <a:t> Output</a:t>
              </a:r>
            </a:p>
          </p:txBody>
        </p:sp>
        <mc:AlternateContent xmlns:mc="http://schemas.openxmlformats.org/markup-compatibility/2006" xmlns:a14="http://schemas.microsoft.com/office/drawing/2010/main">
          <mc:Choice Requires="a14">
            <p:sp>
              <p:nvSpPr>
                <p:cNvPr id="49" name="矩形 48"/>
                <p:cNvSpPr/>
                <p:nvPr/>
              </p:nvSpPr>
              <p:spPr>
                <a:xfrm>
                  <a:off x="7557375" y="1679205"/>
                  <a:ext cx="54527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49" name="矩形 48"/>
                <p:cNvSpPr>
                  <a:spLocks noRot="1" noChangeAspect="1" noMove="1" noResize="1" noEditPoints="1" noAdjustHandles="1" noChangeArrowheads="1" noChangeShapeType="1" noTextEdit="1"/>
                </p:cNvSpPr>
                <p:nvPr/>
              </p:nvSpPr>
              <p:spPr>
                <a:xfrm>
                  <a:off x="7557375" y="1679205"/>
                  <a:ext cx="545277" cy="461665"/>
                </a:xfrm>
                <a:prstGeom prst="rect">
                  <a:avLst/>
                </a:prstGeom>
                <a:blipFill>
                  <a:blip r:embed="rId9"/>
                  <a:stretch>
                    <a:fillRect b="-12000"/>
                  </a:stretch>
                </a:blipFill>
              </p:spPr>
              <p:txBody>
                <a:bodyPr/>
                <a:lstStyle/>
                <a:p>
                  <a:r>
                    <a:rPr lang="en-US">
                      <a:noFill/>
                    </a:rPr>
                    <a:t> </a:t>
                  </a:r>
                </a:p>
              </p:txBody>
            </p:sp>
          </mc:Fallback>
        </mc:AlternateContent>
        <p:cxnSp>
          <p:nvCxnSpPr>
            <p:cNvPr id="74" name="直接箭头连接符 73"/>
            <p:cNvCxnSpPr/>
            <p:nvPr/>
          </p:nvCxnSpPr>
          <p:spPr>
            <a:xfrm flipV="1">
              <a:off x="4769458" y="3310573"/>
              <a:ext cx="0" cy="792000"/>
            </a:xfrm>
            <a:prstGeom prst="straightConnector1">
              <a:avLst/>
            </a:prstGeom>
            <a:noFill/>
            <a:ln w="6350" cap="flat" cmpd="sng" algn="ctr">
              <a:solidFill>
                <a:sysClr val="windowText" lastClr="000000"/>
              </a:solidFill>
              <a:prstDash val="solid"/>
              <a:miter lim="800000"/>
              <a:headEnd type="oval" w="med" len="med"/>
              <a:tailEnd type="none" w="med" len="med"/>
            </a:ln>
            <a:effectLst/>
          </p:spPr>
        </p:cxnSp>
        <p:cxnSp>
          <p:nvCxnSpPr>
            <p:cNvPr id="76" name="直接箭头连接符 75"/>
            <p:cNvCxnSpPr/>
            <p:nvPr/>
          </p:nvCxnSpPr>
          <p:spPr>
            <a:xfrm flipH="1" flipV="1">
              <a:off x="4758028" y="3310573"/>
              <a:ext cx="2709108" cy="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nvGrpSpPr>
            <p:cNvPr id="81" name="组合 80"/>
            <p:cNvGrpSpPr/>
            <p:nvPr/>
          </p:nvGrpSpPr>
          <p:grpSpPr>
            <a:xfrm>
              <a:off x="7194636" y="3821420"/>
              <a:ext cx="545001" cy="791776"/>
              <a:chOff x="7210197" y="3768338"/>
              <a:chExt cx="769422" cy="791776"/>
            </a:xfrm>
          </p:grpSpPr>
          <p:sp>
            <p:nvSpPr>
              <p:cNvPr id="79" name="圆角矩形 78"/>
              <p:cNvSpPr/>
              <p:nvPr/>
            </p:nvSpPr>
            <p:spPr>
              <a:xfrm>
                <a:off x="7210197" y="3768338"/>
                <a:ext cx="769422" cy="534969"/>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0" name="文本框 79"/>
                  <p:cNvSpPr txBox="1"/>
                  <p:nvPr/>
                </p:nvSpPr>
                <p:spPr>
                  <a:xfrm>
                    <a:off x="7340873" y="3821450"/>
                    <a:ext cx="541151" cy="73866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oMath>
                      </m:oMathPara>
                    </a14:m>
                    <a:endParaRPr kumimoji="0" lang="en-US" sz="28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p:txBody>
              </p:sp>
            </mc:Choice>
            <mc:Fallback xmlns="">
              <p:sp>
                <p:nvSpPr>
                  <p:cNvPr id="80" name="文本框 79"/>
                  <p:cNvSpPr txBox="1">
                    <a:spLocks noRot="1" noChangeAspect="1" noMove="1" noResize="1" noEditPoints="1" noAdjustHandles="1" noChangeArrowheads="1" noChangeShapeType="1" noTextEdit="1"/>
                  </p:cNvSpPr>
                  <p:nvPr/>
                </p:nvSpPr>
                <p:spPr>
                  <a:xfrm>
                    <a:off x="7340873" y="3821450"/>
                    <a:ext cx="541151" cy="738664"/>
                  </a:xfrm>
                  <a:prstGeom prst="rect">
                    <a:avLst/>
                  </a:prstGeom>
                  <a:blipFill>
                    <a:blip r:embed="rId10"/>
                    <a:stretch>
                      <a:fillRect/>
                    </a:stretch>
                  </a:blipFill>
                </p:spPr>
                <p:txBody>
                  <a:bodyPr/>
                  <a:lstStyle/>
                  <a:p>
                    <a:r>
                      <a:rPr lang="en-US">
                        <a:noFill/>
                      </a:rPr>
                      <a:t> </a:t>
                    </a:r>
                  </a:p>
                </p:txBody>
              </p:sp>
            </mc:Fallback>
          </mc:AlternateContent>
        </p:grpSp>
        <p:cxnSp>
          <p:nvCxnSpPr>
            <p:cNvPr id="107" name="直接箭头连接符 106"/>
            <p:cNvCxnSpPr/>
            <p:nvPr/>
          </p:nvCxnSpPr>
          <p:spPr>
            <a:xfrm flipH="1" flipV="1">
              <a:off x="7468323" y="3310573"/>
              <a:ext cx="0" cy="51084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13" name="矩形 112"/>
                <p:cNvSpPr/>
                <p:nvPr/>
              </p:nvSpPr>
              <p:spPr>
                <a:xfrm>
                  <a:off x="7710674" y="4088905"/>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13" name="矩形 112"/>
                <p:cNvSpPr>
                  <a:spLocks noRot="1" noChangeAspect="1" noMove="1" noResize="1" noEditPoints="1" noAdjustHandles="1" noChangeArrowheads="1" noChangeShapeType="1" noTextEdit="1"/>
                </p:cNvSpPr>
                <p:nvPr/>
              </p:nvSpPr>
              <p:spPr>
                <a:xfrm>
                  <a:off x="7710674" y="4088905"/>
                  <a:ext cx="554895" cy="461665"/>
                </a:xfrm>
                <a:prstGeom prst="rect">
                  <a:avLst/>
                </a:prstGeom>
                <a:blipFill>
                  <a:blip r:embed="rId11"/>
                  <a:stretch>
                    <a:fillRect/>
                  </a:stretch>
                </a:blipFill>
              </p:spPr>
              <p:txBody>
                <a:bodyPr/>
                <a:lstStyle/>
                <a:p>
                  <a:r>
                    <a:rPr lang="en-US">
                      <a:noFill/>
                    </a:rPr>
                    <a:t> </a:t>
                  </a:r>
                </a:p>
              </p:txBody>
            </p:sp>
          </mc:Fallback>
        </mc:AlternateContent>
        <p:cxnSp>
          <p:nvCxnSpPr>
            <p:cNvPr id="114" name="直接箭头连接符 113"/>
            <p:cNvCxnSpPr>
              <a:endCxn id="79" idx="3"/>
            </p:cNvCxnSpPr>
            <p:nvPr/>
          </p:nvCxnSpPr>
          <p:spPr>
            <a:xfrm flipH="1">
              <a:off x="7739637" y="4088328"/>
              <a:ext cx="280811" cy="57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127" name="圆角矩形 126"/>
            <p:cNvSpPr/>
            <p:nvPr/>
          </p:nvSpPr>
          <p:spPr>
            <a:xfrm rot="16200000">
              <a:off x="6029968" y="3892648"/>
              <a:ext cx="1430080" cy="40391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128" name="文本框 127"/>
                <p:cNvSpPr txBox="1"/>
                <p:nvPr/>
              </p:nvSpPr>
              <p:spPr>
                <a:xfrm rot="5400000">
                  <a:off x="6129758" y="3798965"/>
                  <a:ext cx="1007443" cy="58477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𝜹</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𝟏</m:t>
                        </m:r>
                      </m:oMath>
                    </m:oMathPara>
                  </a14:m>
                  <a:endParaRPr kumimoji="0" lang="en-US" sz="20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128" name="文本框 127"/>
                <p:cNvSpPr txBox="1">
                  <a:spLocks noRot="1" noChangeAspect="1" noMove="1" noResize="1" noEditPoints="1" noAdjustHandles="1" noChangeArrowheads="1" noChangeShapeType="1" noTextEdit="1"/>
                </p:cNvSpPr>
                <p:nvPr/>
              </p:nvSpPr>
              <p:spPr>
                <a:xfrm rot="5400000">
                  <a:off x="6129758" y="3798965"/>
                  <a:ext cx="1007443" cy="584776"/>
                </a:xfrm>
                <a:prstGeom prst="rect">
                  <a:avLst/>
                </a:prstGeom>
                <a:blipFill>
                  <a:blip r:embed="rId12"/>
                  <a:stretch>
                    <a:fillRect t="-606" b="-1818"/>
                  </a:stretch>
                </a:blipFill>
              </p:spPr>
              <p:txBody>
                <a:bodyPr/>
                <a:lstStyle/>
                <a:p>
                  <a:r>
                    <a:rPr lang="en-US">
                      <a:noFill/>
                    </a:rPr>
                    <a:t> </a:t>
                  </a:r>
                </a:p>
              </p:txBody>
            </p:sp>
          </mc:Fallback>
        </mc:AlternateContent>
        <p:cxnSp>
          <p:nvCxnSpPr>
            <p:cNvPr id="129" name="直接箭头连接符 128"/>
            <p:cNvCxnSpPr>
              <a:stCxn id="128" idx="0"/>
              <a:endCxn id="79" idx="1"/>
            </p:cNvCxnSpPr>
            <p:nvPr/>
          </p:nvCxnSpPr>
          <p:spPr>
            <a:xfrm flipV="1">
              <a:off x="6925868" y="4088905"/>
              <a:ext cx="268768" cy="0"/>
            </a:xfrm>
            <a:prstGeom prst="straightConnector1">
              <a:avLst/>
            </a:prstGeom>
            <a:noFill/>
            <a:ln w="6350" cap="flat" cmpd="sng" algn="ctr">
              <a:solidFill>
                <a:sysClr val="windowText" lastClr="000000"/>
              </a:solidFill>
              <a:prstDash val="solid"/>
              <a:miter lim="800000"/>
              <a:tailEnd type="triangle"/>
            </a:ln>
            <a:effectLst/>
          </p:spPr>
        </p:cxnSp>
      </p:grpSp>
      <mc:AlternateContent xmlns:mc="http://schemas.openxmlformats.org/markup-compatibility/2006" xmlns:a14="http://schemas.microsoft.com/office/drawing/2010/main">
        <mc:Choice Requires="a14">
          <p:sp>
            <p:nvSpPr>
              <p:cNvPr id="170" name="矩形 169"/>
              <p:cNvSpPr/>
              <p:nvPr/>
            </p:nvSpPr>
            <p:spPr>
              <a:xfrm>
                <a:off x="560579" y="1682322"/>
                <a:ext cx="2362505"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𝒇</m:t>
                      </m:r>
                      <m:d>
                        <m:d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e>
                      </m:d>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70" name="矩形 169"/>
              <p:cNvSpPr>
                <a:spLocks noRot="1" noChangeAspect="1" noMove="1" noResize="1" noEditPoints="1" noAdjustHandles="1" noChangeArrowheads="1" noChangeShapeType="1" noTextEdit="1"/>
              </p:cNvSpPr>
              <p:nvPr/>
            </p:nvSpPr>
            <p:spPr>
              <a:xfrm>
                <a:off x="560579" y="1682322"/>
                <a:ext cx="2362505" cy="400110"/>
              </a:xfrm>
              <a:prstGeom prst="rect">
                <a:avLst/>
              </a:prstGeom>
              <a:blipFill>
                <a:blip r:embed="rId13"/>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3" name="矩形 172"/>
              <p:cNvSpPr/>
              <p:nvPr/>
            </p:nvSpPr>
            <p:spPr>
              <a:xfrm>
                <a:off x="4262046" y="1705182"/>
                <a:ext cx="3168431" cy="400110"/>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m:t>
                      </m:r>
                      <m:sSub>
                        <m:sSubPr>
                          <m:ctrlPr>
                            <a:rPr lang="en-US" sz="2000" b="1" i="1" kern="0">
                              <a:solidFill>
                                <a:srgbClr val="C00000"/>
                              </a:solidFill>
                              <a:latin typeface="Cambria Math" panose="02040503050406030204" pitchFamily="18" charset="0"/>
                            </a:rPr>
                          </m:ctrlPr>
                        </m:sSubPr>
                        <m:e>
                          <m:r>
                            <a:rPr lang="en-US" sz="2000" b="1" i="1" kern="0">
                              <a:solidFill>
                                <a:srgbClr val="C00000"/>
                              </a:solidFill>
                              <a:latin typeface="Cambria Math" panose="02040503050406030204" pitchFamily="18" charset="0"/>
                            </a:rPr>
                            <m:t>𝒉</m:t>
                          </m:r>
                        </m:e>
                        <m:sub>
                          <m:r>
                            <a:rPr lang="en-US" sz="2000" b="1" i="1" kern="0">
                              <a:solidFill>
                                <a:srgbClr val="C00000"/>
                              </a:solidFill>
                              <a:latin typeface="Cambria Math" panose="02040503050406030204" pitchFamily="18" charset="0"/>
                            </a:rPr>
                            <m:t>𝒕</m:t>
                          </m:r>
                          <m:r>
                            <a:rPr lang="en-US" sz="2000" b="1" i="1" kern="0">
                              <a:solidFill>
                                <a:srgbClr val="C00000"/>
                              </a:solidFill>
                              <a:latin typeface="Cambria Math" panose="02040503050406030204" pitchFamily="18" charset="0"/>
                            </a:rPr>
                            <m:t>−</m:t>
                          </m:r>
                          <m:r>
                            <a:rPr lang="en-US" sz="2000" b="1" i="1" kern="0">
                              <a:solidFill>
                                <a:srgbClr val="C00000"/>
                              </a:solidFill>
                              <a:latin typeface="Cambria Math" panose="02040503050406030204" pitchFamily="18" charset="0"/>
                            </a:rPr>
                            <m:t>𝟏</m:t>
                          </m:r>
                        </m:sub>
                      </m:sSub>
                      <m:r>
                        <a:rPr lang="en-US" sz="2000" b="1" i="1" kern="0" smtClean="0">
                          <a:solidFill>
                            <a:srgbClr val="C00000"/>
                          </a:solidFill>
                          <a:latin typeface="Cambria Math" panose="02040503050406030204" pitchFamily="18" charset="0"/>
                        </a:rPr>
                        <m:t>+</m:t>
                      </m:r>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𝒇</m:t>
                      </m:r>
                      <m:d>
                        <m:dPr>
                          <m:ctrlP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ctrlPr>
                        </m:dPr>
                        <m:e>
                          <m:sSub>
                            <m:sSubPr>
                              <m:ctrlP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𝒕</m:t>
                              </m:r>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m:t>
                              </m:r>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𝟏</m:t>
                              </m:r>
                            </m:sub>
                          </m:sSub>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𝒙</m:t>
                              </m:r>
                            </m:e>
                            <m:sub>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𝒕</m:t>
                              </m:r>
                            </m:sub>
                          </m:sSub>
                        </m:e>
                      </m:d>
                    </m:oMath>
                  </m:oMathPara>
                </a14:m>
                <a:endParaRPr kumimoji="0" lang="en-US" sz="2000" b="1" i="1" u="none" strike="noStrike" kern="0" cap="none" spc="0" normalizeH="0" baseline="0" noProof="0" dirty="0" smtClean="0">
                  <a:ln>
                    <a:noFill/>
                  </a:ln>
                  <a:solidFill>
                    <a:srgbClr val="C00000"/>
                  </a:solidFill>
                  <a:effectLst/>
                  <a:uLnTx/>
                  <a:uFillTx/>
                </a:endParaRPr>
              </a:p>
            </p:txBody>
          </p:sp>
        </mc:Choice>
        <mc:Fallback xmlns="">
          <p:sp>
            <p:nvSpPr>
              <p:cNvPr id="173" name="矩形 172"/>
              <p:cNvSpPr>
                <a:spLocks noRot="1" noChangeAspect="1" noMove="1" noResize="1" noEditPoints="1" noAdjustHandles="1" noChangeArrowheads="1" noChangeShapeType="1" noTextEdit="1"/>
              </p:cNvSpPr>
              <p:nvPr/>
            </p:nvSpPr>
            <p:spPr>
              <a:xfrm>
                <a:off x="4262046" y="1705182"/>
                <a:ext cx="3168431" cy="400110"/>
              </a:xfrm>
              <a:prstGeom prst="rect">
                <a:avLst/>
              </a:prstGeom>
              <a:blipFill>
                <a:blip r:embed="rId14"/>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矩形 175"/>
              <p:cNvSpPr/>
              <p:nvPr/>
            </p:nvSpPr>
            <p:spPr>
              <a:xfrm>
                <a:off x="560578" y="2074816"/>
                <a:ext cx="1818575"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𝒐</m:t>
                      </m:r>
                      <m:d>
                        <m:d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𝒘</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e>
                      </m:d>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76" name="矩形 175"/>
              <p:cNvSpPr>
                <a:spLocks noRot="1" noChangeAspect="1" noMove="1" noResize="1" noEditPoints="1" noAdjustHandles="1" noChangeArrowheads="1" noChangeShapeType="1" noTextEdit="1"/>
              </p:cNvSpPr>
              <p:nvPr/>
            </p:nvSpPr>
            <p:spPr>
              <a:xfrm>
                <a:off x="560578" y="2074816"/>
                <a:ext cx="1818575" cy="400110"/>
              </a:xfrm>
              <a:prstGeom prst="rect">
                <a:avLst/>
              </a:prstGeom>
              <a:blipFill>
                <a:blip r:embed="rId15"/>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矩形 176"/>
              <p:cNvSpPr/>
              <p:nvPr/>
            </p:nvSpPr>
            <p:spPr>
              <a:xfrm>
                <a:off x="4282070" y="2092997"/>
                <a:ext cx="1818575"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𝒐</m:t>
                      </m:r>
                      <m:d>
                        <m:d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𝒘</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e>
                      </m:d>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77" name="矩形 176"/>
              <p:cNvSpPr>
                <a:spLocks noRot="1" noChangeAspect="1" noMove="1" noResize="1" noEditPoints="1" noAdjustHandles="1" noChangeArrowheads="1" noChangeShapeType="1" noTextEdit="1"/>
              </p:cNvSpPr>
              <p:nvPr/>
            </p:nvSpPr>
            <p:spPr>
              <a:xfrm>
                <a:off x="4282070" y="2092997"/>
                <a:ext cx="1818575" cy="400110"/>
              </a:xfrm>
              <a:prstGeom prst="rect">
                <a:avLst/>
              </a:prstGeom>
              <a:blipFill>
                <a:blip r:embed="rId16"/>
                <a:stretch>
                  <a:fillRect b="-7576"/>
                </a:stretch>
              </a:blipFill>
            </p:spPr>
            <p:txBody>
              <a:bodyPr/>
              <a:lstStyle/>
              <a:p>
                <a:r>
                  <a:rPr lang="en-US">
                    <a:noFill/>
                  </a:rPr>
                  <a:t> </a:t>
                </a:r>
              </a:p>
            </p:txBody>
          </p:sp>
        </mc:Fallback>
      </mc:AlternateContent>
      <p:sp>
        <p:nvSpPr>
          <p:cNvPr id="179" name="右箭头 178"/>
          <p:cNvSpPr/>
          <p:nvPr/>
        </p:nvSpPr>
        <p:spPr>
          <a:xfrm>
            <a:off x="3698765" y="2009354"/>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3" name="矩形 182"/>
              <p:cNvSpPr/>
              <p:nvPr/>
            </p:nvSpPr>
            <p:spPr>
              <a:xfrm>
                <a:off x="150942" y="3716673"/>
                <a:ext cx="152682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83" name="矩形 182"/>
              <p:cNvSpPr>
                <a:spLocks noRot="1" noChangeAspect="1" noMove="1" noResize="1" noEditPoints="1" noAdjustHandles="1" noChangeArrowheads="1" noChangeShapeType="1" noTextEdit="1"/>
              </p:cNvSpPr>
              <p:nvPr/>
            </p:nvSpPr>
            <p:spPr>
              <a:xfrm>
                <a:off x="150942" y="3716673"/>
                <a:ext cx="1526828" cy="400110"/>
              </a:xfrm>
              <a:prstGeom prst="rect">
                <a:avLst/>
              </a:prstGeom>
              <a:blipFill>
                <a:blip r:embed="rId17"/>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矩形 183"/>
              <p:cNvSpPr/>
              <p:nvPr/>
            </p:nvSpPr>
            <p:spPr>
              <a:xfrm>
                <a:off x="4054277" y="3720711"/>
                <a:ext cx="152682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84" name="矩形 183"/>
              <p:cNvSpPr>
                <a:spLocks noRot="1" noChangeAspect="1" noMove="1" noResize="1" noEditPoints="1" noAdjustHandles="1" noChangeArrowheads="1" noChangeShapeType="1" noTextEdit="1"/>
              </p:cNvSpPr>
              <p:nvPr/>
            </p:nvSpPr>
            <p:spPr>
              <a:xfrm>
                <a:off x="4054277" y="3720711"/>
                <a:ext cx="1526828" cy="400110"/>
              </a:xfrm>
              <a:prstGeom prst="rect">
                <a:avLst/>
              </a:prstGeom>
              <a:blipFill>
                <a:blip r:embed="rId18"/>
                <a:stretch>
                  <a:fillRect b="-15152"/>
                </a:stretch>
              </a:blipFill>
            </p:spPr>
            <p:txBody>
              <a:bodyPr/>
              <a:lstStyle/>
              <a:p>
                <a:r>
                  <a:rPr lang="en-US">
                    <a:noFill/>
                  </a:rPr>
                  <a:t> </a:t>
                </a:r>
              </a:p>
            </p:txBody>
          </p:sp>
        </mc:Fallback>
      </mc:AlternateContent>
      <p:sp>
        <p:nvSpPr>
          <p:cNvPr id="188" name="文本框 187"/>
          <p:cNvSpPr txBox="1"/>
          <p:nvPr/>
        </p:nvSpPr>
        <p:spPr>
          <a:xfrm>
            <a:off x="1272865" y="1143614"/>
            <a:ext cx="665567" cy="400110"/>
          </a:xfrm>
          <a:prstGeom prst="rect">
            <a:avLst/>
          </a:prstGeom>
          <a:noFill/>
        </p:spPr>
        <p:txBody>
          <a:bodyPr wrap="none" rtlCol="0">
            <a:spAutoFit/>
          </a:bodyPr>
          <a:lstStyle/>
          <a:p>
            <a:r>
              <a:rPr lang="en-US" sz="2000" b="1" dirty="0" smtClean="0">
                <a:solidFill>
                  <a:schemeClr val="tx1">
                    <a:lumMod val="95000"/>
                    <a:lumOff val="5000"/>
                  </a:schemeClr>
                </a:solidFill>
              </a:rPr>
              <a:t>RNN</a:t>
            </a:r>
            <a:endParaRPr lang="en-US" sz="2000" b="1" dirty="0">
              <a:solidFill>
                <a:schemeClr val="tx1">
                  <a:lumMod val="95000"/>
                  <a:lumOff val="5000"/>
                </a:schemeClr>
              </a:solidFill>
            </a:endParaRPr>
          </a:p>
        </p:txBody>
      </p:sp>
      <p:sp>
        <p:nvSpPr>
          <p:cNvPr id="189" name="文本框 188"/>
          <p:cNvSpPr txBox="1"/>
          <p:nvPr/>
        </p:nvSpPr>
        <p:spPr>
          <a:xfrm>
            <a:off x="5001902" y="1108368"/>
            <a:ext cx="1623586" cy="400110"/>
          </a:xfrm>
          <a:prstGeom prst="rect">
            <a:avLst/>
          </a:prstGeom>
          <a:noFill/>
        </p:spPr>
        <p:txBody>
          <a:bodyPr wrap="none" rtlCol="0">
            <a:spAutoFit/>
          </a:bodyPr>
          <a:lstStyle/>
          <a:p>
            <a:r>
              <a:rPr lang="en-US" sz="2000" b="1" dirty="0" smtClean="0">
                <a:solidFill>
                  <a:srgbClr val="C00000"/>
                </a:solidFill>
              </a:rPr>
              <a:t>Residual RNN</a:t>
            </a:r>
            <a:endParaRPr lang="en-US" sz="2000" b="1" dirty="0">
              <a:solidFill>
                <a:srgbClr val="C00000"/>
              </a:solidFill>
            </a:endParaRPr>
          </a:p>
        </p:txBody>
      </p:sp>
      <p:sp>
        <p:nvSpPr>
          <p:cNvPr id="192" name="页脚占位符 191"/>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193" name="灯片编号占位符 192"/>
          <p:cNvSpPr>
            <a:spLocks noGrp="1"/>
          </p:cNvSpPr>
          <p:nvPr>
            <p:ph type="sldNum" sz="quarter" idx="4"/>
          </p:nvPr>
        </p:nvSpPr>
        <p:spPr/>
        <p:txBody>
          <a:bodyPr/>
          <a:lstStyle/>
          <a:p>
            <a:fld id="{45C09EBD-42BD-6040-A64C-E9C017D82023}" type="slidenum">
              <a:rPr lang="en-US" smtClean="0"/>
              <a:pPr/>
              <a:t>14</a:t>
            </a:fld>
            <a:endParaRPr lang="en-US" dirty="0"/>
          </a:p>
        </p:txBody>
      </p:sp>
    </p:spTree>
    <p:extLst>
      <p:ext uri="{BB962C8B-B14F-4D97-AF65-F5344CB8AC3E}">
        <p14:creationId xmlns:p14="http://schemas.microsoft.com/office/powerpoint/2010/main" val="1160435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RNN </a:t>
            </a:r>
            <a:r>
              <a:rPr lang="en-US" dirty="0" smtClean="0">
                <a:sym typeface="Wingdings" panose="05000000000000000000" pitchFamily="2" charset="2"/>
              </a:rPr>
              <a:t> </a:t>
            </a:r>
            <a:r>
              <a:rPr lang="en-US" dirty="0" smtClean="0"/>
              <a:t>Differential Equations</a:t>
            </a:r>
            <a:endParaRPr lang="en-US" dirty="0"/>
          </a:p>
        </p:txBody>
      </p:sp>
      <p:grpSp>
        <p:nvGrpSpPr>
          <p:cNvPr id="169" name="组合 168"/>
          <p:cNvGrpSpPr/>
          <p:nvPr/>
        </p:nvGrpSpPr>
        <p:grpSpPr>
          <a:xfrm>
            <a:off x="39718" y="2607296"/>
            <a:ext cx="3199755" cy="4074800"/>
            <a:chOff x="670295" y="1682458"/>
            <a:chExt cx="3199755" cy="4074800"/>
          </a:xfrm>
        </p:grpSpPr>
        <p:grpSp>
          <p:nvGrpSpPr>
            <p:cNvPr id="37" name="组合 36"/>
            <p:cNvGrpSpPr/>
            <p:nvPr/>
          </p:nvGrpSpPr>
          <p:grpSpPr>
            <a:xfrm>
              <a:off x="670295" y="3176332"/>
              <a:ext cx="2980345" cy="2580926"/>
              <a:chOff x="917755" y="3176332"/>
              <a:chExt cx="2980345" cy="2580926"/>
            </a:xfrm>
          </p:grpSpPr>
          <mc:AlternateContent xmlns:mc="http://schemas.openxmlformats.org/markup-compatibility/2006" xmlns:a14="http://schemas.microsoft.com/office/drawing/2010/main">
            <mc:Choice Requires="a14">
              <p:sp>
                <p:nvSpPr>
                  <p:cNvPr id="5" name="矩形 4"/>
                  <p:cNvSpPr/>
                  <p:nvPr/>
                </p:nvSpPr>
                <p:spPr>
                  <a:xfrm>
                    <a:off x="3343205" y="4060702"/>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5" name="矩形 4"/>
                  <p:cNvSpPr>
                    <a:spLocks noRot="1" noChangeAspect="1" noMove="1" noResize="1" noEditPoints="1" noAdjustHandles="1" noChangeArrowheads="1" noChangeShapeType="1" noTextEdit="1"/>
                  </p:cNvSpPr>
                  <p:nvPr/>
                </p:nvSpPr>
                <p:spPr>
                  <a:xfrm>
                    <a:off x="3343205" y="4060702"/>
                    <a:ext cx="554895"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917755" y="4013031"/>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7" name="矩形 6"/>
                  <p:cNvSpPr>
                    <a:spLocks noRot="1" noChangeAspect="1" noMove="1" noResize="1" noEditPoints="1" noAdjustHandles="1" noChangeArrowheads="1" noChangeShapeType="1" noTextEdit="1"/>
                  </p:cNvSpPr>
                  <p:nvPr/>
                </p:nvSpPr>
                <p:spPr>
                  <a:xfrm>
                    <a:off x="917755" y="4013031"/>
                    <a:ext cx="853054" cy="461665"/>
                  </a:xfrm>
                  <a:prstGeom prst="rect">
                    <a:avLst/>
                  </a:prstGeom>
                  <a:blipFill>
                    <a:blip r:embed="rId4"/>
                    <a:stretch>
                      <a:fillRect b="-2632"/>
                    </a:stretch>
                  </a:blipFill>
                </p:spPr>
                <p:txBody>
                  <a:bodyPr/>
                  <a:lstStyle/>
                  <a:p>
                    <a:r>
                      <a:rPr lang="en-US">
                        <a:noFill/>
                      </a:rPr>
                      <a:t> </a:t>
                    </a:r>
                  </a:p>
                </p:txBody>
              </p:sp>
            </mc:Fallback>
          </mc:AlternateContent>
          <p:cxnSp>
            <p:nvCxnSpPr>
              <p:cNvPr id="25" name="直接箭头连接符 24"/>
              <p:cNvCxnSpPr>
                <a:stCxn id="10" idx="3"/>
              </p:cNvCxnSpPr>
              <p:nvPr/>
            </p:nvCxnSpPr>
            <p:spPr>
              <a:xfrm>
                <a:off x="2239247" y="4803369"/>
                <a:ext cx="0" cy="53547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grpSp>
            <p:nvGrpSpPr>
              <p:cNvPr id="16" name="组合 15"/>
              <p:cNvGrpSpPr/>
              <p:nvPr/>
            </p:nvGrpSpPr>
            <p:grpSpPr>
              <a:xfrm rot="5400000">
                <a:off x="1049736" y="3476340"/>
                <a:ext cx="2580926" cy="1980910"/>
                <a:chOff x="1713667" y="3092310"/>
                <a:chExt cx="2580926" cy="1980910"/>
              </a:xfrm>
            </p:grpSpPr>
            <p:sp>
              <p:nvSpPr>
                <p:cNvPr id="10" name="圆角矩形 9"/>
                <p:cNvSpPr/>
                <p:nvPr/>
              </p:nvSpPr>
              <p:spPr>
                <a:xfrm>
                  <a:off x="1910624" y="3981759"/>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rPr>
                    <a:t>Weight</a:t>
                  </a:r>
                </a:p>
              </p:txBody>
            </p:sp>
            <p:sp>
              <p:nvSpPr>
                <p:cNvPr id="11" name="圆角矩形 10"/>
                <p:cNvSpPr/>
                <p:nvPr/>
              </p:nvSpPr>
              <p:spPr>
                <a:xfrm>
                  <a:off x="1910624" y="3285209"/>
                  <a:ext cx="1430080" cy="46734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13" name="直接箭头连接符 12"/>
                <p:cNvCxnSpPr>
                  <a:stCxn id="11" idx="2"/>
                  <a:endCxn id="10" idx="0"/>
                </p:cNvCxnSpPr>
                <p:nvPr/>
              </p:nvCxnSpPr>
              <p:spPr>
                <a:xfrm>
                  <a:off x="2625664" y="3752556"/>
                  <a:ext cx="0" cy="22920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14" name="矩形 13"/>
                <p:cNvSpPr/>
                <p:nvPr/>
              </p:nvSpPr>
              <p:spPr>
                <a:xfrm>
                  <a:off x="1713667" y="3092310"/>
                  <a:ext cx="1792316" cy="1608358"/>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cxnSp>
              <p:nvCxnSpPr>
                <p:cNvPr id="28" name="直接箭头连接符 27"/>
                <p:cNvCxnSpPr>
                  <a:stCxn id="10" idx="2"/>
                  <a:endCxn id="32" idx="0"/>
                </p:cNvCxnSpPr>
                <p:nvPr/>
              </p:nvCxnSpPr>
              <p:spPr>
                <a:xfrm>
                  <a:off x="2625664" y="4385675"/>
                  <a:ext cx="8016" cy="68754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32" name="矩形 31"/>
                    <p:cNvSpPr/>
                    <p:nvPr/>
                  </p:nvSpPr>
                  <p:spPr>
                    <a:xfrm rot="16200000">
                      <a:off x="3794328" y="3935089"/>
                      <a:ext cx="53886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32" name="矩形 31"/>
                    <p:cNvSpPr>
                      <a:spLocks noRot="1" noChangeAspect="1" noMove="1" noResize="1" noEditPoints="1" noAdjustHandles="1" noChangeArrowheads="1" noChangeShapeType="1" noTextEdit="1"/>
                    </p:cNvSpPr>
                    <p:nvPr/>
                  </p:nvSpPr>
                  <p:spPr>
                    <a:xfrm rot="16200000">
                      <a:off x="3794328" y="3935089"/>
                      <a:ext cx="538865" cy="461665"/>
                    </a:xfrm>
                    <a:prstGeom prst="rect">
                      <a:avLst/>
                    </a:prstGeom>
                    <a:blipFill>
                      <a:blip r:embed="rId5"/>
                      <a:stretch>
                        <a:fillRect b="-1316"/>
                      </a:stretch>
                    </a:blipFill>
                  </p:spPr>
                  <p:txBody>
                    <a:bodyPr/>
                    <a:lstStyle/>
                    <a:p>
                      <a:r>
                        <a:rPr lang="en-US">
                          <a:noFill/>
                        </a:rPr>
                        <a:t> </a:t>
                      </a:r>
                    </a:p>
                  </p:txBody>
                </p:sp>
              </mc:Fallback>
            </mc:AlternateContent>
          </p:grpSp>
          <p:cxnSp>
            <p:nvCxnSpPr>
              <p:cNvPr id="15" name="直接箭头连接符 14"/>
              <p:cNvCxnSpPr>
                <a:endCxn id="11" idx="0"/>
              </p:cNvCxnSpPr>
              <p:nvPr/>
            </p:nvCxnSpPr>
            <p:spPr>
              <a:xfrm flipH="1" flipV="1">
                <a:off x="3137755" y="4088329"/>
                <a:ext cx="527386" cy="8016"/>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grpSp>
        <p:cxnSp>
          <p:nvCxnSpPr>
            <p:cNvPr id="121" name="直接箭头连接符 120"/>
            <p:cNvCxnSpPr>
              <a:endCxn id="123" idx="0"/>
            </p:cNvCxnSpPr>
            <p:nvPr/>
          </p:nvCxnSpPr>
          <p:spPr>
            <a:xfrm>
              <a:off x="3207880" y="2135822"/>
              <a:ext cx="0" cy="47826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22" name="直接箭头连接符 121"/>
            <p:cNvCxnSpPr>
              <a:endCxn id="123" idx="2"/>
            </p:cNvCxnSpPr>
            <p:nvPr/>
          </p:nvCxnSpPr>
          <p:spPr>
            <a:xfrm flipH="1" flipV="1">
              <a:off x="3207880" y="3041979"/>
              <a:ext cx="0" cy="1052627"/>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sp>
          <p:nvSpPr>
            <p:cNvPr id="123" name="圆角矩形 122"/>
            <p:cNvSpPr/>
            <p:nvPr/>
          </p:nvSpPr>
          <p:spPr>
            <a:xfrm>
              <a:off x="2545709" y="2614089"/>
              <a:ext cx="1324341" cy="427890"/>
            </a:xfrm>
            <a:prstGeom prst="roundRect">
              <a:avLst/>
            </a:prstGeom>
            <a:noFill/>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tx1">
                      <a:lumMod val="95000"/>
                      <a:lumOff val="5000"/>
                    </a:schemeClr>
                  </a:solidFill>
                  <a:effectLst/>
                  <a:uLnTx/>
                  <a:uFillTx/>
                  <a:latin typeface="Calibri" panose="020F0502020204030204"/>
                  <a:ea typeface="+mn-ea"/>
                  <a:cs typeface="+mn-cs"/>
                </a:rPr>
                <a:t> Output</a:t>
              </a:r>
            </a:p>
          </p:txBody>
        </p:sp>
        <mc:AlternateContent xmlns:mc="http://schemas.openxmlformats.org/markup-compatibility/2006" xmlns:a14="http://schemas.microsoft.com/office/drawing/2010/main">
          <mc:Choice Requires="a14">
            <p:sp>
              <p:nvSpPr>
                <p:cNvPr id="124" name="矩形 123"/>
                <p:cNvSpPr/>
                <p:nvPr/>
              </p:nvSpPr>
              <p:spPr>
                <a:xfrm>
                  <a:off x="2938447" y="1682458"/>
                  <a:ext cx="54527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24" name="矩形 123"/>
                <p:cNvSpPr>
                  <a:spLocks noRot="1" noChangeAspect="1" noMove="1" noResize="1" noEditPoints="1" noAdjustHandles="1" noChangeArrowheads="1" noChangeShapeType="1" noTextEdit="1"/>
                </p:cNvSpPr>
                <p:nvPr/>
              </p:nvSpPr>
              <p:spPr>
                <a:xfrm>
                  <a:off x="2938447" y="1682458"/>
                  <a:ext cx="545277" cy="461665"/>
                </a:xfrm>
                <a:prstGeom prst="rect">
                  <a:avLst/>
                </a:prstGeom>
                <a:blipFill>
                  <a:blip r:embed="rId6"/>
                  <a:stretch>
                    <a:fillRect b="-12000"/>
                  </a:stretch>
                </a:blipFill>
              </p:spPr>
              <p:txBody>
                <a:bodyPr/>
                <a:lstStyle/>
                <a:p>
                  <a:r>
                    <a:rPr lang="en-US">
                      <a:noFill/>
                    </a:rPr>
                    <a:t> </a:t>
                  </a:r>
                </a:p>
              </p:txBody>
            </p:sp>
          </mc:Fallback>
        </mc:AlternateContent>
      </p:grpSp>
      <p:grpSp>
        <p:nvGrpSpPr>
          <p:cNvPr id="140" name="组合 139"/>
          <p:cNvGrpSpPr/>
          <p:nvPr/>
        </p:nvGrpSpPr>
        <p:grpSpPr>
          <a:xfrm>
            <a:off x="3602399" y="2607296"/>
            <a:ext cx="4246726" cy="4078053"/>
            <a:chOff x="4242252" y="1679205"/>
            <a:chExt cx="4246726" cy="4078053"/>
          </a:xfrm>
        </p:grpSpPr>
        <p:cxnSp>
          <p:nvCxnSpPr>
            <p:cNvPr id="40" name="直接箭头连接符 39"/>
            <p:cNvCxnSpPr>
              <a:endCxn id="48" idx="0"/>
            </p:cNvCxnSpPr>
            <p:nvPr/>
          </p:nvCxnSpPr>
          <p:spPr>
            <a:xfrm>
              <a:off x="7826808" y="2132569"/>
              <a:ext cx="0" cy="47826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41" name="矩形 40"/>
                <p:cNvSpPr/>
                <p:nvPr/>
              </p:nvSpPr>
              <p:spPr>
                <a:xfrm>
                  <a:off x="4242252" y="4057448"/>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41" name="矩形 40"/>
                <p:cNvSpPr>
                  <a:spLocks noRot="1" noChangeAspect="1" noMove="1" noResize="1" noEditPoints="1" noAdjustHandles="1" noChangeArrowheads="1" noChangeShapeType="1" noTextEdit="1"/>
                </p:cNvSpPr>
                <p:nvPr/>
              </p:nvSpPr>
              <p:spPr>
                <a:xfrm>
                  <a:off x="4242252" y="4057448"/>
                  <a:ext cx="853054" cy="461665"/>
                </a:xfrm>
                <a:prstGeom prst="rect">
                  <a:avLst/>
                </a:prstGeom>
                <a:blipFill>
                  <a:blip r:embed="rId7"/>
                  <a:stretch>
                    <a:fillRect b="-1316"/>
                  </a:stretch>
                </a:blipFill>
              </p:spPr>
              <p:txBody>
                <a:bodyPr/>
                <a:lstStyle/>
                <a:p>
                  <a:r>
                    <a:rPr lang="en-US">
                      <a:noFill/>
                    </a:rPr>
                    <a:t> </a:t>
                  </a:r>
                </a:p>
              </p:txBody>
            </p:sp>
          </mc:Fallback>
        </mc:AlternateContent>
        <p:cxnSp>
          <p:nvCxnSpPr>
            <p:cNvPr id="43" name="直接箭头连接符 42"/>
            <p:cNvCxnSpPr>
              <a:stCxn id="50" idx="3"/>
            </p:cNvCxnSpPr>
            <p:nvPr/>
          </p:nvCxnSpPr>
          <p:spPr>
            <a:xfrm>
              <a:off x="5470915" y="4803369"/>
              <a:ext cx="0" cy="53547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50" name="圆角矩形 49"/>
            <p:cNvSpPr/>
            <p:nvPr/>
          </p:nvSpPr>
          <p:spPr>
            <a:xfrm rot="5400000">
              <a:off x="4755875" y="3886371"/>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rPr>
                <a:t>Weight</a:t>
              </a:r>
            </a:p>
          </p:txBody>
        </p:sp>
        <p:sp>
          <p:nvSpPr>
            <p:cNvPr id="51" name="圆角矩形 50"/>
            <p:cNvSpPr/>
            <p:nvPr/>
          </p:nvSpPr>
          <p:spPr>
            <a:xfrm rot="5400000">
              <a:off x="5386420" y="3854655"/>
              <a:ext cx="1430080" cy="46734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52" name="直接箭头连接符 51"/>
            <p:cNvCxnSpPr>
              <a:stCxn id="51" idx="2"/>
              <a:endCxn id="50" idx="0"/>
            </p:cNvCxnSpPr>
            <p:nvPr/>
          </p:nvCxnSpPr>
          <p:spPr>
            <a:xfrm flipH="1">
              <a:off x="5672873" y="4088329"/>
              <a:ext cx="194914" cy="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53" name="矩形 52"/>
            <p:cNvSpPr/>
            <p:nvPr/>
          </p:nvSpPr>
          <p:spPr>
            <a:xfrm rot="5400000">
              <a:off x="5180759" y="3086697"/>
              <a:ext cx="1792316" cy="1994446"/>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cxnSp>
          <p:nvCxnSpPr>
            <p:cNvPr id="54" name="直接箭头连接符 53"/>
            <p:cNvCxnSpPr>
              <a:stCxn id="50" idx="2"/>
              <a:endCxn id="55" idx="0"/>
            </p:cNvCxnSpPr>
            <p:nvPr/>
          </p:nvCxnSpPr>
          <p:spPr>
            <a:xfrm rot="5400000">
              <a:off x="4921177" y="3748565"/>
              <a:ext cx="8016" cy="68754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55" name="矩形 54"/>
                <p:cNvSpPr/>
                <p:nvPr/>
              </p:nvSpPr>
              <p:spPr>
                <a:xfrm>
                  <a:off x="5219278" y="5295593"/>
                  <a:ext cx="53886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55" name="矩形 54"/>
                <p:cNvSpPr>
                  <a:spLocks noRot="1" noChangeAspect="1" noMove="1" noResize="1" noEditPoints="1" noAdjustHandles="1" noChangeArrowheads="1" noChangeShapeType="1" noTextEdit="1"/>
                </p:cNvSpPr>
                <p:nvPr/>
              </p:nvSpPr>
              <p:spPr>
                <a:xfrm>
                  <a:off x="5219278" y="5295593"/>
                  <a:ext cx="538865" cy="461665"/>
                </a:xfrm>
                <a:prstGeom prst="rect">
                  <a:avLst/>
                </a:prstGeom>
                <a:blipFill>
                  <a:blip r:embed="rId8"/>
                  <a:stretch>
                    <a:fillRect/>
                  </a:stretch>
                </a:blipFill>
              </p:spPr>
              <p:txBody>
                <a:bodyPr/>
                <a:lstStyle/>
                <a:p>
                  <a:r>
                    <a:rPr lang="en-US">
                      <a:noFill/>
                    </a:rPr>
                    <a:t> </a:t>
                  </a:r>
                </a:p>
              </p:txBody>
            </p:sp>
          </mc:Fallback>
        </mc:AlternateContent>
        <p:cxnSp>
          <p:nvCxnSpPr>
            <p:cNvPr id="45" name="直接箭头连接符 44"/>
            <p:cNvCxnSpPr>
              <a:endCxn id="51" idx="0"/>
            </p:cNvCxnSpPr>
            <p:nvPr/>
          </p:nvCxnSpPr>
          <p:spPr>
            <a:xfrm flipH="1" flipV="1">
              <a:off x="6335134" y="4088329"/>
              <a:ext cx="207668" cy="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46" name="直接箭头连接符 45"/>
            <p:cNvCxnSpPr>
              <a:endCxn id="48" idx="2"/>
            </p:cNvCxnSpPr>
            <p:nvPr/>
          </p:nvCxnSpPr>
          <p:spPr>
            <a:xfrm flipH="1" flipV="1">
              <a:off x="7826808" y="3038726"/>
              <a:ext cx="0" cy="1052627"/>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sp>
          <p:nvSpPr>
            <p:cNvPr id="48" name="圆角矩形 47"/>
            <p:cNvSpPr/>
            <p:nvPr/>
          </p:nvSpPr>
          <p:spPr>
            <a:xfrm>
              <a:off x="7164637" y="2610836"/>
              <a:ext cx="1324341" cy="427890"/>
            </a:xfrm>
            <a:prstGeom prst="roundRect">
              <a:avLst/>
            </a:prstGeom>
            <a:noFill/>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tx1">
                      <a:lumMod val="95000"/>
                      <a:lumOff val="5000"/>
                    </a:schemeClr>
                  </a:solidFill>
                  <a:effectLst/>
                  <a:uLnTx/>
                  <a:uFillTx/>
                  <a:latin typeface="Calibri" panose="020F0502020204030204"/>
                  <a:ea typeface="+mn-ea"/>
                  <a:cs typeface="+mn-cs"/>
                </a:rPr>
                <a:t> Output</a:t>
              </a:r>
            </a:p>
          </p:txBody>
        </p:sp>
        <mc:AlternateContent xmlns:mc="http://schemas.openxmlformats.org/markup-compatibility/2006" xmlns:a14="http://schemas.microsoft.com/office/drawing/2010/main">
          <mc:Choice Requires="a14">
            <p:sp>
              <p:nvSpPr>
                <p:cNvPr id="49" name="矩形 48"/>
                <p:cNvSpPr/>
                <p:nvPr/>
              </p:nvSpPr>
              <p:spPr>
                <a:xfrm>
                  <a:off x="7557375" y="1679205"/>
                  <a:ext cx="54527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49" name="矩形 48"/>
                <p:cNvSpPr>
                  <a:spLocks noRot="1" noChangeAspect="1" noMove="1" noResize="1" noEditPoints="1" noAdjustHandles="1" noChangeArrowheads="1" noChangeShapeType="1" noTextEdit="1"/>
                </p:cNvSpPr>
                <p:nvPr/>
              </p:nvSpPr>
              <p:spPr>
                <a:xfrm>
                  <a:off x="7557375" y="1679205"/>
                  <a:ext cx="545277" cy="461665"/>
                </a:xfrm>
                <a:prstGeom prst="rect">
                  <a:avLst/>
                </a:prstGeom>
                <a:blipFill>
                  <a:blip r:embed="rId9"/>
                  <a:stretch>
                    <a:fillRect b="-12000"/>
                  </a:stretch>
                </a:blipFill>
              </p:spPr>
              <p:txBody>
                <a:bodyPr/>
                <a:lstStyle/>
                <a:p>
                  <a:r>
                    <a:rPr lang="en-US">
                      <a:noFill/>
                    </a:rPr>
                    <a:t> </a:t>
                  </a:r>
                </a:p>
              </p:txBody>
            </p:sp>
          </mc:Fallback>
        </mc:AlternateContent>
        <p:cxnSp>
          <p:nvCxnSpPr>
            <p:cNvPr id="74" name="直接箭头连接符 73"/>
            <p:cNvCxnSpPr/>
            <p:nvPr/>
          </p:nvCxnSpPr>
          <p:spPr>
            <a:xfrm flipV="1">
              <a:off x="4769458" y="3310573"/>
              <a:ext cx="0" cy="792000"/>
            </a:xfrm>
            <a:prstGeom prst="straightConnector1">
              <a:avLst/>
            </a:prstGeom>
            <a:noFill/>
            <a:ln w="6350" cap="flat" cmpd="sng" algn="ctr">
              <a:solidFill>
                <a:sysClr val="windowText" lastClr="000000"/>
              </a:solidFill>
              <a:prstDash val="solid"/>
              <a:miter lim="800000"/>
              <a:headEnd type="oval" w="med" len="med"/>
              <a:tailEnd type="none" w="med" len="med"/>
            </a:ln>
            <a:effectLst/>
          </p:spPr>
        </p:cxnSp>
        <p:cxnSp>
          <p:nvCxnSpPr>
            <p:cNvPr id="76" name="直接箭头连接符 75"/>
            <p:cNvCxnSpPr/>
            <p:nvPr/>
          </p:nvCxnSpPr>
          <p:spPr>
            <a:xfrm flipH="1" flipV="1">
              <a:off x="4758028" y="3310573"/>
              <a:ext cx="2709108" cy="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nvGrpSpPr>
            <p:cNvPr id="81" name="组合 80"/>
            <p:cNvGrpSpPr/>
            <p:nvPr/>
          </p:nvGrpSpPr>
          <p:grpSpPr>
            <a:xfrm>
              <a:off x="7194636" y="3821420"/>
              <a:ext cx="545001" cy="791776"/>
              <a:chOff x="7210197" y="3768338"/>
              <a:chExt cx="769422" cy="791776"/>
            </a:xfrm>
          </p:grpSpPr>
          <p:sp>
            <p:nvSpPr>
              <p:cNvPr id="79" name="圆角矩形 78"/>
              <p:cNvSpPr/>
              <p:nvPr/>
            </p:nvSpPr>
            <p:spPr>
              <a:xfrm>
                <a:off x="7210197" y="3768338"/>
                <a:ext cx="769422" cy="534969"/>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0" name="文本框 79"/>
                  <p:cNvSpPr txBox="1"/>
                  <p:nvPr/>
                </p:nvSpPr>
                <p:spPr>
                  <a:xfrm>
                    <a:off x="7340873" y="3821450"/>
                    <a:ext cx="541151" cy="73866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oMath>
                      </m:oMathPara>
                    </a14:m>
                    <a:endParaRPr kumimoji="0" lang="en-US" sz="28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p:txBody>
              </p:sp>
            </mc:Choice>
            <mc:Fallback xmlns="">
              <p:sp>
                <p:nvSpPr>
                  <p:cNvPr id="80" name="文本框 79"/>
                  <p:cNvSpPr txBox="1">
                    <a:spLocks noRot="1" noChangeAspect="1" noMove="1" noResize="1" noEditPoints="1" noAdjustHandles="1" noChangeArrowheads="1" noChangeShapeType="1" noTextEdit="1"/>
                  </p:cNvSpPr>
                  <p:nvPr/>
                </p:nvSpPr>
                <p:spPr>
                  <a:xfrm>
                    <a:off x="7340873" y="3821450"/>
                    <a:ext cx="541151" cy="738664"/>
                  </a:xfrm>
                  <a:prstGeom prst="rect">
                    <a:avLst/>
                  </a:prstGeom>
                  <a:blipFill>
                    <a:blip r:embed="rId10"/>
                    <a:stretch>
                      <a:fillRect/>
                    </a:stretch>
                  </a:blipFill>
                </p:spPr>
                <p:txBody>
                  <a:bodyPr/>
                  <a:lstStyle/>
                  <a:p>
                    <a:r>
                      <a:rPr lang="en-US">
                        <a:noFill/>
                      </a:rPr>
                      <a:t> </a:t>
                    </a:r>
                  </a:p>
                </p:txBody>
              </p:sp>
            </mc:Fallback>
          </mc:AlternateContent>
        </p:grpSp>
        <p:cxnSp>
          <p:nvCxnSpPr>
            <p:cNvPr id="107" name="直接箭头连接符 106"/>
            <p:cNvCxnSpPr/>
            <p:nvPr/>
          </p:nvCxnSpPr>
          <p:spPr>
            <a:xfrm flipH="1" flipV="1">
              <a:off x="7468323" y="3310573"/>
              <a:ext cx="0" cy="51084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13" name="矩形 112"/>
                <p:cNvSpPr/>
                <p:nvPr/>
              </p:nvSpPr>
              <p:spPr>
                <a:xfrm>
                  <a:off x="7710674" y="4088905"/>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13" name="矩形 112"/>
                <p:cNvSpPr>
                  <a:spLocks noRot="1" noChangeAspect="1" noMove="1" noResize="1" noEditPoints="1" noAdjustHandles="1" noChangeArrowheads="1" noChangeShapeType="1" noTextEdit="1"/>
                </p:cNvSpPr>
                <p:nvPr/>
              </p:nvSpPr>
              <p:spPr>
                <a:xfrm>
                  <a:off x="7710674" y="4088905"/>
                  <a:ext cx="554895" cy="461665"/>
                </a:xfrm>
                <a:prstGeom prst="rect">
                  <a:avLst/>
                </a:prstGeom>
                <a:blipFill>
                  <a:blip r:embed="rId11"/>
                  <a:stretch>
                    <a:fillRect/>
                  </a:stretch>
                </a:blipFill>
              </p:spPr>
              <p:txBody>
                <a:bodyPr/>
                <a:lstStyle/>
                <a:p>
                  <a:r>
                    <a:rPr lang="en-US">
                      <a:noFill/>
                    </a:rPr>
                    <a:t> </a:t>
                  </a:r>
                </a:p>
              </p:txBody>
            </p:sp>
          </mc:Fallback>
        </mc:AlternateContent>
        <p:cxnSp>
          <p:nvCxnSpPr>
            <p:cNvPr id="114" name="直接箭头连接符 113"/>
            <p:cNvCxnSpPr>
              <a:endCxn id="79" idx="3"/>
            </p:cNvCxnSpPr>
            <p:nvPr/>
          </p:nvCxnSpPr>
          <p:spPr>
            <a:xfrm flipH="1">
              <a:off x="7739637" y="4088328"/>
              <a:ext cx="280811" cy="57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127" name="圆角矩形 126"/>
            <p:cNvSpPr/>
            <p:nvPr/>
          </p:nvSpPr>
          <p:spPr>
            <a:xfrm rot="16200000">
              <a:off x="6029968" y="3892648"/>
              <a:ext cx="1430080" cy="40391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128" name="文本框 127"/>
                <p:cNvSpPr txBox="1"/>
                <p:nvPr/>
              </p:nvSpPr>
              <p:spPr>
                <a:xfrm rot="5400000">
                  <a:off x="6129758" y="3798965"/>
                  <a:ext cx="1007443" cy="58477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𝜹</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𝟏</m:t>
                        </m:r>
                      </m:oMath>
                    </m:oMathPara>
                  </a14:m>
                  <a:endParaRPr kumimoji="0" lang="en-US" sz="20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128" name="文本框 127"/>
                <p:cNvSpPr txBox="1">
                  <a:spLocks noRot="1" noChangeAspect="1" noMove="1" noResize="1" noEditPoints="1" noAdjustHandles="1" noChangeArrowheads="1" noChangeShapeType="1" noTextEdit="1"/>
                </p:cNvSpPr>
                <p:nvPr/>
              </p:nvSpPr>
              <p:spPr>
                <a:xfrm rot="5400000">
                  <a:off x="6129758" y="3798965"/>
                  <a:ext cx="1007443" cy="584776"/>
                </a:xfrm>
                <a:prstGeom prst="rect">
                  <a:avLst/>
                </a:prstGeom>
                <a:blipFill>
                  <a:blip r:embed="rId12"/>
                  <a:stretch>
                    <a:fillRect t="-606" b="-1818"/>
                  </a:stretch>
                </a:blipFill>
              </p:spPr>
              <p:txBody>
                <a:bodyPr/>
                <a:lstStyle/>
                <a:p>
                  <a:r>
                    <a:rPr lang="en-US">
                      <a:noFill/>
                    </a:rPr>
                    <a:t> </a:t>
                  </a:r>
                </a:p>
              </p:txBody>
            </p:sp>
          </mc:Fallback>
        </mc:AlternateContent>
        <p:cxnSp>
          <p:nvCxnSpPr>
            <p:cNvPr id="129" name="直接箭头连接符 128"/>
            <p:cNvCxnSpPr>
              <a:stCxn id="128" idx="0"/>
              <a:endCxn id="79" idx="1"/>
            </p:cNvCxnSpPr>
            <p:nvPr/>
          </p:nvCxnSpPr>
          <p:spPr>
            <a:xfrm flipV="1">
              <a:off x="6925868" y="4088905"/>
              <a:ext cx="268768" cy="0"/>
            </a:xfrm>
            <a:prstGeom prst="straightConnector1">
              <a:avLst/>
            </a:prstGeom>
            <a:noFill/>
            <a:ln w="6350" cap="flat" cmpd="sng" algn="ctr">
              <a:solidFill>
                <a:sysClr val="windowText" lastClr="000000"/>
              </a:solidFill>
              <a:prstDash val="solid"/>
              <a:miter lim="800000"/>
              <a:tailEnd type="triangle"/>
            </a:ln>
            <a:effectLst/>
          </p:spPr>
        </p:cxnSp>
      </p:grpSp>
      <p:grpSp>
        <p:nvGrpSpPr>
          <p:cNvPr id="171" name="组合 170"/>
          <p:cNvGrpSpPr/>
          <p:nvPr/>
        </p:nvGrpSpPr>
        <p:grpSpPr>
          <a:xfrm>
            <a:off x="7797456" y="2604043"/>
            <a:ext cx="4269086" cy="4078053"/>
            <a:chOff x="7797456" y="2203211"/>
            <a:chExt cx="4269086" cy="4078053"/>
          </a:xfrm>
        </p:grpSpPr>
        <p:grpSp>
          <p:nvGrpSpPr>
            <p:cNvPr id="141" name="组合 140"/>
            <p:cNvGrpSpPr/>
            <p:nvPr/>
          </p:nvGrpSpPr>
          <p:grpSpPr>
            <a:xfrm>
              <a:off x="7797456" y="2203211"/>
              <a:ext cx="4269086" cy="4078053"/>
              <a:chOff x="4219892" y="1679205"/>
              <a:chExt cx="4269086" cy="4078053"/>
            </a:xfrm>
          </p:grpSpPr>
          <p:cxnSp>
            <p:nvCxnSpPr>
              <p:cNvPr id="142" name="直接箭头连接符 141"/>
              <p:cNvCxnSpPr>
                <a:endCxn id="153" idx="0"/>
              </p:cNvCxnSpPr>
              <p:nvPr/>
            </p:nvCxnSpPr>
            <p:spPr>
              <a:xfrm>
                <a:off x="7826808" y="2132569"/>
                <a:ext cx="0" cy="47826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43" name="矩形 142"/>
                  <p:cNvSpPr/>
                  <p:nvPr/>
                </p:nvSpPr>
                <p:spPr>
                  <a:xfrm>
                    <a:off x="4219892" y="4088616"/>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𝜹</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43" name="矩形 142"/>
                  <p:cNvSpPr>
                    <a:spLocks noRot="1" noChangeAspect="1" noMove="1" noResize="1" noEditPoints="1" noAdjustHandles="1" noChangeArrowheads="1" noChangeShapeType="1" noTextEdit="1"/>
                  </p:cNvSpPr>
                  <p:nvPr/>
                </p:nvSpPr>
                <p:spPr>
                  <a:xfrm>
                    <a:off x="4219892" y="4088616"/>
                    <a:ext cx="853054" cy="461665"/>
                  </a:xfrm>
                  <a:prstGeom prst="rect">
                    <a:avLst/>
                  </a:prstGeom>
                  <a:blipFill>
                    <a:blip r:embed="rId13"/>
                    <a:stretch>
                      <a:fillRect b="-2632"/>
                    </a:stretch>
                  </a:blipFill>
                </p:spPr>
                <p:txBody>
                  <a:bodyPr/>
                  <a:lstStyle/>
                  <a:p>
                    <a:r>
                      <a:rPr lang="en-US">
                        <a:noFill/>
                      </a:rPr>
                      <a:t> </a:t>
                    </a:r>
                  </a:p>
                </p:txBody>
              </p:sp>
            </mc:Fallback>
          </mc:AlternateContent>
          <p:cxnSp>
            <p:nvCxnSpPr>
              <p:cNvPr id="144" name="直接箭头连接符 143"/>
              <p:cNvCxnSpPr>
                <a:stCxn id="145" idx="3"/>
              </p:cNvCxnSpPr>
              <p:nvPr/>
            </p:nvCxnSpPr>
            <p:spPr>
              <a:xfrm>
                <a:off x="5470915" y="4803369"/>
                <a:ext cx="0" cy="53547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145" name="圆角矩形 144"/>
              <p:cNvSpPr/>
              <p:nvPr/>
            </p:nvSpPr>
            <p:spPr>
              <a:xfrm rot="5400000">
                <a:off x="4755875" y="3886371"/>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rPr>
                  <a:t>Weight</a:t>
                </a:r>
              </a:p>
            </p:txBody>
          </p:sp>
          <p:sp>
            <p:nvSpPr>
              <p:cNvPr id="146" name="圆角矩形 145"/>
              <p:cNvSpPr/>
              <p:nvPr/>
            </p:nvSpPr>
            <p:spPr>
              <a:xfrm rot="5400000">
                <a:off x="5386420" y="3854655"/>
                <a:ext cx="1430080" cy="46734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147" name="直接箭头连接符 146"/>
              <p:cNvCxnSpPr>
                <a:stCxn id="146" idx="2"/>
                <a:endCxn id="145" idx="0"/>
              </p:cNvCxnSpPr>
              <p:nvPr/>
            </p:nvCxnSpPr>
            <p:spPr>
              <a:xfrm flipH="1">
                <a:off x="5672873" y="4088329"/>
                <a:ext cx="194914" cy="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148" name="矩形 147"/>
              <p:cNvSpPr/>
              <p:nvPr/>
            </p:nvSpPr>
            <p:spPr>
              <a:xfrm rot="5400000">
                <a:off x="5180759" y="3086697"/>
                <a:ext cx="1792316" cy="1994446"/>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cxnSp>
            <p:nvCxnSpPr>
              <p:cNvPr id="149" name="直接箭头连接符 148"/>
              <p:cNvCxnSpPr>
                <a:stCxn id="145" idx="2"/>
                <a:endCxn id="150" idx="0"/>
              </p:cNvCxnSpPr>
              <p:nvPr/>
            </p:nvCxnSpPr>
            <p:spPr>
              <a:xfrm rot="5400000">
                <a:off x="4921177" y="3748565"/>
                <a:ext cx="8016" cy="687545"/>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50" name="矩形 149"/>
                  <p:cNvSpPr/>
                  <p:nvPr/>
                </p:nvSpPr>
                <p:spPr>
                  <a:xfrm>
                    <a:off x="5219278" y="5295593"/>
                    <a:ext cx="53886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50" name="矩形 149"/>
                  <p:cNvSpPr>
                    <a:spLocks noRot="1" noChangeAspect="1" noMove="1" noResize="1" noEditPoints="1" noAdjustHandles="1" noChangeArrowheads="1" noChangeShapeType="1" noTextEdit="1"/>
                  </p:cNvSpPr>
                  <p:nvPr/>
                </p:nvSpPr>
                <p:spPr>
                  <a:xfrm>
                    <a:off x="5219278" y="5295593"/>
                    <a:ext cx="538865" cy="461665"/>
                  </a:xfrm>
                  <a:prstGeom prst="rect">
                    <a:avLst/>
                  </a:prstGeom>
                  <a:blipFill>
                    <a:blip r:embed="rId14"/>
                    <a:stretch>
                      <a:fillRect b="-1316"/>
                    </a:stretch>
                  </a:blipFill>
                </p:spPr>
                <p:txBody>
                  <a:bodyPr/>
                  <a:lstStyle/>
                  <a:p>
                    <a:r>
                      <a:rPr lang="en-US">
                        <a:noFill/>
                      </a:rPr>
                      <a:t> </a:t>
                    </a:r>
                  </a:p>
                </p:txBody>
              </p:sp>
            </mc:Fallback>
          </mc:AlternateContent>
          <p:cxnSp>
            <p:nvCxnSpPr>
              <p:cNvPr id="151" name="直接箭头连接符 150"/>
              <p:cNvCxnSpPr>
                <a:endCxn id="146" idx="0"/>
              </p:cNvCxnSpPr>
              <p:nvPr/>
            </p:nvCxnSpPr>
            <p:spPr>
              <a:xfrm flipH="1" flipV="1">
                <a:off x="6335134" y="4088329"/>
                <a:ext cx="207668" cy="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52" name="直接箭头连接符 151"/>
              <p:cNvCxnSpPr>
                <a:endCxn id="153" idx="2"/>
              </p:cNvCxnSpPr>
              <p:nvPr/>
            </p:nvCxnSpPr>
            <p:spPr>
              <a:xfrm flipH="1" flipV="1">
                <a:off x="7826808" y="3038726"/>
                <a:ext cx="0" cy="1052627"/>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sp>
            <p:nvSpPr>
              <p:cNvPr id="153" name="圆角矩形 152"/>
              <p:cNvSpPr/>
              <p:nvPr/>
            </p:nvSpPr>
            <p:spPr>
              <a:xfrm>
                <a:off x="7164637" y="2610836"/>
                <a:ext cx="1324341" cy="427890"/>
              </a:xfrm>
              <a:prstGeom prst="roundRect">
                <a:avLst/>
              </a:prstGeom>
              <a:noFill/>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tx1">
                        <a:lumMod val="95000"/>
                        <a:lumOff val="5000"/>
                      </a:schemeClr>
                    </a:solidFill>
                    <a:effectLst/>
                    <a:uLnTx/>
                    <a:uFillTx/>
                    <a:latin typeface="Calibri" panose="020F0502020204030204"/>
                    <a:ea typeface="+mn-ea"/>
                    <a:cs typeface="+mn-cs"/>
                  </a:rPr>
                  <a:t> Output</a:t>
                </a:r>
              </a:p>
            </p:txBody>
          </p:sp>
          <mc:AlternateContent xmlns:mc="http://schemas.openxmlformats.org/markup-compatibility/2006" xmlns:a14="http://schemas.microsoft.com/office/drawing/2010/main">
            <mc:Choice Requires="a14">
              <p:sp>
                <p:nvSpPr>
                  <p:cNvPr id="154" name="矩形 153"/>
                  <p:cNvSpPr/>
                  <p:nvPr/>
                </p:nvSpPr>
                <p:spPr>
                  <a:xfrm>
                    <a:off x="7557375" y="1679205"/>
                    <a:ext cx="54527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54" name="矩形 153"/>
                  <p:cNvSpPr>
                    <a:spLocks noRot="1" noChangeAspect="1" noMove="1" noResize="1" noEditPoints="1" noAdjustHandles="1" noChangeArrowheads="1" noChangeShapeType="1" noTextEdit="1"/>
                  </p:cNvSpPr>
                  <p:nvPr/>
                </p:nvSpPr>
                <p:spPr>
                  <a:xfrm>
                    <a:off x="7557375" y="1679205"/>
                    <a:ext cx="545277" cy="461665"/>
                  </a:xfrm>
                  <a:prstGeom prst="rect">
                    <a:avLst/>
                  </a:prstGeom>
                  <a:blipFill>
                    <a:blip r:embed="rId15"/>
                    <a:stretch>
                      <a:fillRect b="-10526"/>
                    </a:stretch>
                  </a:blipFill>
                </p:spPr>
                <p:txBody>
                  <a:bodyPr/>
                  <a:lstStyle/>
                  <a:p>
                    <a:r>
                      <a:rPr lang="en-US">
                        <a:noFill/>
                      </a:rPr>
                      <a:t> </a:t>
                    </a:r>
                  </a:p>
                </p:txBody>
              </p:sp>
            </mc:Fallback>
          </mc:AlternateContent>
          <p:cxnSp>
            <p:nvCxnSpPr>
              <p:cNvPr id="155" name="直接箭头连接符 154"/>
              <p:cNvCxnSpPr/>
              <p:nvPr/>
            </p:nvCxnSpPr>
            <p:spPr>
              <a:xfrm flipV="1">
                <a:off x="4769458" y="3310573"/>
                <a:ext cx="0" cy="792000"/>
              </a:xfrm>
              <a:prstGeom prst="straightConnector1">
                <a:avLst/>
              </a:prstGeom>
              <a:noFill/>
              <a:ln w="6350" cap="flat" cmpd="sng" algn="ctr">
                <a:solidFill>
                  <a:sysClr val="windowText" lastClr="000000"/>
                </a:solidFill>
                <a:prstDash val="solid"/>
                <a:miter lim="800000"/>
                <a:headEnd type="oval" w="med" len="med"/>
                <a:tailEnd type="none" w="med" len="med"/>
              </a:ln>
              <a:effectLst/>
            </p:spPr>
          </p:cxnSp>
          <p:cxnSp>
            <p:nvCxnSpPr>
              <p:cNvPr id="156" name="直接箭头连接符 155"/>
              <p:cNvCxnSpPr/>
              <p:nvPr/>
            </p:nvCxnSpPr>
            <p:spPr>
              <a:xfrm flipH="1" flipV="1">
                <a:off x="4758028" y="3310573"/>
                <a:ext cx="2709108" cy="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nvGrpSpPr>
              <p:cNvPr id="157" name="组合 156"/>
              <p:cNvGrpSpPr/>
              <p:nvPr/>
            </p:nvGrpSpPr>
            <p:grpSpPr>
              <a:xfrm>
                <a:off x="7194636" y="3821420"/>
                <a:ext cx="545001" cy="791776"/>
                <a:chOff x="7210197" y="3768338"/>
                <a:chExt cx="769422" cy="791776"/>
              </a:xfrm>
            </p:grpSpPr>
            <p:sp>
              <p:nvSpPr>
                <p:cNvPr id="164" name="圆角矩形 163"/>
                <p:cNvSpPr/>
                <p:nvPr/>
              </p:nvSpPr>
              <p:spPr>
                <a:xfrm>
                  <a:off x="7210197" y="3768338"/>
                  <a:ext cx="769422" cy="534969"/>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5" name="文本框 164"/>
                    <p:cNvSpPr txBox="1"/>
                    <p:nvPr/>
                  </p:nvSpPr>
                  <p:spPr>
                    <a:xfrm>
                      <a:off x="7340873" y="3821450"/>
                      <a:ext cx="541151" cy="73866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oMath>
                        </m:oMathPara>
                      </a14:m>
                      <a:endParaRPr kumimoji="0" lang="en-US" sz="28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p:txBody>
                </p:sp>
              </mc:Choice>
              <mc:Fallback xmlns="">
                <p:sp>
                  <p:nvSpPr>
                    <p:cNvPr id="165" name="文本框 164"/>
                    <p:cNvSpPr txBox="1">
                      <a:spLocks noRot="1" noChangeAspect="1" noMove="1" noResize="1" noEditPoints="1" noAdjustHandles="1" noChangeArrowheads="1" noChangeShapeType="1" noTextEdit="1"/>
                    </p:cNvSpPr>
                    <p:nvPr/>
                  </p:nvSpPr>
                  <p:spPr>
                    <a:xfrm>
                      <a:off x="7340873" y="3821450"/>
                      <a:ext cx="541151" cy="738664"/>
                    </a:xfrm>
                    <a:prstGeom prst="rect">
                      <a:avLst/>
                    </a:prstGeom>
                    <a:blipFill>
                      <a:blip r:embed="rId16"/>
                      <a:stretch>
                        <a:fillRect/>
                      </a:stretch>
                    </a:blipFill>
                  </p:spPr>
                  <p:txBody>
                    <a:bodyPr/>
                    <a:lstStyle/>
                    <a:p>
                      <a:r>
                        <a:rPr lang="en-US">
                          <a:noFill/>
                        </a:rPr>
                        <a:t> </a:t>
                      </a:r>
                    </a:p>
                  </p:txBody>
                </p:sp>
              </mc:Fallback>
            </mc:AlternateContent>
          </p:grpSp>
          <p:cxnSp>
            <p:nvCxnSpPr>
              <p:cNvPr id="158" name="直接箭头连接符 157"/>
              <p:cNvCxnSpPr/>
              <p:nvPr/>
            </p:nvCxnSpPr>
            <p:spPr>
              <a:xfrm flipH="1" flipV="1">
                <a:off x="7468323" y="3310573"/>
                <a:ext cx="0" cy="51084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59" name="矩形 158"/>
                  <p:cNvSpPr/>
                  <p:nvPr/>
                </p:nvSpPr>
                <p:spPr>
                  <a:xfrm>
                    <a:off x="7806429" y="4099675"/>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59" name="矩形 158"/>
                  <p:cNvSpPr>
                    <a:spLocks noRot="1" noChangeAspect="1" noMove="1" noResize="1" noEditPoints="1" noAdjustHandles="1" noChangeArrowheads="1" noChangeShapeType="1" noTextEdit="1"/>
                  </p:cNvSpPr>
                  <p:nvPr/>
                </p:nvSpPr>
                <p:spPr>
                  <a:xfrm>
                    <a:off x="7806429" y="4099675"/>
                    <a:ext cx="554895" cy="461665"/>
                  </a:xfrm>
                  <a:prstGeom prst="rect">
                    <a:avLst/>
                  </a:prstGeom>
                  <a:blipFill>
                    <a:blip r:embed="rId17"/>
                    <a:stretch>
                      <a:fillRect b="-1316"/>
                    </a:stretch>
                  </a:blipFill>
                </p:spPr>
                <p:txBody>
                  <a:bodyPr/>
                  <a:lstStyle/>
                  <a:p>
                    <a:r>
                      <a:rPr lang="en-US">
                        <a:noFill/>
                      </a:rPr>
                      <a:t> </a:t>
                    </a:r>
                  </a:p>
                </p:txBody>
              </p:sp>
            </mc:Fallback>
          </mc:AlternateContent>
          <p:cxnSp>
            <p:nvCxnSpPr>
              <p:cNvPr id="160" name="直接箭头连接符 159"/>
              <p:cNvCxnSpPr>
                <a:endCxn id="164" idx="3"/>
              </p:cNvCxnSpPr>
              <p:nvPr/>
            </p:nvCxnSpPr>
            <p:spPr>
              <a:xfrm flipH="1">
                <a:off x="7739637" y="4088328"/>
                <a:ext cx="280811" cy="57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sp>
            <p:nvSpPr>
              <p:cNvPr id="161" name="圆角矩形 160"/>
              <p:cNvSpPr/>
              <p:nvPr/>
            </p:nvSpPr>
            <p:spPr>
              <a:xfrm rot="16200000">
                <a:off x="6029968" y="3892648"/>
                <a:ext cx="1430080" cy="40391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p:txBody>
          </p:sp>
          <p:cxnSp>
            <p:nvCxnSpPr>
              <p:cNvPr id="163" name="直接箭头连接符 162"/>
              <p:cNvCxnSpPr>
                <a:endCxn id="164" idx="1"/>
              </p:cNvCxnSpPr>
              <p:nvPr/>
            </p:nvCxnSpPr>
            <p:spPr>
              <a:xfrm flipV="1">
                <a:off x="6925868" y="4088905"/>
                <a:ext cx="268768" cy="0"/>
              </a:xfrm>
              <a:prstGeom prst="straightConnector1">
                <a:avLst/>
              </a:prstGeom>
              <a:noFill/>
              <a:ln w="6350" cap="flat" cmpd="sng" algn="ctr">
                <a:solidFill>
                  <a:sysClr val="windowText" lastClr="000000"/>
                </a:solidFill>
                <a:prstDash val="solid"/>
                <a:miter lim="800000"/>
                <a:tailEnd type="triangle"/>
              </a:ln>
              <a:effectLst/>
            </p:spPr>
          </p:cxnSp>
        </p:grpSp>
        <mc:AlternateContent xmlns:mc="http://schemas.openxmlformats.org/markup-compatibility/2006" xmlns:a14="http://schemas.microsoft.com/office/drawing/2010/main">
          <mc:Choice Requires="a14">
            <p:sp>
              <p:nvSpPr>
                <p:cNvPr id="166" name="文本框 165"/>
                <p:cNvSpPr txBox="1"/>
                <p:nvPr/>
              </p:nvSpPr>
              <p:spPr>
                <a:xfrm rot="5400000">
                  <a:off x="9607871" y="4385637"/>
                  <a:ext cx="1144594"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𝜹</m:t>
                        </m:r>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m:t>
                        </m:r>
                        <m:sSup>
                          <m:sSupPr>
                            <m:ctrlP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ctrlPr>
                          </m:sSupPr>
                          <m:e>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𝟎</m:t>
                            </m:r>
                          </m:e>
                          <m:sup>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rPr>
                              <m:t>+</m:t>
                            </m:r>
                          </m:sup>
                        </m:sSup>
                      </m:oMath>
                    </m:oMathPara>
                  </a14:m>
                  <a:endParaRPr kumimoji="0" lang="en-US" sz="20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p:txBody>
            </p:sp>
          </mc:Choice>
          <mc:Fallback xmlns="">
            <p:sp>
              <p:nvSpPr>
                <p:cNvPr id="166" name="文本框 165"/>
                <p:cNvSpPr txBox="1">
                  <a:spLocks noRot="1" noChangeAspect="1" noMove="1" noResize="1" noEditPoints="1" noAdjustHandles="1" noChangeArrowheads="1" noChangeShapeType="1" noTextEdit="1"/>
                </p:cNvSpPr>
                <p:nvPr/>
              </p:nvSpPr>
              <p:spPr>
                <a:xfrm rot="5400000">
                  <a:off x="9607871" y="4385637"/>
                  <a:ext cx="1144594" cy="615553"/>
                </a:xfrm>
                <a:prstGeom prst="rect">
                  <a:avLst/>
                </a:prstGeom>
                <a:blipFill>
                  <a:blip r:embed="rId18"/>
                  <a:stretch>
                    <a:fillRect t="-1596"/>
                  </a:stretch>
                </a:blipFill>
              </p:spPr>
              <p:txBody>
                <a:bodyPr/>
                <a:lstStyle/>
                <a:p>
                  <a:r>
                    <a:rPr lang="en-US">
                      <a:noFill/>
                    </a:rPr>
                    <a:t> </a:t>
                  </a:r>
                </a:p>
              </p:txBody>
            </p:sp>
          </mc:Fallback>
        </mc:AlternateContent>
      </p:grpSp>
      <p:grpSp>
        <p:nvGrpSpPr>
          <p:cNvPr id="172" name="组合 171"/>
          <p:cNvGrpSpPr/>
          <p:nvPr/>
        </p:nvGrpSpPr>
        <p:grpSpPr>
          <a:xfrm>
            <a:off x="10446595" y="5952028"/>
            <a:ext cx="1151417" cy="950709"/>
            <a:chOff x="10898549" y="5157663"/>
            <a:chExt cx="1151417" cy="950709"/>
          </a:xfrm>
        </p:grpSpPr>
        <p:sp>
          <p:nvSpPr>
            <p:cNvPr id="167" name="圆角矩形 166"/>
            <p:cNvSpPr/>
            <p:nvPr/>
          </p:nvSpPr>
          <p:spPr>
            <a:xfrm>
              <a:off x="10898549" y="5197030"/>
              <a:ext cx="934805" cy="634125"/>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8" name="文本框 167"/>
                <p:cNvSpPr txBox="1"/>
                <p:nvPr/>
              </p:nvSpPr>
              <p:spPr>
                <a:xfrm>
                  <a:off x="10967663" y="5157663"/>
                  <a:ext cx="1082303" cy="95070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trlP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ctrlPr>
                          </m:naryPr>
                          <m:sub>
                            <m:r>
                              <m:rPr>
                                <m:brk m:alnAt="23"/>
                              </m:rP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𝒕</m:t>
                            </m:r>
                          </m:sub>
                          <m:sup>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𝒕</m:t>
                            </m:r>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𝜹</m:t>
                            </m:r>
                          </m:sup>
                          <m:e/>
                        </m:nary>
                      </m:oMath>
                    </m:oMathPara>
                  </a14:m>
                  <a:endParaRPr kumimoji="0" lang="en-US" sz="16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ndParaRPr>
                </a:p>
              </p:txBody>
            </p:sp>
          </mc:Choice>
          <mc:Fallback xmlns="">
            <p:sp>
              <p:nvSpPr>
                <p:cNvPr id="168" name="文本框 167"/>
                <p:cNvSpPr txBox="1">
                  <a:spLocks noRot="1" noChangeAspect="1" noMove="1" noResize="1" noEditPoints="1" noAdjustHandles="1" noChangeArrowheads="1" noChangeShapeType="1" noTextEdit="1"/>
                </p:cNvSpPr>
                <p:nvPr/>
              </p:nvSpPr>
              <p:spPr>
                <a:xfrm>
                  <a:off x="10967663" y="5157663"/>
                  <a:ext cx="1082303" cy="950709"/>
                </a:xfrm>
                <a:prstGeom prst="rect">
                  <a:avLst/>
                </a:prstGeom>
                <a:blipFill>
                  <a:blip r:embed="rId1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0" name="矩形 169"/>
              <p:cNvSpPr/>
              <p:nvPr/>
            </p:nvSpPr>
            <p:spPr>
              <a:xfrm>
                <a:off x="560579" y="1682322"/>
                <a:ext cx="2362505"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𝒇</m:t>
                      </m:r>
                      <m:d>
                        <m:d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e>
                      </m:d>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70" name="矩形 169"/>
              <p:cNvSpPr>
                <a:spLocks noRot="1" noChangeAspect="1" noMove="1" noResize="1" noEditPoints="1" noAdjustHandles="1" noChangeArrowheads="1" noChangeShapeType="1" noTextEdit="1"/>
              </p:cNvSpPr>
              <p:nvPr/>
            </p:nvSpPr>
            <p:spPr>
              <a:xfrm>
                <a:off x="560579" y="1682322"/>
                <a:ext cx="2362505" cy="400110"/>
              </a:xfrm>
              <a:prstGeom prst="rect">
                <a:avLst/>
              </a:prstGeom>
              <a:blipFill>
                <a:blip r:embed="rId20"/>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3" name="矩形 172"/>
              <p:cNvSpPr/>
              <p:nvPr/>
            </p:nvSpPr>
            <p:spPr>
              <a:xfrm>
                <a:off x="4262046" y="1705182"/>
                <a:ext cx="3168431" cy="400110"/>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lang="en-US" sz="2000" b="1" i="1" kern="0">
                              <a:solidFill>
                                <a:prstClr val="black"/>
                              </a:solidFill>
                              <a:latin typeface="Cambria Math" panose="02040503050406030204" pitchFamily="18" charset="0"/>
                            </a:rPr>
                          </m:ctrlPr>
                        </m:sSubPr>
                        <m:e>
                          <m:r>
                            <a:rPr lang="en-US" sz="2000" b="1" i="1" kern="0">
                              <a:solidFill>
                                <a:prstClr val="black"/>
                              </a:solidFill>
                              <a:latin typeface="Cambria Math" panose="02040503050406030204" pitchFamily="18" charset="0"/>
                            </a:rPr>
                            <m:t>𝒉</m:t>
                          </m:r>
                        </m:e>
                        <m:sub>
                          <m:r>
                            <a:rPr lang="en-US" sz="2000" b="1" i="1" kern="0">
                              <a:solidFill>
                                <a:prstClr val="black"/>
                              </a:solidFill>
                              <a:latin typeface="Cambria Math" panose="02040503050406030204" pitchFamily="18" charset="0"/>
                            </a:rPr>
                            <m:t>𝒕</m:t>
                          </m:r>
                          <m:r>
                            <a:rPr lang="en-US" sz="2000" b="1" i="1" kern="0">
                              <a:solidFill>
                                <a:prstClr val="black"/>
                              </a:solidFill>
                              <a:latin typeface="Cambria Math" panose="02040503050406030204" pitchFamily="18" charset="0"/>
                            </a:rPr>
                            <m:t>−</m:t>
                          </m:r>
                          <m:r>
                            <a:rPr lang="en-US" sz="2000" b="1" i="1" kern="0">
                              <a:solidFill>
                                <a:prstClr val="black"/>
                              </a:solidFill>
                              <a:latin typeface="Cambria Math" panose="02040503050406030204" pitchFamily="18" charset="0"/>
                            </a:rPr>
                            <m:t>𝟏</m:t>
                          </m:r>
                        </m:sub>
                      </m:sSub>
                      <m:r>
                        <a:rPr lang="en-US" sz="2000" b="1" i="1" kern="0" smtClean="0">
                          <a:solidFill>
                            <a:prstClr val="black"/>
                          </a:solidFill>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𝒇</m:t>
                      </m:r>
                      <m:d>
                        <m:d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e>
                      </m:d>
                    </m:oMath>
                  </m:oMathPara>
                </a14:m>
                <a:endParaRPr kumimoji="0" lang="en-US" sz="2000" b="1" i="1" u="none" strike="noStrike" kern="0" cap="none" spc="0" normalizeH="0" baseline="0" noProof="0" dirty="0" smtClean="0">
                  <a:ln>
                    <a:noFill/>
                  </a:ln>
                  <a:solidFill>
                    <a:prstClr val="black"/>
                  </a:solidFill>
                  <a:effectLst/>
                  <a:uLnTx/>
                  <a:uFillTx/>
                </a:endParaRPr>
              </a:p>
            </p:txBody>
          </p:sp>
        </mc:Choice>
        <mc:Fallback xmlns="">
          <p:sp>
            <p:nvSpPr>
              <p:cNvPr id="173" name="矩形 172"/>
              <p:cNvSpPr>
                <a:spLocks noRot="1" noChangeAspect="1" noMove="1" noResize="1" noEditPoints="1" noAdjustHandles="1" noChangeArrowheads="1" noChangeShapeType="1" noTextEdit="1"/>
              </p:cNvSpPr>
              <p:nvPr/>
            </p:nvSpPr>
            <p:spPr>
              <a:xfrm>
                <a:off x="4262046" y="1705182"/>
                <a:ext cx="3168431" cy="400110"/>
              </a:xfrm>
              <a:prstGeom prst="rect">
                <a:avLst/>
              </a:prstGeom>
              <a:blipFill>
                <a:blip r:embed="rId21"/>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矩形 174"/>
              <p:cNvSpPr/>
              <p:nvPr/>
            </p:nvSpPr>
            <p:spPr>
              <a:xfrm>
                <a:off x="8226074" y="1357630"/>
                <a:ext cx="3580916" cy="10146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C00000"/>
                              </a:solidFill>
                              <a:latin typeface="Cambria Math" panose="02040503050406030204" pitchFamily="18" charset="0"/>
                            </a:rPr>
                          </m:ctrlPr>
                        </m:sSubPr>
                        <m:e>
                          <m:r>
                            <a:rPr lang="en-US" sz="2000" b="1" i="1" smtClean="0">
                              <a:solidFill>
                                <a:srgbClr val="C00000"/>
                              </a:solidFill>
                              <a:latin typeface="Cambria Math" panose="02040503050406030204" pitchFamily="18" charset="0"/>
                            </a:rPr>
                            <m:t>𝒉</m:t>
                          </m:r>
                        </m:e>
                        <m:sub>
                          <m:r>
                            <a:rPr lang="en-US" sz="2000" b="1" i="1" smtClean="0">
                              <a:solidFill>
                                <a:srgbClr val="C00000"/>
                              </a:solidFill>
                              <a:latin typeface="Cambria Math" panose="02040503050406030204" pitchFamily="18" charset="0"/>
                            </a:rPr>
                            <m:t>𝒕</m:t>
                          </m:r>
                        </m:sub>
                      </m:sSub>
                      <m:r>
                        <a:rPr lang="en-US" sz="2000" b="1" i="1" smtClean="0">
                          <a:solidFill>
                            <a:srgbClr val="C00000"/>
                          </a:solidFill>
                          <a:latin typeface="Cambria Math" panose="02040503050406030204" pitchFamily="18" charset="0"/>
                        </a:rPr>
                        <m:t>=</m:t>
                      </m:r>
                      <m:sSub>
                        <m:sSubPr>
                          <m:ctrlPr>
                            <a:rPr lang="en-US" sz="2000" b="1" i="1" smtClean="0">
                              <a:solidFill>
                                <a:srgbClr val="C00000"/>
                              </a:solidFill>
                              <a:latin typeface="Cambria Math" panose="02040503050406030204" pitchFamily="18" charset="0"/>
                            </a:rPr>
                          </m:ctrlPr>
                        </m:sSubPr>
                        <m:e>
                          <m:r>
                            <a:rPr lang="en-US" sz="2000" b="1" i="1" smtClean="0">
                              <a:solidFill>
                                <a:srgbClr val="C00000"/>
                              </a:solidFill>
                              <a:latin typeface="Cambria Math" panose="02040503050406030204" pitchFamily="18" charset="0"/>
                            </a:rPr>
                            <m:t>𝒉</m:t>
                          </m:r>
                        </m:e>
                        <m:sub>
                          <m:r>
                            <a:rPr lang="en-US" sz="2000" b="1" i="1" smtClean="0">
                              <a:solidFill>
                                <a:srgbClr val="C00000"/>
                              </a:solidFill>
                              <a:latin typeface="Cambria Math" panose="02040503050406030204" pitchFamily="18" charset="0"/>
                            </a:rPr>
                            <m:t>𝒕</m:t>
                          </m:r>
                          <m:r>
                            <a:rPr lang="en-US" sz="2000" b="1" i="1">
                              <a:solidFill>
                                <a:srgbClr val="C00000"/>
                              </a:solidFill>
                              <a:latin typeface="Cambria Math" panose="02040503050406030204" pitchFamily="18" charset="0"/>
                              <a:ea typeface="Cambria Math" panose="02040503050406030204" pitchFamily="18" charset="0"/>
                            </a:rPr>
                            <m:t>−</m:t>
                          </m:r>
                          <m:r>
                            <a:rPr lang="en-US" sz="2000" b="1" i="1">
                              <a:solidFill>
                                <a:srgbClr val="C00000"/>
                              </a:solidFill>
                              <a:latin typeface="Cambria Math" panose="02040503050406030204" pitchFamily="18" charset="0"/>
                              <a:ea typeface="Cambria Math" panose="02040503050406030204" pitchFamily="18" charset="0"/>
                            </a:rPr>
                            <m:t>𝜹</m:t>
                          </m:r>
                        </m:sub>
                      </m:sSub>
                      <m:r>
                        <a:rPr lang="en-US" sz="2000" b="1" i="1" smtClean="0">
                          <a:solidFill>
                            <a:srgbClr val="C00000"/>
                          </a:solidFill>
                          <a:latin typeface="Cambria Math" panose="02040503050406030204" pitchFamily="18" charset="0"/>
                        </a:rPr>
                        <m:t>+</m:t>
                      </m:r>
                      <m:nary>
                        <m:naryPr>
                          <m:limLoc m:val="undOvr"/>
                          <m:ctrlPr>
                            <a:rPr lang="en-US" sz="2000" b="1" i="1" smtClean="0">
                              <a:solidFill>
                                <a:srgbClr val="C00000"/>
                              </a:solidFill>
                              <a:latin typeface="Cambria Math" panose="02040503050406030204" pitchFamily="18" charset="0"/>
                              <a:ea typeface="Cambria Math" panose="02040503050406030204" pitchFamily="18" charset="0"/>
                            </a:rPr>
                          </m:ctrlPr>
                        </m:naryPr>
                        <m:sub>
                          <m:r>
                            <a:rPr lang="en-US" sz="2000" b="1" i="1" smtClean="0">
                              <a:solidFill>
                                <a:srgbClr val="C00000"/>
                              </a:solidFill>
                              <a:latin typeface="Cambria Math" panose="02040503050406030204" pitchFamily="18" charset="0"/>
                              <a:ea typeface="Cambria Math" panose="02040503050406030204" pitchFamily="18" charset="0"/>
                            </a:rPr>
                            <m:t>𝒕</m:t>
                          </m:r>
                          <m:r>
                            <a:rPr lang="en-US" sz="2000" b="1" i="1" smtClean="0">
                              <a:solidFill>
                                <a:srgbClr val="C00000"/>
                              </a:solidFill>
                              <a:latin typeface="Cambria Math" panose="02040503050406030204" pitchFamily="18" charset="0"/>
                              <a:ea typeface="Cambria Math" panose="02040503050406030204" pitchFamily="18" charset="0"/>
                            </a:rPr>
                            <m:t>−</m:t>
                          </m:r>
                          <m:r>
                            <a:rPr lang="en-US" sz="2000" b="1" i="1">
                              <a:solidFill>
                                <a:srgbClr val="C00000"/>
                              </a:solidFill>
                              <a:latin typeface="Cambria Math" panose="02040503050406030204" pitchFamily="18" charset="0"/>
                              <a:ea typeface="Cambria Math" panose="02040503050406030204" pitchFamily="18" charset="0"/>
                            </a:rPr>
                            <m:t>𝜹</m:t>
                          </m:r>
                        </m:sub>
                        <m:sup>
                          <m:r>
                            <a:rPr lang="en-US" sz="2000" b="1" i="1" smtClean="0">
                              <a:solidFill>
                                <a:srgbClr val="C00000"/>
                              </a:solidFill>
                              <a:latin typeface="Cambria Math" panose="02040503050406030204" pitchFamily="18" charset="0"/>
                              <a:ea typeface="Cambria Math" panose="02040503050406030204" pitchFamily="18" charset="0"/>
                            </a:rPr>
                            <m:t>𝒕</m:t>
                          </m:r>
                        </m:sup>
                        <m:e>
                          <m:r>
                            <a:rPr lang="en-US" sz="2000" b="1" i="1" smtClean="0">
                              <a:solidFill>
                                <a:srgbClr val="C00000"/>
                              </a:solidFill>
                              <a:latin typeface="Cambria Math" panose="02040503050406030204" pitchFamily="18" charset="0"/>
                              <a:ea typeface="Cambria Math" panose="02040503050406030204" pitchFamily="18" charset="0"/>
                            </a:rPr>
                            <m:t>𝒇</m:t>
                          </m:r>
                          <m:r>
                            <a:rPr lang="en-US" sz="2000" b="1" i="1" smtClean="0">
                              <a:solidFill>
                                <a:srgbClr val="C00000"/>
                              </a:solidFill>
                              <a:latin typeface="Cambria Math" panose="02040503050406030204" pitchFamily="18" charset="0"/>
                              <a:ea typeface="Cambria Math" panose="02040503050406030204" pitchFamily="18" charset="0"/>
                            </a:rPr>
                            <m:t>(</m:t>
                          </m:r>
                          <m:r>
                            <a:rPr lang="en-US" sz="2000" b="1" i="1" smtClean="0">
                              <a:solidFill>
                                <a:srgbClr val="C00000"/>
                              </a:solidFill>
                              <a:latin typeface="Cambria Math" panose="02040503050406030204" pitchFamily="18" charset="0"/>
                              <a:ea typeface="Cambria Math" panose="02040503050406030204" pitchFamily="18" charset="0"/>
                            </a:rPr>
                            <m:t>𝒉</m:t>
                          </m:r>
                          <m:r>
                            <a:rPr lang="en-US" sz="2000" b="1" i="1" smtClean="0">
                              <a:solidFill>
                                <a:srgbClr val="C00000"/>
                              </a:solidFill>
                              <a:latin typeface="Cambria Math" panose="02040503050406030204" pitchFamily="18" charset="0"/>
                              <a:ea typeface="Cambria Math" panose="02040503050406030204" pitchFamily="18" charset="0"/>
                            </a:rPr>
                            <m:t>, </m:t>
                          </m:r>
                          <m:r>
                            <a:rPr lang="en-US" sz="2000" b="1" i="1" smtClean="0">
                              <a:solidFill>
                                <a:srgbClr val="C00000"/>
                              </a:solidFill>
                              <a:latin typeface="Cambria Math" panose="02040503050406030204" pitchFamily="18" charset="0"/>
                              <a:ea typeface="Cambria Math" panose="02040503050406030204" pitchFamily="18" charset="0"/>
                            </a:rPr>
                            <m:t>𝒙</m:t>
                          </m:r>
                          <m:r>
                            <a:rPr lang="en-US" sz="2000" b="1" i="1" smtClean="0">
                              <a:solidFill>
                                <a:srgbClr val="C00000"/>
                              </a:solidFill>
                              <a:latin typeface="Cambria Math" panose="02040503050406030204" pitchFamily="18" charset="0"/>
                              <a:ea typeface="Cambria Math" panose="02040503050406030204" pitchFamily="18" charset="0"/>
                            </a:rPr>
                            <m:t>,</m:t>
                          </m:r>
                          <m:r>
                            <a:rPr lang="en-US" sz="2000" b="1" i="1" smtClean="0">
                              <a:solidFill>
                                <a:srgbClr val="C00000"/>
                              </a:solidFill>
                              <a:latin typeface="Cambria Math" panose="02040503050406030204" pitchFamily="18" charset="0"/>
                              <a:ea typeface="Cambria Math" panose="02040503050406030204" pitchFamily="18" charset="0"/>
                            </a:rPr>
                            <m:t>𝜽</m:t>
                          </m:r>
                          <m:r>
                            <a:rPr lang="en-US" sz="2000" b="1" i="1" smtClean="0">
                              <a:solidFill>
                                <a:srgbClr val="C00000"/>
                              </a:solidFill>
                              <a:latin typeface="Cambria Math" panose="02040503050406030204" pitchFamily="18" charset="0"/>
                              <a:ea typeface="Cambria Math" panose="02040503050406030204" pitchFamily="18" charset="0"/>
                            </a:rPr>
                            <m:t>,</m:t>
                          </m:r>
                          <m:r>
                            <a:rPr lang="en-US" sz="2000" b="1" i="1" smtClean="0">
                              <a:solidFill>
                                <a:srgbClr val="C00000"/>
                              </a:solidFill>
                              <a:latin typeface="Cambria Math" panose="02040503050406030204" pitchFamily="18" charset="0"/>
                              <a:ea typeface="Cambria Math" panose="02040503050406030204" pitchFamily="18" charset="0"/>
                            </a:rPr>
                            <m:t>𝝉</m:t>
                          </m:r>
                          <m:r>
                            <a:rPr lang="en-US" sz="2000" b="1" i="1" smtClean="0">
                              <a:solidFill>
                                <a:srgbClr val="C00000"/>
                              </a:solidFill>
                              <a:latin typeface="Cambria Math" panose="02040503050406030204" pitchFamily="18" charset="0"/>
                              <a:ea typeface="Cambria Math" panose="02040503050406030204" pitchFamily="18" charset="0"/>
                            </a:rPr>
                            <m:t>)</m:t>
                          </m:r>
                        </m:e>
                      </m:nary>
                      <m:r>
                        <a:rPr lang="en-US" sz="2000" b="1" i="1" smtClean="0">
                          <a:solidFill>
                            <a:srgbClr val="C00000"/>
                          </a:solidFill>
                          <a:latin typeface="Cambria Math" panose="02040503050406030204" pitchFamily="18" charset="0"/>
                          <a:ea typeface="Cambria Math" panose="02040503050406030204" pitchFamily="18" charset="0"/>
                        </a:rPr>
                        <m:t>𝒅</m:t>
                      </m:r>
                      <m:r>
                        <a:rPr lang="en-US" sz="2000" b="1" i="1" smtClean="0">
                          <a:solidFill>
                            <a:srgbClr val="C00000"/>
                          </a:solidFill>
                          <a:latin typeface="Cambria Math" panose="02040503050406030204" pitchFamily="18" charset="0"/>
                          <a:ea typeface="Cambria Math" panose="02040503050406030204" pitchFamily="18" charset="0"/>
                        </a:rPr>
                        <m:t>𝝉</m:t>
                      </m:r>
                    </m:oMath>
                  </m:oMathPara>
                </a14:m>
                <a:endParaRPr lang="en-US" sz="2000" b="1" dirty="0" smtClean="0">
                  <a:solidFill>
                    <a:srgbClr val="C00000"/>
                  </a:solidFill>
                  <a:ea typeface="Cambria Math" panose="02040503050406030204" pitchFamily="18" charset="0"/>
                </a:endParaRPr>
              </a:p>
            </p:txBody>
          </p:sp>
        </mc:Choice>
        <mc:Fallback xmlns="">
          <p:sp>
            <p:nvSpPr>
              <p:cNvPr id="175" name="矩形 174"/>
              <p:cNvSpPr>
                <a:spLocks noRot="1" noChangeAspect="1" noMove="1" noResize="1" noEditPoints="1" noAdjustHandles="1" noChangeArrowheads="1" noChangeShapeType="1" noTextEdit="1"/>
              </p:cNvSpPr>
              <p:nvPr/>
            </p:nvSpPr>
            <p:spPr>
              <a:xfrm>
                <a:off x="8226074" y="1357630"/>
                <a:ext cx="3580916" cy="1014637"/>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矩形 175"/>
              <p:cNvSpPr/>
              <p:nvPr/>
            </p:nvSpPr>
            <p:spPr>
              <a:xfrm>
                <a:off x="560578" y="2074816"/>
                <a:ext cx="1818575"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𝒐</m:t>
                      </m:r>
                      <m:d>
                        <m:d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𝒘</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e>
                      </m:d>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76" name="矩形 175"/>
              <p:cNvSpPr>
                <a:spLocks noRot="1" noChangeAspect="1" noMove="1" noResize="1" noEditPoints="1" noAdjustHandles="1" noChangeArrowheads="1" noChangeShapeType="1" noTextEdit="1"/>
              </p:cNvSpPr>
              <p:nvPr/>
            </p:nvSpPr>
            <p:spPr>
              <a:xfrm>
                <a:off x="560578" y="2074816"/>
                <a:ext cx="1818575" cy="400110"/>
              </a:xfrm>
              <a:prstGeom prst="rect">
                <a:avLst/>
              </a:prstGeom>
              <a:blipFill>
                <a:blip r:embed="rId23"/>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矩形 176"/>
              <p:cNvSpPr/>
              <p:nvPr/>
            </p:nvSpPr>
            <p:spPr>
              <a:xfrm>
                <a:off x="4262046" y="2714896"/>
                <a:ext cx="1818575"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𝒐</m:t>
                      </m:r>
                      <m:d>
                        <m:d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𝒘</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e>
                      </m:d>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77" name="矩形 176"/>
              <p:cNvSpPr>
                <a:spLocks noRot="1" noChangeAspect="1" noMove="1" noResize="1" noEditPoints="1" noAdjustHandles="1" noChangeArrowheads="1" noChangeShapeType="1" noTextEdit="1"/>
              </p:cNvSpPr>
              <p:nvPr/>
            </p:nvSpPr>
            <p:spPr>
              <a:xfrm>
                <a:off x="4262046" y="2714896"/>
                <a:ext cx="1818575" cy="400110"/>
              </a:xfrm>
              <a:prstGeom prst="rect">
                <a:avLst/>
              </a:prstGeom>
              <a:blipFill>
                <a:blip r:embed="rId24"/>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矩形 177"/>
              <p:cNvSpPr/>
              <p:nvPr/>
            </p:nvSpPr>
            <p:spPr>
              <a:xfrm>
                <a:off x="8942195" y="2936430"/>
                <a:ext cx="1818575"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𝒚</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𝒐</m:t>
                      </m:r>
                      <m:d>
                        <m:d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𝒘</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e>
                      </m:d>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78" name="矩形 177"/>
              <p:cNvSpPr>
                <a:spLocks noRot="1" noChangeAspect="1" noMove="1" noResize="1" noEditPoints="1" noAdjustHandles="1" noChangeArrowheads="1" noChangeShapeType="1" noTextEdit="1"/>
              </p:cNvSpPr>
              <p:nvPr/>
            </p:nvSpPr>
            <p:spPr>
              <a:xfrm>
                <a:off x="8942195" y="2936430"/>
                <a:ext cx="1818575" cy="400110"/>
              </a:xfrm>
              <a:prstGeom prst="rect">
                <a:avLst/>
              </a:prstGeom>
              <a:blipFill>
                <a:blip r:embed="rId25"/>
                <a:stretch>
                  <a:fillRect b="-9231"/>
                </a:stretch>
              </a:blipFill>
            </p:spPr>
            <p:txBody>
              <a:bodyPr/>
              <a:lstStyle/>
              <a:p>
                <a:r>
                  <a:rPr lang="en-US">
                    <a:noFill/>
                  </a:rPr>
                  <a:t> </a:t>
                </a:r>
              </a:p>
            </p:txBody>
          </p:sp>
        </mc:Fallback>
      </mc:AlternateContent>
      <p:sp>
        <p:nvSpPr>
          <p:cNvPr id="179" name="右箭头 178"/>
          <p:cNvSpPr/>
          <p:nvPr/>
        </p:nvSpPr>
        <p:spPr>
          <a:xfrm>
            <a:off x="3698765" y="2009354"/>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0" name="右箭头 179"/>
          <p:cNvSpPr/>
          <p:nvPr/>
        </p:nvSpPr>
        <p:spPr>
          <a:xfrm>
            <a:off x="7863293" y="2009354"/>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3" name="矩形 182"/>
              <p:cNvSpPr/>
              <p:nvPr/>
            </p:nvSpPr>
            <p:spPr>
              <a:xfrm>
                <a:off x="150942" y="3716673"/>
                <a:ext cx="152682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83" name="矩形 182"/>
              <p:cNvSpPr>
                <a:spLocks noRot="1" noChangeAspect="1" noMove="1" noResize="1" noEditPoints="1" noAdjustHandles="1" noChangeArrowheads="1" noChangeShapeType="1" noTextEdit="1"/>
              </p:cNvSpPr>
              <p:nvPr/>
            </p:nvSpPr>
            <p:spPr>
              <a:xfrm>
                <a:off x="150942" y="3716673"/>
                <a:ext cx="1526828" cy="400110"/>
              </a:xfrm>
              <a:prstGeom prst="rect">
                <a:avLst/>
              </a:prstGeom>
              <a:blipFill>
                <a:blip r:embed="rId26"/>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矩形 183"/>
              <p:cNvSpPr/>
              <p:nvPr/>
            </p:nvSpPr>
            <p:spPr>
              <a:xfrm>
                <a:off x="4054277" y="3720711"/>
                <a:ext cx="152682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84" name="矩形 183"/>
              <p:cNvSpPr>
                <a:spLocks noRot="1" noChangeAspect="1" noMove="1" noResize="1" noEditPoints="1" noAdjustHandles="1" noChangeArrowheads="1" noChangeShapeType="1" noTextEdit="1"/>
              </p:cNvSpPr>
              <p:nvPr/>
            </p:nvSpPr>
            <p:spPr>
              <a:xfrm>
                <a:off x="4054277" y="3720711"/>
                <a:ext cx="1526828" cy="400110"/>
              </a:xfrm>
              <a:prstGeom prst="rect">
                <a:avLst/>
              </a:prstGeom>
              <a:blipFill>
                <a:blip r:embed="rId27"/>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矩形 184"/>
              <p:cNvSpPr/>
              <p:nvPr/>
            </p:nvSpPr>
            <p:spPr>
              <a:xfrm>
                <a:off x="8263075" y="3724565"/>
                <a:ext cx="152682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𝒙</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000" b="1" i="0" u="none" strike="noStrike" kern="0" cap="none" spc="0" normalizeH="0" baseline="0" noProof="0" dirty="0" smtClean="0">
                  <a:ln>
                    <a:noFill/>
                  </a:ln>
                  <a:solidFill>
                    <a:prstClr val="black"/>
                  </a:solidFill>
                  <a:effectLst/>
                  <a:uLnTx/>
                  <a:uFillTx/>
                </a:endParaRPr>
              </a:p>
            </p:txBody>
          </p:sp>
        </mc:Choice>
        <mc:Fallback xmlns="">
          <p:sp>
            <p:nvSpPr>
              <p:cNvPr id="185" name="矩形 184"/>
              <p:cNvSpPr>
                <a:spLocks noRot="1" noChangeAspect="1" noMove="1" noResize="1" noEditPoints="1" noAdjustHandles="1" noChangeArrowheads="1" noChangeShapeType="1" noTextEdit="1"/>
              </p:cNvSpPr>
              <p:nvPr/>
            </p:nvSpPr>
            <p:spPr>
              <a:xfrm>
                <a:off x="8263075" y="3724565"/>
                <a:ext cx="1526828" cy="400110"/>
              </a:xfrm>
              <a:prstGeom prst="rect">
                <a:avLst/>
              </a:prstGeom>
              <a:blipFill>
                <a:blip r:embed="rId28"/>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6" name="矩形 185"/>
              <p:cNvSpPr/>
              <p:nvPr/>
            </p:nvSpPr>
            <p:spPr>
              <a:xfrm>
                <a:off x="4262045" y="2139187"/>
                <a:ext cx="3837255" cy="541815"/>
              </a:xfrm>
              <a:prstGeom prst="rect">
                <a:avLst/>
              </a:prstGeom>
            </p:spPr>
            <p:txBody>
              <a:bodyPr wrap="square">
                <a:spAutoFit/>
              </a:bodyPr>
              <a:lstStyle/>
              <a:p>
                <a:pPr lvl="0"/>
                <a14:m>
                  <m:oMath xmlns:m="http://schemas.openxmlformats.org/officeDocument/2006/math">
                    <m:f>
                      <m:f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sSub>
                          <m:sSubPr>
                            <m:ctrlPr>
                              <a:rPr lang="en-US" sz="2000" b="1" i="1" kern="0">
                                <a:solidFill>
                                  <a:prstClr val="black"/>
                                </a:solidFill>
                                <a:latin typeface="Cambria Math" panose="02040503050406030204" pitchFamily="18" charset="0"/>
                                <a:ea typeface="Cambria Math" panose="02040503050406030204" pitchFamily="18" charset="0"/>
                              </a:rPr>
                            </m:ctrlPr>
                          </m:sSubPr>
                          <m:e>
                            <m:r>
                              <a:rPr lang="en-US" sz="2000" b="1" i="1" kern="0">
                                <a:solidFill>
                                  <a:prstClr val="black"/>
                                </a:solidFill>
                                <a:latin typeface="Cambria Math" panose="02040503050406030204" pitchFamily="18" charset="0"/>
                                <a:ea typeface="Cambria Math" panose="02040503050406030204" pitchFamily="18" charset="0"/>
                              </a:rPr>
                              <m:t>𝒉</m:t>
                            </m:r>
                          </m:e>
                          <m:sub>
                            <m:r>
                              <a:rPr lang="en-US" sz="2000" b="1" i="1" kern="0">
                                <a:solidFill>
                                  <a:prstClr val="black"/>
                                </a:solidFill>
                                <a:latin typeface="Cambria Math" panose="02040503050406030204" pitchFamily="18" charset="0"/>
                                <a:ea typeface="Cambria Math" panose="02040503050406030204" pitchFamily="18" charset="0"/>
                              </a:rPr>
                              <m:t>𝒕</m:t>
                            </m:r>
                          </m:sub>
                        </m:sSub>
                        <m:r>
                          <a:rPr lang="en-US" sz="2000" b="1" i="1" kern="0">
                            <a:solidFill>
                              <a:prstClr val="black"/>
                            </a:solidFill>
                            <a:latin typeface="Cambria Math" panose="02040503050406030204" pitchFamily="18" charset="0"/>
                            <a:ea typeface="Cambria Math" panose="02040503050406030204" pitchFamily="18" charset="0"/>
                          </a:rPr>
                          <m:t>−</m:t>
                        </m:r>
                        <m:sSub>
                          <m:sSubPr>
                            <m:ctrlPr>
                              <a:rPr lang="en-US" sz="2000" b="1" i="1" kern="0">
                                <a:solidFill>
                                  <a:prstClr val="black"/>
                                </a:solidFill>
                                <a:latin typeface="Cambria Math" panose="02040503050406030204" pitchFamily="18" charset="0"/>
                                <a:ea typeface="Cambria Math" panose="02040503050406030204" pitchFamily="18" charset="0"/>
                              </a:rPr>
                            </m:ctrlPr>
                          </m:sSubPr>
                          <m:e>
                            <m:r>
                              <a:rPr lang="en-US" sz="2000" b="1" i="1" kern="0">
                                <a:solidFill>
                                  <a:prstClr val="black"/>
                                </a:solidFill>
                                <a:latin typeface="Cambria Math" panose="02040503050406030204" pitchFamily="18" charset="0"/>
                                <a:ea typeface="Cambria Math" panose="02040503050406030204" pitchFamily="18" charset="0"/>
                              </a:rPr>
                              <m:t>𝒉</m:t>
                            </m:r>
                          </m:e>
                          <m:sub>
                            <m:r>
                              <a:rPr lang="en-US" sz="2000" b="1" i="1" kern="0">
                                <a:solidFill>
                                  <a:prstClr val="black"/>
                                </a:solidFill>
                                <a:latin typeface="Cambria Math" panose="02040503050406030204" pitchFamily="18" charset="0"/>
                                <a:ea typeface="Cambria Math" panose="02040503050406030204" pitchFamily="18" charset="0"/>
                              </a:rPr>
                              <m:t>𝒕</m:t>
                            </m:r>
                            <m:r>
                              <a:rPr lang="en-US" sz="2000" b="1" i="1" kern="0">
                                <a:solidFill>
                                  <a:prstClr val="black"/>
                                </a:solidFill>
                                <a:latin typeface="Cambria Math" panose="02040503050406030204" pitchFamily="18" charset="0"/>
                                <a:ea typeface="Cambria Math" panose="02040503050406030204" pitchFamily="18" charset="0"/>
                              </a:rPr>
                              <m:t>−</m:t>
                            </m:r>
                            <m:r>
                              <a:rPr lang="en-US" sz="2000" b="1" i="1" kern="0">
                                <a:solidFill>
                                  <a:prstClr val="black"/>
                                </a:solidFill>
                                <a:latin typeface="Cambria Math" panose="02040503050406030204" pitchFamily="18" charset="0"/>
                                <a:ea typeface="Cambria Math" panose="02040503050406030204" pitchFamily="18" charset="0"/>
                              </a:rPr>
                              <m:t>𝟏</m:t>
                            </m:r>
                          </m:sub>
                        </m:sSub>
                      </m:num>
                      <m:den>
                        <m:r>
                          <a:rPr lang="en-US" sz="2000" b="1" i="1">
                            <a:latin typeface="Cambria Math" panose="02040503050406030204" pitchFamily="18" charset="0"/>
                            <a:ea typeface="Cambria Math" panose="02040503050406030204" pitchFamily="18" charset="0"/>
                          </a:rPr>
                          <m:t>𝜹</m:t>
                        </m:r>
                      </m:den>
                    </m:f>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𝒇</m:t>
                    </m:r>
                    <m:d>
                      <m:d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𝒉</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𝟏</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𝒙</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e>
                    </m:d>
                  </m:oMath>
                </a14:m>
                <a:r>
                  <a:rPr kumimoji="0" lang="en-US" sz="2000" b="1" i="1" u="none" strike="noStrike" kern="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rPr>
                  <a:t>, </a:t>
                </a:r>
                <a14:m>
                  <m:oMath xmlns:m="http://schemas.openxmlformats.org/officeDocument/2006/math">
                    <m:r>
                      <a:rPr lang="en-US" sz="2000" b="1" i="1">
                        <a:latin typeface="Cambria Math" panose="02040503050406030204" pitchFamily="18" charset="0"/>
                        <a:ea typeface="Cambria Math" panose="02040503050406030204" pitchFamily="18" charset="0"/>
                      </a:rPr>
                      <m:t>𝜹</m:t>
                    </m:r>
                  </m:oMath>
                </a14:m>
                <a:r>
                  <a:rPr kumimoji="0" lang="en-US" sz="2000" b="1" i="1" u="none" strike="noStrike" kern="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rPr>
                  <a:t>=1</a:t>
                </a:r>
              </a:p>
            </p:txBody>
          </p:sp>
        </mc:Choice>
        <mc:Fallback xmlns="">
          <p:sp>
            <p:nvSpPr>
              <p:cNvPr id="186" name="矩形 185"/>
              <p:cNvSpPr>
                <a:spLocks noRot="1" noChangeAspect="1" noMove="1" noResize="1" noEditPoints="1" noAdjustHandles="1" noChangeArrowheads="1" noChangeShapeType="1" noTextEdit="1"/>
              </p:cNvSpPr>
              <p:nvPr/>
            </p:nvSpPr>
            <p:spPr>
              <a:xfrm>
                <a:off x="4262045" y="2139187"/>
                <a:ext cx="3837255" cy="541815"/>
              </a:xfrm>
              <a:prstGeom prst="rect">
                <a:avLst/>
              </a:prstGeom>
              <a:blipFill>
                <a:blip r:embed="rId29"/>
                <a:stretch>
                  <a:fillRect b="-56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矩形 186"/>
              <p:cNvSpPr/>
              <p:nvPr/>
            </p:nvSpPr>
            <p:spPr>
              <a:xfrm>
                <a:off x="8775384" y="2172569"/>
                <a:ext cx="2279149" cy="6769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rgbClr val="C00000"/>
                              </a:solidFill>
                              <a:latin typeface="Cambria Math" panose="02040503050406030204" pitchFamily="18" charset="0"/>
                            </a:rPr>
                          </m:ctrlPr>
                        </m:fPr>
                        <m:num>
                          <m:r>
                            <a:rPr lang="en-US" sz="2000" b="1" i="1">
                              <a:solidFill>
                                <a:srgbClr val="C00000"/>
                              </a:solidFill>
                              <a:latin typeface="Cambria Math" panose="02040503050406030204" pitchFamily="18" charset="0"/>
                            </a:rPr>
                            <m:t>𝒅</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𝒉</m:t>
                              </m:r>
                            </m:e>
                            <m:sub>
                              <m:r>
                                <a:rPr lang="en-US" sz="2000" i="1">
                                  <a:solidFill>
                                    <a:srgbClr val="C00000"/>
                                  </a:solidFill>
                                  <a:latin typeface="Cambria Math" panose="02040503050406030204" pitchFamily="18" charset="0"/>
                                </a:rPr>
                                <m:t>𝒕</m:t>
                              </m:r>
                            </m:sub>
                          </m:sSub>
                        </m:num>
                        <m:den>
                          <m:r>
                            <a:rPr lang="en-US" sz="2000" b="1" i="1">
                              <a:solidFill>
                                <a:srgbClr val="C00000"/>
                              </a:solidFill>
                              <a:latin typeface="Cambria Math" panose="02040503050406030204" pitchFamily="18" charset="0"/>
                            </a:rPr>
                            <m:t>𝒅</m:t>
                          </m:r>
                          <m:r>
                            <a:rPr lang="en-US" sz="2000" i="1">
                              <a:solidFill>
                                <a:srgbClr val="C00000"/>
                              </a:solidFill>
                              <a:latin typeface="Cambria Math" panose="02040503050406030204" pitchFamily="18" charset="0"/>
                            </a:rPr>
                            <m:t>𝒕</m:t>
                          </m:r>
                        </m:den>
                      </m:f>
                      <m:r>
                        <a:rPr lang="en-US" sz="2000">
                          <a:solidFill>
                            <a:srgbClr val="C00000"/>
                          </a:solidFill>
                          <a:latin typeface="Cambria Math" panose="02040503050406030204" pitchFamily="18" charset="0"/>
                        </a:rPr>
                        <m:t>=</m:t>
                      </m:r>
                      <m:r>
                        <a:rPr lang="en-US" sz="2000" b="1" i="1" kern="0">
                          <a:solidFill>
                            <a:srgbClr val="C00000"/>
                          </a:solidFill>
                          <a:latin typeface="Cambria Math" panose="02040503050406030204" pitchFamily="18" charset="0"/>
                        </a:rPr>
                        <m:t>𝒇</m:t>
                      </m:r>
                      <m:d>
                        <m:dPr>
                          <m:ctrlPr>
                            <a:rPr lang="en-US" sz="2000" b="1" i="1" kern="0">
                              <a:solidFill>
                                <a:srgbClr val="C00000"/>
                              </a:solidFill>
                              <a:latin typeface="Cambria Math" panose="02040503050406030204" pitchFamily="18" charset="0"/>
                            </a:rPr>
                          </m:ctrlPr>
                        </m:dPr>
                        <m:e>
                          <m:sSub>
                            <m:sSubPr>
                              <m:ctrlPr>
                                <a:rPr lang="en-US" sz="2000" b="1" i="1" kern="0">
                                  <a:solidFill>
                                    <a:srgbClr val="C00000"/>
                                  </a:solidFill>
                                  <a:latin typeface="Cambria Math" panose="02040503050406030204" pitchFamily="18" charset="0"/>
                                </a:rPr>
                              </m:ctrlPr>
                            </m:sSubPr>
                            <m:e>
                              <m:r>
                                <a:rPr lang="en-US" sz="2000" b="1" i="1" kern="0">
                                  <a:solidFill>
                                    <a:srgbClr val="C00000"/>
                                  </a:solidFill>
                                  <a:latin typeface="Cambria Math" panose="02040503050406030204" pitchFamily="18" charset="0"/>
                                </a:rPr>
                                <m:t>𝒉</m:t>
                              </m:r>
                            </m:e>
                            <m:sub>
                              <m:r>
                                <a:rPr lang="en-US" sz="2000" b="1" i="1" kern="0">
                                  <a:solidFill>
                                    <a:srgbClr val="C00000"/>
                                  </a:solidFill>
                                  <a:latin typeface="Cambria Math" panose="02040503050406030204" pitchFamily="18" charset="0"/>
                                </a:rPr>
                                <m:t>𝒕</m:t>
                              </m:r>
                            </m:sub>
                          </m:sSub>
                          <m:r>
                            <a:rPr lang="en-US" sz="2000" b="1" i="1" kern="0">
                              <a:solidFill>
                                <a:srgbClr val="C00000"/>
                              </a:solidFill>
                              <a:latin typeface="Cambria Math" panose="02040503050406030204" pitchFamily="18" charset="0"/>
                            </a:rPr>
                            <m:t>, </m:t>
                          </m:r>
                          <m:sSub>
                            <m:sSubPr>
                              <m:ctrlPr>
                                <a:rPr lang="en-US" sz="2000" b="1" i="1" kern="0">
                                  <a:solidFill>
                                    <a:srgbClr val="C00000"/>
                                  </a:solidFill>
                                  <a:latin typeface="Cambria Math" panose="02040503050406030204" pitchFamily="18" charset="0"/>
                                </a:rPr>
                              </m:ctrlPr>
                            </m:sSubPr>
                            <m:e>
                              <m:r>
                                <a:rPr lang="en-US" sz="2000" b="1" i="1" kern="0">
                                  <a:solidFill>
                                    <a:srgbClr val="C00000"/>
                                  </a:solidFill>
                                  <a:latin typeface="Cambria Math" panose="02040503050406030204" pitchFamily="18" charset="0"/>
                                </a:rPr>
                                <m:t>𝒙</m:t>
                              </m:r>
                            </m:e>
                            <m:sub>
                              <m:r>
                                <a:rPr lang="en-US" sz="2000" b="1" i="1" kern="0">
                                  <a:solidFill>
                                    <a:srgbClr val="C00000"/>
                                  </a:solidFill>
                                  <a:latin typeface="Cambria Math" panose="02040503050406030204" pitchFamily="18" charset="0"/>
                                </a:rPr>
                                <m:t>𝒕</m:t>
                              </m:r>
                            </m:sub>
                          </m:sSub>
                          <m:r>
                            <a:rPr lang="en-US" sz="2000" b="1" i="1" kern="0">
                              <a:solidFill>
                                <a:srgbClr val="C00000"/>
                              </a:solidFill>
                              <a:latin typeface="Cambria Math" panose="02040503050406030204" pitchFamily="18" charset="0"/>
                            </a:rPr>
                            <m:t>,</m:t>
                          </m:r>
                          <m:sSub>
                            <m:sSubPr>
                              <m:ctrlPr>
                                <a:rPr lang="en-US" sz="2000" b="1" i="1" kern="0">
                                  <a:solidFill>
                                    <a:srgbClr val="C00000"/>
                                  </a:solidFill>
                                  <a:latin typeface="Cambria Math" panose="02040503050406030204" pitchFamily="18" charset="0"/>
                                  <a:ea typeface="Cambria Math" panose="02040503050406030204" pitchFamily="18" charset="0"/>
                                </a:rPr>
                              </m:ctrlPr>
                            </m:sSubPr>
                            <m:e>
                              <m:r>
                                <a:rPr lang="en-US" sz="2000" b="1" i="1" kern="0">
                                  <a:solidFill>
                                    <a:srgbClr val="C00000"/>
                                  </a:solidFill>
                                  <a:latin typeface="Cambria Math" panose="02040503050406030204" pitchFamily="18" charset="0"/>
                                  <a:ea typeface="Cambria Math" panose="02040503050406030204" pitchFamily="18" charset="0"/>
                                </a:rPr>
                                <m:t>𝜽</m:t>
                              </m:r>
                            </m:e>
                            <m:sub>
                              <m:r>
                                <a:rPr lang="en-US" sz="2000" b="1" i="1" kern="0">
                                  <a:solidFill>
                                    <a:srgbClr val="C00000"/>
                                  </a:solidFill>
                                  <a:latin typeface="Cambria Math" panose="02040503050406030204" pitchFamily="18" charset="0"/>
                                  <a:ea typeface="Cambria Math" panose="02040503050406030204" pitchFamily="18" charset="0"/>
                                </a:rPr>
                                <m:t>𝒕</m:t>
                              </m:r>
                            </m:sub>
                          </m:sSub>
                        </m:e>
                      </m:d>
                    </m:oMath>
                  </m:oMathPara>
                </a14:m>
                <a:endParaRPr lang="en-US" sz="2000" dirty="0">
                  <a:solidFill>
                    <a:srgbClr val="C00000"/>
                  </a:solidFill>
                </a:endParaRPr>
              </a:p>
            </p:txBody>
          </p:sp>
        </mc:Choice>
        <mc:Fallback xmlns="">
          <p:sp>
            <p:nvSpPr>
              <p:cNvPr id="187" name="矩形 186"/>
              <p:cNvSpPr>
                <a:spLocks noRot="1" noChangeAspect="1" noMove="1" noResize="1" noEditPoints="1" noAdjustHandles="1" noChangeArrowheads="1" noChangeShapeType="1" noTextEdit="1"/>
              </p:cNvSpPr>
              <p:nvPr/>
            </p:nvSpPr>
            <p:spPr>
              <a:xfrm>
                <a:off x="8775384" y="2172569"/>
                <a:ext cx="2279149" cy="676917"/>
              </a:xfrm>
              <a:prstGeom prst="rect">
                <a:avLst/>
              </a:prstGeom>
              <a:blipFill>
                <a:blip r:embed="rId30"/>
                <a:stretch>
                  <a:fillRect/>
                </a:stretch>
              </a:blipFill>
            </p:spPr>
            <p:txBody>
              <a:bodyPr/>
              <a:lstStyle/>
              <a:p>
                <a:r>
                  <a:rPr lang="en-US">
                    <a:noFill/>
                  </a:rPr>
                  <a:t> </a:t>
                </a:r>
              </a:p>
            </p:txBody>
          </p:sp>
        </mc:Fallback>
      </mc:AlternateContent>
      <p:sp>
        <p:nvSpPr>
          <p:cNvPr id="188" name="文本框 187"/>
          <p:cNvSpPr txBox="1"/>
          <p:nvPr/>
        </p:nvSpPr>
        <p:spPr>
          <a:xfrm>
            <a:off x="1272865" y="1143614"/>
            <a:ext cx="665567" cy="400110"/>
          </a:xfrm>
          <a:prstGeom prst="rect">
            <a:avLst/>
          </a:prstGeom>
          <a:noFill/>
        </p:spPr>
        <p:txBody>
          <a:bodyPr wrap="none" rtlCol="0">
            <a:spAutoFit/>
          </a:bodyPr>
          <a:lstStyle/>
          <a:p>
            <a:r>
              <a:rPr lang="en-US" sz="2000" b="1" dirty="0" smtClean="0">
                <a:solidFill>
                  <a:schemeClr val="tx1">
                    <a:lumMod val="95000"/>
                    <a:lumOff val="5000"/>
                  </a:schemeClr>
                </a:solidFill>
              </a:rPr>
              <a:t>RNN</a:t>
            </a:r>
            <a:endParaRPr lang="en-US" sz="2000" b="1" dirty="0">
              <a:solidFill>
                <a:schemeClr val="tx1">
                  <a:lumMod val="95000"/>
                  <a:lumOff val="5000"/>
                </a:schemeClr>
              </a:solidFill>
            </a:endParaRPr>
          </a:p>
        </p:txBody>
      </p:sp>
      <p:sp>
        <p:nvSpPr>
          <p:cNvPr id="189" name="文本框 188"/>
          <p:cNvSpPr txBox="1"/>
          <p:nvPr/>
        </p:nvSpPr>
        <p:spPr>
          <a:xfrm>
            <a:off x="5001902" y="1108368"/>
            <a:ext cx="1623586" cy="400110"/>
          </a:xfrm>
          <a:prstGeom prst="rect">
            <a:avLst/>
          </a:prstGeom>
          <a:noFill/>
        </p:spPr>
        <p:txBody>
          <a:bodyPr wrap="none" rtlCol="0">
            <a:spAutoFit/>
          </a:bodyPr>
          <a:lstStyle/>
          <a:p>
            <a:r>
              <a:rPr lang="en-US" sz="2000" b="1" dirty="0" smtClean="0">
                <a:solidFill>
                  <a:schemeClr val="tx1">
                    <a:lumMod val="95000"/>
                    <a:lumOff val="5000"/>
                  </a:schemeClr>
                </a:solidFill>
              </a:rPr>
              <a:t>Residual RNN</a:t>
            </a:r>
            <a:endParaRPr lang="en-US" sz="2000" b="1" dirty="0">
              <a:solidFill>
                <a:schemeClr val="tx1">
                  <a:lumMod val="95000"/>
                  <a:lumOff val="5000"/>
                </a:schemeClr>
              </a:solidFill>
            </a:endParaRPr>
          </a:p>
        </p:txBody>
      </p:sp>
      <p:sp>
        <p:nvSpPr>
          <p:cNvPr id="190" name="文本框 189"/>
          <p:cNvSpPr txBox="1"/>
          <p:nvPr/>
        </p:nvSpPr>
        <p:spPr>
          <a:xfrm>
            <a:off x="8577095" y="1062278"/>
            <a:ext cx="2935547" cy="400110"/>
          </a:xfrm>
          <a:prstGeom prst="rect">
            <a:avLst/>
          </a:prstGeom>
          <a:noFill/>
        </p:spPr>
        <p:txBody>
          <a:bodyPr wrap="none" rtlCol="0">
            <a:spAutoFit/>
          </a:bodyPr>
          <a:lstStyle/>
          <a:p>
            <a:r>
              <a:rPr lang="en-US" sz="2000" b="1" dirty="0" smtClean="0">
                <a:solidFill>
                  <a:srgbClr val="C00000"/>
                </a:solidFill>
              </a:rPr>
              <a:t>Differential Equation RNN</a:t>
            </a:r>
            <a:endParaRPr lang="en-US" sz="2000" b="1" dirty="0">
              <a:solidFill>
                <a:srgbClr val="C00000"/>
              </a:solidFill>
            </a:endParaRPr>
          </a:p>
        </p:txBody>
      </p:sp>
      <p:sp>
        <p:nvSpPr>
          <p:cNvPr id="193" name="灯片编号占位符 192"/>
          <p:cNvSpPr>
            <a:spLocks noGrp="1"/>
          </p:cNvSpPr>
          <p:nvPr>
            <p:ph type="sldNum" sz="quarter" idx="4"/>
          </p:nvPr>
        </p:nvSpPr>
        <p:spPr/>
        <p:txBody>
          <a:bodyPr/>
          <a:lstStyle/>
          <a:p>
            <a:fld id="{45C09EBD-42BD-6040-A64C-E9C017D82023}" type="slidenum">
              <a:rPr lang="en-US" smtClean="0"/>
              <a:pPr/>
              <a:t>15</a:t>
            </a:fld>
            <a:endParaRPr lang="en-US" dirty="0"/>
          </a:p>
        </p:txBody>
      </p:sp>
      <p:sp>
        <p:nvSpPr>
          <p:cNvPr id="92" name="TextBox 5"/>
          <p:cNvSpPr txBox="1"/>
          <p:nvPr/>
        </p:nvSpPr>
        <p:spPr>
          <a:xfrm>
            <a:off x="150942" y="6525179"/>
            <a:ext cx="7192853" cy="517057"/>
          </a:xfrm>
          <a:prstGeom prst="rect">
            <a:avLst/>
          </a:prstGeom>
          <a:noFill/>
          <a:ln>
            <a:noFill/>
          </a:ln>
        </p:spPr>
        <p:txBody>
          <a:bodyPr wrap="square" lIns="68569" tIns="68569" rIns="68569" bIns="68569" rtlCol="0" anchor="t" anchorCtr="0">
            <a:noAutofit/>
          </a:bodyPr>
          <a:lstStyle/>
          <a:p>
            <a:r>
              <a:rPr lang="en-US" sz="1400" dirty="0" smtClean="0">
                <a:solidFill>
                  <a:schemeClr val="tx1">
                    <a:lumMod val="50000"/>
                    <a:lumOff val="50000"/>
                  </a:schemeClr>
                </a:solidFill>
                <a:latin typeface="Helvetica Neue Light" charset="0"/>
                <a:ea typeface="Helvetica Neue Light" charset="0"/>
                <a:cs typeface="Helvetica Neue Light" charset="0"/>
              </a:rPr>
              <a:t>Pearlmutter1995.</a:t>
            </a:r>
            <a:r>
              <a:rPr lang="en-US" sz="1400" dirty="0" smtClean="0">
                <a:solidFill>
                  <a:schemeClr val="tx1">
                    <a:lumMod val="50000"/>
                    <a:lumOff val="50000"/>
                  </a:schemeClr>
                </a:solidFill>
                <a:latin typeface="Helvetica Neue Light" charset="0"/>
                <a:ea typeface="Helvetica Neue Light" charset="0"/>
                <a:cs typeface="Helvetica Neue Light" charset="0"/>
                <a:hlinkClick r:id="rId31"/>
              </a:rPr>
              <a:t> </a:t>
            </a:r>
            <a:r>
              <a:rPr lang="en-US" sz="1400" u="sng" dirty="0">
                <a:hlinkClick r:id="rId32"/>
              </a:rPr>
              <a:t>Gradient calculations for dynamic recurrent neural networks: A </a:t>
            </a:r>
            <a:r>
              <a:rPr lang="en-US" sz="1400" u="sng" dirty="0" smtClean="0">
                <a:hlinkClick r:id="rId32"/>
              </a:rPr>
              <a:t>survey</a:t>
            </a:r>
            <a:r>
              <a:rPr lang="en-US" sz="1400" dirty="0" smtClean="0">
                <a:solidFill>
                  <a:schemeClr val="tx1">
                    <a:lumMod val="50000"/>
                    <a:lumOff val="50000"/>
                  </a:schemeClr>
                </a:solidFill>
                <a:latin typeface="Helvetica Neue Light" charset="0"/>
                <a:ea typeface="Helvetica Neue Light" charset="0"/>
                <a:cs typeface="Helvetica Neue Light" charset="0"/>
                <a:hlinkClick r:id="rId31"/>
              </a:rPr>
              <a:t>.</a:t>
            </a:r>
            <a:r>
              <a:rPr lang="en-US" sz="1400" dirty="0" smtClean="0">
                <a:solidFill>
                  <a:schemeClr val="tx1">
                    <a:lumMod val="50000"/>
                    <a:lumOff val="50000"/>
                  </a:schemeClr>
                </a:solidFill>
                <a:latin typeface="Helvetica Neue Light" charset="0"/>
                <a:ea typeface="Helvetica Neue Light" charset="0"/>
                <a:cs typeface="Helvetica Neue Light" charset="0"/>
              </a:rPr>
              <a:t> </a:t>
            </a:r>
            <a:r>
              <a:rPr lang="en-US" sz="1400" i="1" dirty="0" smtClean="0">
                <a:solidFill>
                  <a:schemeClr val="tx1">
                    <a:lumMod val="50000"/>
                    <a:lumOff val="50000"/>
                  </a:schemeClr>
                </a:solidFill>
                <a:latin typeface="Helvetica Neue Light" charset="0"/>
                <a:ea typeface="Helvetica Neue Light" charset="0"/>
                <a:cs typeface="Helvetica Neue Light" charset="0"/>
              </a:rPr>
              <a:t>TNN</a:t>
            </a:r>
            <a:r>
              <a:rPr lang="en-US" sz="1400" dirty="0" smtClean="0">
                <a:solidFill>
                  <a:schemeClr val="tx1">
                    <a:lumMod val="50000"/>
                    <a:lumOff val="50000"/>
                  </a:schemeClr>
                </a:solidFill>
                <a:latin typeface="Helvetica Neue Light" charset="0"/>
                <a:ea typeface="Helvetica Neue Light" charset="0"/>
                <a:cs typeface="Helvetica Neue Light" charset="0"/>
              </a:rPr>
              <a:t>.</a:t>
            </a:r>
          </a:p>
          <a:p>
            <a:endParaRPr lang="en-US"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609535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012" y="85725"/>
            <a:ext cx="11742484" cy="914400"/>
          </a:xfrm>
        </p:spPr>
        <p:txBody>
          <a:bodyPr>
            <a:normAutofit/>
          </a:bodyPr>
          <a:lstStyle/>
          <a:p>
            <a:r>
              <a:rPr lang="en-US" dirty="0" smtClean="0"/>
              <a:t>Normalizing </a:t>
            </a:r>
            <a:r>
              <a:rPr lang="en-US" dirty="0" err="1" smtClean="0"/>
              <a:t>flow</a:t>
            </a:r>
            <a:r>
              <a:rPr lang="en-US" dirty="0" err="1" smtClean="0">
                <a:sym typeface="Wingdings" panose="05000000000000000000" pitchFamily="2" charset="2"/>
              </a:rPr>
              <a:t></a:t>
            </a:r>
            <a:r>
              <a:rPr lang="en-US" dirty="0" err="1" smtClean="0"/>
              <a:t>Differential</a:t>
            </a:r>
            <a:r>
              <a:rPr lang="en-US" dirty="0" smtClean="0"/>
              <a:t> Equations</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2"/>
              </p:nvPr>
            </p:nvSpPr>
            <p:spPr/>
            <p:txBody>
              <a:bodyPr>
                <a:normAutofit/>
              </a:bodyPr>
              <a:lstStyle/>
              <a:p>
                <a:r>
                  <a:rPr lang="en-US" sz="2800" dirty="0" smtClean="0"/>
                  <a:t>An invertible generative model</a:t>
                </a:r>
              </a:p>
              <a:p>
                <a:pPr lvl="1"/>
                <a:r>
                  <a:rPr lang="en-US" sz="2400" dirty="0" smtClean="0"/>
                  <a:t>Goal: </a:t>
                </a:r>
                <a14:m>
                  <m:oMath xmlns:m="http://schemas.openxmlformats.org/officeDocument/2006/math">
                    <m:r>
                      <m:rPr>
                        <m:sty m:val="p"/>
                      </m:rPr>
                      <a:rPr lang="en-US" sz="2400" b="0" i="0" smtClean="0">
                        <a:latin typeface="Cambria Math" panose="02040503050406030204" pitchFamily="18" charset="0"/>
                      </a:rPr>
                      <m:t>X</m:t>
                    </m:r>
                    <m:r>
                      <a:rPr lang="en-US" sz="2400" b="0" i="1" smtClean="0">
                        <a:latin typeface="Cambria Math" panose="02040503050406030204" pitchFamily="18" charset="0"/>
                        <a:ea typeface="Cambria Math" panose="02040503050406030204" pitchFamily="18" charset="0"/>
                      </a:rPr>
                      <m:t>~</m:t>
                    </m:r>
                    <m:r>
                      <a:rPr lang="en-US" sz="2400" b="1" i="1">
                        <a:latin typeface="Cambria Math" panose="02040503050406030204" pitchFamily="18" charset="0"/>
                      </a:rPr>
                      <m:t>𝑷</m:t>
                    </m:r>
                    <m:d>
                      <m:dPr>
                        <m:ctrlPr>
                          <a:rPr lang="en-US" sz="2400" i="1">
                            <a:latin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𝑋</m:t>
                        </m:r>
                      </m:e>
                    </m:d>
                  </m:oMath>
                </a14:m>
                <a:endParaRPr lang="en-US" sz="2400" dirty="0" smtClean="0"/>
              </a:p>
              <a:p>
                <a:r>
                  <a:rPr lang="en-US" sz="2800" dirty="0" smtClean="0"/>
                  <a:t>Inference</a:t>
                </a:r>
                <a:r>
                  <a:rPr lang="en-US" sz="2800" b="0" dirty="0" smtClean="0"/>
                  <a:t>:</a:t>
                </a:r>
                <a14:m>
                  <m:oMath xmlns:m="http://schemas.openxmlformats.org/officeDocument/2006/math">
                    <m:r>
                      <a:rPr lang="en-US" sz="2800" b="0" i="1" smtClean="0">
                        <a:latin typeface="Cambria Math" panose="02040503050406030204" pitchFamily="18" charset="0"/>
                      </a:rPr>
                      <m:t>𝑍</m:t>
                    </m:r>
                    <m:r>
                      <a:rPr lang="en-US" sz="2800" b="0" i="1">
                        <a:latin typeface="Cambria Math" panose="02040503050406030204" pitchFamily="18" charset="0"/>
                      </a:rPr>
                      <m:t>=</m:t>
                    </m:r>
                    <m:sSub>
                      <m:sSubPr>
                        <m:ctrlPr>
                          <a:rPr lang="en-US" sz="2800" i="1">
                            <a:latin typeface="Cambria Math" panose="02040503050406030204" pitchFamily="18" charset="0"/>
                          </a:rPr>
                        </m:ctrlPr>
                      </m:sSubPr>
                      <m:e>
                        <m:r>
                          <a:rPr lang="en-US" sz="2800" b="0" i="1">
                            <a:latin typeface="Cambria Math" panose="02040503050406030204" pitchFamily="18" charset="0"/>
                          </a:rPr>
                          <m:t>𝑓</m:t>
                        </m:r>
                      </m:e>
                      <m:sub>
                        <m:r>
                          <a:rPr lang="en-US" sz="2800" b="0" i="1">
                            <a:latin typeface="Cambria Math" panose="02040503050406030204" pitchFamily="18" charset="0"/>
                            <a:ea typeface="Cambria Math" panose="02040503050406030204" pitchFamily="18" charset="0"/>
                          </a:rPr>
                          <m:t>𝜃</m:t>
                        </m:r>
                      </m:sub>
                    </m:sSub>
                    <m:r>
                      <a:rPr lang="en-US" sz="2800" b="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𝑋</m:t>
                    </m:r>
                    <m:r>
                      <a:rPr lang="en-US" sz="2800" b="0" i="1">
                        <a:latin typeface="Cambria Math" panose="02040503050406030204" pitchFamily="18" charset="0"/>
                        <a:ea typeface="Cambria Math" panose="02040503050406030204" pitchFamily="18" charset="0"/>
                      </a:rPr>
                      <m:t>)</m:t>
                    </m:r>
                  </m:oMath>
                </a14:m>
                <a:endParaRPr lang="en-US" sz="2800" dirty="0" smtClean="0"/>
              </a:p>
              <a:p>
                <a:pPr lvl="1"/>
                <a:r>
                  <a:rPr lang="en-US" sz="2400" dirty="0" smtClean="0"/>
                  <a:t>From complex to simple</a:t>
                </a:r>
              </a:p>
              <a:p>
                <a:r>
                  <a:rPr lang="en-US" sz="2800" dirty="0" smtClean="0"/>
                  <a:t>Generation:</a:t>
                </a:r>
                <a14:m>
                  <m:oMath xmlns:m="http://schemas.openxmlformats.org/officeDocument/2006/math">
                    <m:r>
                      <a:rPr lang="en-US" sz="2800" b="0" i="1" smtClean="0">
                        <a:latin typeface="Cambria Math" panose="02040503050406030204" pitchFamily="18" charset="0"/>
                        <a:ea typeface="Cambria Math" panose="02040503050406030204" pitchFamily="18" charset="0"/>
                      </a:rPr>
                      <m:t>𝑋</m:t>
                    </m:r>
                    <m:r>
                      <a:rPr lang="en-US" sz="2800" b="0" i="1">
                        <a:latin typeface="Cambria Math" panose="02040503050406030204" pitchFamily="18" charset="0"/>
                      </a:rPr>
                      <m:t>=</m:t>
                    </m:r>
                    <m:sSubSup>
                      <m:sSubSupPr>
                        <m:ctrlPr>
                          <a:rPr lang="en-US" sz="2800" b="0" i="1" smtClean="0">
                            <a:latin typeface="Cambria Math" panose="02040503050406030204" pitchFamily="18" charset="0"/>
                            <a:ea typeface="Cambria Math" panose="02040503050406030204" pitchFamily="18" charset="0"/>
                          </a:rPr>
                        </m:ctrlPr>
                      </m:sSubSupPr>
                      <m:e>
                        <m:r>
                          <a:rPr lang="en-US" sz="2800" b="0" i="1">
                            <a:latin typeface="Cambria Math" panose="02040503050406030204" pitchFamily="18" charset="0"/>
                          </a:rPr>
                          <m:t>𝑓</m:t>
                        </m:r>
                      </m:e>
                      <m:sub>
                        <m:r>
                          <a:rPr lang="en-US" sz="2800" b="0" i="1">
                            <a:latin typeface="Cambria Math" panose="02040503050406030204" pitchFamily="18" charset="0"/>
                            <a:ea typeface="Cambria Math" panose="02040503050406030204" pitchFamily="18" charset="0"/>
                          </a:rPr>
                          <m:t>𝜃</m:t>
                        </m:r>
                      </m:sub>
                      <m:sup>
                        <m:r>
                          <a:rPr lang="en-US" sz="2800" b="0" i="1" smtClean="0">
                            <a:latin typeface="Cambria Math" panose="02040503050406030204" pitchFamily="18" charset="0"/>
                            <a:ea typeface="Cambria Math" panose="02040503050406030204" pitchFamily="18" charset="0"/>
                          </a:rPr>
                          <m:t>−1</m:t>
                        </m:r>
                      </m:sup>
                    </m:sSubSup>
                    <m:r>
                      <a:rPr lang="en-US" sz="2800" b="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rPr>
                      <m:t>𝑍</m:t>
                    </m:r>
                    <m:r>
                      <a:rPr lang="en-US" sz="2800" b="0" i="1">
                        <a:latin typeface="Cambria Math" panose="02040503050406030204" pitchFamily="18" charset="0"/>
                        <a:ea typeface="Cambria Math" panose="02040503050406030204" pitchFamily="18" charset="0"/>
                      </a:rPr>
                      <m:t>)</m:t>
                    </m:r>
                  </m:oMath>
                </a14:m>
                <a:r>
                  <a:rPr lang="en-US" sz="2800" dirty="0"/>
                  <a:t> </a:t>
                </a:r>
                <a:endParaRPr lang="en-US" sz="2800" dirty="0" smtClean="0"/>
              </a:p>
              <a:p>
                <a:pPr lvl="1"/>
                <a:r>
                  <a:rPr lang="en-US" sz="2400" dirty="0" smtClean="0"/>
                  <a:t>Generate complex by invertible mapping</a:t>
                </a:r>
              </a:p>
              <a:p>
                <a14:m>
                  <m:oMath xmlns:m="http://schemas.openxmlformats.org/officeDocument/2006/math">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log</m:t>
                        </m:r>
                      </m:fName>
                      <m:e>
                        <m:r>
                          <a:rPr lang="en-US" sz="2800" b="1" i="1" smtClean="0">
                            <a:latin typeface="Cambria Math" panose="02040503050406030204" pitchFamily="18" charset="0"/>
                          </a:rPr>
                          <m:t>𝑷</m:t>
                        </m:r>
                        <m:d>
                          <m:dPr>
                            <m:ctrlPr>
                              <a:rPr lang="en-US" sz="2800" i="1">
                                <a:latin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𝑋</m:t>
                            </m:r>
                          </m:e>
                        </m:d>
                        <m:r>
                          <a:rPr lang="en-US" sz="2800" i="1">
                            <a:latin typeface="Cambria Math" panose="02040503050406030204" pitchFamily="18" charset="0"/>
                          </a:rPr>
                          <m:t>=</m:t>
                        </m:r>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log</m:t>
                            </m:r>
                          </m:fName>
                          <m:e>
                            <m:r>
                              <a:rPr lang="en-US" sz="2800" b="1" i="1" smtClean="0">
                                <a:latin typeface="Cambria Math" panose="02040503050406030204" pitchFamily="18" charset="0"/>
                              </a:rPr>
                              <m:t>𝑷</m:t>
                            </m:r>
                            <m:r>
                              <a:rPr lang="en-US" sz="2800" i="1">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𝑍</m:t>
                            </m:r>
                            <m:r>
                              <a:rPr lang="en-US" sz="2800" i="1">
                                <a:latin typeface="Cambria Math" panose="02040503050406030204" pitchFamily="18" charset="0"/>
                              </a:rPr>
                              <m:t>)</m:t>
                            </m:r>
                          </m:e>
                        </m:func>
                        <m:r>
                          <a:rPr lang="en-US" sz="2800" i="1">
                            <a:latin typeface="Cambria Math" panose="02040503050406030204" pitchFamily="18" charset="0"/>
                          </a:rPr>
                          <m:t>+</m:t>
                        </m:r>
                        <m:func>
                          <m:funcPr>
                            <m:ctrlPr>
                              <a:rPr lang="en-US" sz="2800" i="1" smtClean="0">
                                <a:latin typeface="Cambria Math" panose="02040503050406030204" pitchFamily="18" charset="0"/>
                              </a:rPr>
                            </m:ctrlPr>
                          </m:funcPr>
                          <m:fName>
                            <m:r>
                              <m:rPr>
                                <m:sty m:val="p"/>
                              </m:rPr>
                              <a:rPr lang="en-US" sz="2800">
                                <a:latin typeface="Cambria Math" panose="02040503050406030204" pitchFamily="18" charset="0"/>
                              </a:rPr>
                              <m:t>log</m:t>
                            </m:r>
                          </m:fName>
                          <m:e>
                            <m:r>
                              <a:rPr lang="en-US" sz="2800" i="1">
                                <a:latin typeface="Cambria Math" panose="02040503050406030204" pitchFamily="18" charset="0"/>
                              </a:rPr>
                              <m:t>|</m:t>
                            </m:r>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det</m:t>
                                </m:r>
                              </m:fName>
                              <m:e>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ea typeface="Cambria Math" panose="02040503050406030204" pitchFamily="18" charset="0"/>
                                          </a:rPr>
                                          <m:t>𝜃</m:t>
                                        </m:r>
                                      </m:sub>
                                    </m:sSub>
                                  </m:num>
                                  <m:den>
                                    <m:r>
                                      <a:rPr lang="en-US" sz="2800" i="1">
                                        <a:latin typeface="Cambria Math" panose="02040503050406030204" pitchFamily="18" charset="0"/>
                                      </a:rPr>
                                      <m:t>𝜕</m:t>
                                    </m:r>
                                    <m:r>
                                      <a:rPr lang="en-US" sz="2800" i="1">
                                        <a:latin typeface="Cambria Math" panose="02040503050406030204" pitchFamily="18" charset="0"/>
                                      </a:rPr>
                                      <m:t>𝑍</m:t>
                                    </m:r>
                                  </m:den>
                                </m:f>
                                <m:r>
                                  <a:rPr lang="en-US" sz="2800" i="1">
                                    <a:latin typeface="Cambria Math" panose="02040503050406030204" pitchFamily="18" charset="0"/>
                                  </a:rPr>
                                  <m:t>)</m:t>
                                </m:r>
                              </m:e>
                            </m:func>
                            <m:r>
                              <a:rPr lang="en-US" sz="2800" i="1">
                                <a:latin typeface="Cambria Math" panose="02040503050406030204" pitchFamily="18" charset="0"/>
                              </a:rPr>
                              <m:t>|</m:t>
                            </m:r>
                          </m:e>
                        </m:func>
                      </m:e>
                    </m:func>
                  </m:oMath>
                </a14:m>
                <a:endParaRPr lang="en-US" sz="2800" dirty="0" smtClean="0"/>
              </a:p>
              <a:p>
                <a:pPr lvl="1"/>
                <a:r>
                  <a:rPr lang="en-US" sz="2400" dirty="0" smtClean="0"/>
                  <a:t>Change of variable formula</a:t>
                </a:r>
              </a:p>
              <a:p>
                <a:pPr lvl="1"/>
                <a:r>
                  <a:rPr lang="en-US" sz="2400" dirty="0" smtClean="0"/>
                  <a:t>Exact maximum likelihood training</a:t>
                </a:r>
                <a:endParaRPr lang="en-US" sz="2400" dirty="0"/>
              </a:p>
            </p:txBody>
          </p:sp>
        </mc:Choice>
        <mc:Fallback xmlns="">
          <p:sp>
            <p:nvSpPr>
              <p:cNvPr id="3" name="内容占位符 2"/>
              <p:cNvSpPr>
                <a:spLocks noGrp="1" noRot="1" noChangeAspect="1" noMove="1" noResize="1" noEditPoints="1" noAdjustHandles="1" noChangeArrowheads="1" noChangeShapeType="1" noTextEdit="1"/>
              </p:cNvSpPr>
              <p:nvPr>
                <p:ph idx="12"/>
              </p:nvPr>
            </p:nvSpPr>
            <p:spPr>
              <a:blipFill>
                <a:blip r:embed="rId2"/>
                <a:stretch>
                  <a:fillRect l="-1833" t="-2125"/>
                </a:stretch>
              </a:blipFill>
            </p:spPr>
            <p:txBody>
              <a:bodyPr/>
              <a:lstStyle/>
              <a:p>
                <a:r>
                  <a:rPr lang="en-US">
                    <a:noFill/>
                  </a:rPr>
                  <a:t> </a:t>
                </a:r>
              </a:p>
            </p:txBody>
          </p:sp>
        </mc:Fallback>
      </mc:AlternateContent>
      <p:pic>
        <p:nvPicPr>
          <p:cNvPr id="38" name="图片 37"/>
          <p:cNvPicPr>
            <a:picLocks noChangeAspect="1"/>
          </p:cNvPicPr>
          <p:nvPr/>
        </p:nvPicPr>
        <p:blipFill>
          <a:blip r:embed="rId3"/>
          <a:stretch>
            <a:fillRect/>
          </a:stretch>
        </p:blipFill>
        <p:spPr>
          <a:xfrm>
            <a:off x="7955578" y="1620688"/>
            <a:ext cx="2156020" cy="1636795"/>
          </a:xfrm>
          <a:prstGeom prst="rect">
            <a:avLst/>
          </a:prstGeom>
        </p:spPr>
      </p:pic>
      <p:pic>
        <p:nvPicPr>
          <p:cNvPr id="39" name="图片 38"/>
          <p:cNvPicPr>
            <a:picLocks noChangeAspect="1"/>
          </p:cNvPicPr>
          <p:nvPr/>
        </p:nvPicPr>
        <p:blipFill>
          <a:blip r:embed="rId4"/>
          <a:stretch>
            <a:fillRect/>
          </a:stretch>
        </p:blipFill>
        <p:spPr>
          <a:xfrm>
            <a:off x="7859399" y="4839833"/>
            <a:ext cx="2636804" cy="1985077"/>
          </a:xfrm>
          <a:prstGeom prst="rect">
            <a:avLst/>
          </a:prstGeom>
        </p:spPr>
      </p:pic>
      <p:sp>
        <p:nvSpPr>
          <p:cNvPr id="40" name="TextBox 5"/>
          <p:cNvSpPr txBox="1"/>
          <p:nvPr/>
        </p:nvSpPr>
        <p:spPr>
          <a:xfrm>
            <a:off x="57029" y="6158683"/>
            <a:ext cx="7007238" cy="545528"/>
          </a:xfrm>
          <a:prstGeom prst="rect">
            <a:avLst/>
          </a:prstGeom>
          <a:noFill/>
          <a:ln>
            <a:noFill/>
          </a:ln>
        </p:spPr>
        <p:txBody>
          <a:bodyPr wrap="square" lIns="68569" tIns="68569" rIns="68569" bIns="68569" rtlCol="0" anchor="t" anchorCtr="0">
            <a:noAutofit/>
          </a:bodyPr>
          <a:lstStyle/>
          <a:p>
            <a:r>
              <a:rPr lang="en-US" sz="1400" dirty="0" smtClean="0">
                <a:solidFill>
                  <a:schemeClr val="tx1">
                    <a:lumMod val="50000"/>
                    <a:lumOff val="50000"/>
                  </a:schemeClr>
                </a:solidFill>
                <a:latin typeface="Helvetica Neue Light" charset="0"/>
                <a:ea typeface="Helvetica Neue Light" charset="0"/>
                <a:cs typeface="Helvetica Neue Light" charset="0"/>
              </a:rPr>
              <a:t>Image from: </a:t>
            </a:r>
            <a:r>
              <a:rPr lang="en-US" sz="1400" b="1" dirty="0" err="1" smtClean="0">
                <a:solidFill>
                  <a:schemeClr val="tx1">
                    <a:lumMod val="50000"/>
                    <a:lumOff val="50000"/>
                  </a:schemeClr>
                </a:solidFill>
                <a:latin typeface="Helvetica Neue Light" charset="0"/>
                <a:ea typeface="Helvetica Neue Light" charset="0"/>
                <a:cs typeface="Helvetica Neue Light" charset="0"/>
              </a:rPr>
              <a:t>Dinh</a:t>
            </a:r>
            <a:r>
              <a:rPr lang="en-US" sz="1400" dirty="0" smtClean="0">
                <a:solidFill>
                  <a:schemeClr val="tx1">
                    <a:lumMod val="50000"/>
                    <a:lumOff val="50000"/>
                  </a:schemeClr>
                </a:solidFill>
                <a:latin typeface="Helvetica Neue Light" charset="0"/>
                <a:ea typeface="Helvetica Neue Light" charset="0"/>
                <a:cs typeface="Helvetica Neue Light" charset="0"/>
              </a:rPr>
              <a:t> et al. 2017.</a:t>
            </a:r>
            <a:r>
              <a:rPr lang="en-US" sz="1400" dirty="0" smtClean="0">
                <a:solidFill>
                  <a:schemeClr val="tx1">
                    <a:lumMod val="50000"/>
                    <a:lumOff val="50000"/>
                  </a:schemeClr>
                </a:solidFill>
                <a:latin typeface="Helvetica Neue Light" charset="0"/>
                <a:ea typeface="Helvetica Neue Light" charset="0"/>
                <a:cs typeface="Helvetica Neue Light" charset="0"/>
                <a:hlinkClick r:id="rId5"/>
              </a:rPr>
              <a:t> </a:t>
            </a:r>
            <a:r>
              <a:rPr lang="en-US" sz="1400" dirty="0" smtClean="0">
                <a:solidFill>
                  <a:schemeClr val="tx1">
                    <a:lumMod val="50000"/>
                    <a:lumOff val="50000"/>
                  </a:schemeClr>
                </a:solidFill>
                <a:latin typeface="Helvetica Neue Light" charset="0"/>
                <a:ea typeface="Helvetica Neue Light" charset="0"/>
                <a:cs typeface="Helvetica Neue Light" charset="0"/>
                <a:hlinkClick r:id="rId6"/>
              </a:rPr>
              <a:t>Density Estimation using Real NVP</a:t>
            </a:r>
            <a:r>
              <a:rPr lang="en-US" sz="1400" dirty="0" smtClean="0">
                <a:solidFill>
                  <a:schemeClr val="tx1">
                    <a:lumMod val="50000"/>
                    <a:lumOff val="50000"/>
                  </a:schemeClr>
                </a:solidFill>
                <a:latin typeface="Helvetica Neue Light" charset="0"/>
                <a:ea typeface="Helvetica Neue Light" charset="0"/>
                <a:cs typeface="Helvetica Neue Light" charset="0"/>
                <a:hlinkClick r:id="rId5"/>
              </a:rPr>
              <a:t>.</a:t>
            </a:r>
            <a:r>
              <a:rPr lang="en-US" sz="1400" dirty="0" smtClean="0">
                <a:solidFill>
                  <a:schemeClr val="tx1">
                    <a:lumMod val="50000"/>
                    <a:lumOff val="50000"/>
                  </a:schemeClr>
                </a:solidFill>
                <a:latin typeface="Helvetica Neue Light" charset="0"/>
                <a:ea typeface="Helvetica Neue Light" charset="0"/>
                <a:cs typeface="Helvetica Neue Light" charset="0"/>
              </a:rPr>
              <a:t> </a:t>
            </a:r>
            <a:r>
              <a:rPr lang="en-US" sz="1400" i="1" dirty="0" smtClean="0">
                <a:solidFill>
                  <a:schemeClr val="tx1">
                    <a:lumMod val="50000"/>
                    <a:lumOff val="50000"/>
                  </a:schemeClr>
                </a:solidFill>
                <a:latin typeface="Helvetica Neue Light" charset="0"/>
                <a:ea typeface="Helvetica Neue Light" charset="0"/>
                <a:cs typeface="Helvetica Neue Light" charset="0"/>
              </a:rPr>
              <a:t>ICLR</a:t>
            </a:r>
            <a:r>
              <a:rPr lang="en-US" sz="1400" dirty="0" smtClean="0">
                <a:solidFill>
                  <a:schemeClr val="tx1">
                    <a:lumMod val="50000"/>
                    <a:lumOff val="50000"/>
                  </a:schemeClr>
                </a:solidFill>
                <a:latin typeface="Helvetica Neue Light" charset="0"/>
                <a:ea typeface="Helvetica Neue Light" charset="0"/>
                <a:cs typeface="Helvetica Neue Light" charset="0"/>
              </a:rPr>
              <a:t>.</a:t>
            </a:r>
            <a:endParaRPr lang="en-US" sz="1400" dirty="0">
              <a:solidFill>
                <a:schemeClr val="tx1">
                  <a:lumMod val="50000"/>
                  <a:lumOff val="50000"/>
                </a:schemeClr>
              </a:solidFill>
              <a:latin typeface="Helvetica Neue Light" charset="0"/>
              <a:ea typeface="Helvetica Neue Light" charset="0"/>
              <a:cs typeface="Helvetica Neue Light" charset="0"/>
            </a:endParaRPr>
          </a:p>
          <a:p>
            <a:endParaRPr lang="en-US" dirty="0">
              <a:latin typeface="Helvetica Neue Light" charset="0"/>
              <a:ea typeface="Helvetica Neue Light" charset="0"/>
              <a:cs typeface="Helvetica Neue Light" charset="0"/>
              <a:sym typeface="Open Sans"/>
            </a:endParaRPr>
          </a:p>
        </p:txBody>
      </p:sp>
      <p:sp>
        <p:nvSpPr>
          <p:cNvPr id="42" name="右箭头 41"/>
          <p:cNvSpPr/>
          <p:nvPr/>
        </p:nvSpPr>
        <p:spPr>
          <a:xfrm rot="5400000">
            <a:off x="8527699" y="3644820"/>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右箭头 42"/>
          <p:cNvSpPr/>
          <p:nvPr/>
        </p:nvSpPr>
        <p:spPr>
          <a:xfrm rot="16200000">
            <a:off x="9137299" y="3644820"/>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矩形 43"/>
          <p:cNvSpPr/>
          <p:nvPr/>
        </p:nvSpPr>
        <p:spPr>
          <a:xfrm>
            <a:off x="7565357" y="3668482"/>
            <a:ext cx="1070614" cy="369332"/>
          </a:xfrm>
          <a:prstGeom prst="rect">
            <a:avLst/>
          </a:prstGeom>
        </p:spPr>
        <p:txBody>
          <a:bodyPr wrap="none">
            <a:spAutoFit/>
          </a:bodyPr>
          <a:lstStyle/>
          <a:p>
            <a:r>
              <a:rPr lang="en-US" dirty="0"/>
              <a:t>Inference</a:t>
            </a:r>
          </a:p>
        </p:txBody>
      </p:sp>
      <p:sp>
        <p:nvSpPr>
          <p:cNvPr id="45" name="矩形 44"/>
          <p:cNvSpPr/>
          <p:nvPr/>
        </p:nvSpPr>
        <p:spPr>
          <a:xfrm>
            <a:off x="9651706" y="3662112"/>
            <a:ext cx="1240596" cy="369332"/>
          </a:xfrm>
          <a:prstGeom prst="rect">
            <a:avLst/>
          </a:prstGeom>
        </p:spPr>
        <p:txBody>
          <a:bodyPr wrap="none">
            <a:spAutoFit/>
          </a:bodyPr>
          <a:lstStyle/>
          <a:p>
            <a:r>
              <a:rPr lang="en-US" dirty="0" smtClean="0"/>
              <a:t>Generation</a:t>
            </a:r>
            <a:endParaRPr lang="en-US" dirty="0"/>
          </a:p>
        </p:txBody>
      </p:sp>
      <p:sp>
        <p:nvSpPr>
          <p:cNvPr id="46" name="页脚占位符 45"/>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47" name="灯片编号占位符 46"/>
          <p:cNvSpPr>
            <a:spLocks noGrp="1"/>
          </p:cNvSpPr>
          <p:nvPr>
            <p:ph type="sldNum" sz="quarter" idx="4"/>
          </p:nvPr>
        </p:nvSpPr>
        <p:spPr/>
        <p:txBody>
          <a:bodyPr/>
          <a:lstStyle/>
          <a:p>
            <a:fld id="{45C09EBD-42BD-6040-A64C-E9C017D82023}" type="slidenum">
              <a:rPr lang="en-US" smtClean="0"/>
              <a:pPr/>
              <a:t>16</a:t>
            </a:fld>
            <a:endParaRPr lang="en-US" dirty="0"/>
          </a:p>
        </p:txBody>
      </p:sp>
      <mc:AlternateContent xmlns:mc="http://schemas.openxmlformats.org/markup-compatibility/2006" xmlns:a14="http://schemas.microsoft.com/office/drawing/2010/main">
        <mc:Choice Requires="a14">
          <p:sp>
            <p:nvSpPr>
              <p:cNvPr id="49" name="矩形 48"/>
              <p:cNvSpPr/>
              <p:nvPr/>
            </p:nvSpPr>
            <p:spPr>
              <a:xfrm>
                <a:off x="7330275" y="1192107"/>
                <a:ext cx="3459217" cy="707886"/>
              </a:xfrm>
              <a:prstGeom prst="rect">
                <a:avLst/>
              </a:prstGeom>
            </p:spPr>
            <p:txBody>
              <a:bodyPr wrap="none">
                <a:spAutoFit/>
              </a:bodyPr>
              <a:lstStyle/>
              <a:p>
                <a:pPr algn="ctr"/>
                <a14:m>
                  <m:oMath xmlns:m="http://schemas.openxmlformats.org/officeDocument/2006/math">
                    <m:r>
                      <a:rPr lang="en-US" sz="2000" b="1" i="1">
                        <a:latin typeface="Cambria Math" panose="02040503050406030204" pitchFamily="18" charset="0"/>
                      </a:rPr>
                      <m:t>𝑷</m:t>
                    </m:r>
                    <m:d>
                      <m:dPr>
                        <m:ctrlPr>
                          <a:rPr lang="en-US" sz="2000" b="1" i="1">
                            <a:latin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𝑿</m:t>
                        </m:r>
                      </m:e>
                    </m:d>
                  </m:oMath>
                </a14:m>
                <a:r>
                  <a:rPr lang="en-US" sz="2000" b="1" dirty="0" smtClean="0"/>
                  <a:t>: </a:t>
                </a:r>
              </a:p>
              <a:p>
                <a:pPr algn="ctr"/>
                <a:r>
                  <a:rPr lang="en-US" sz="2000" b="1" dirty="0" smtClean="0"/>
                  <a:t>Complex empirical distribution</a:t>
                </a:r>
                <a:endParaRPr lang="en-US" sz="2000" b="1" dirty="0"/>
              </a:p>
            </p:txBody>
          </p:sp>
        </mc:Choice>
        <mc:Fallback xmlns="">
          <p:sp>
            <p:nvSpPr>
              <p:cNvPr id="49" name="矩形 48"/>
              <p:cNvSpPr>
                <a:spLocks noRot="1" noChangeAspect="1" noMove="1" noResize="1" noEditPoints="1" noAdjustHandles="1" noChangeArrowheads="1" noChangeShapeType="1" noTextEdit="1"/>
              </p:cNvSpPr>
              <p:nvPr/>
            </p:nvSpPr>
            <p:spPr>
              <a:xfrm>
                <a:off x="7330275" y="1192107"/>
                <a:ext cx="3459217" cy="707886"/>
              </a:xfrm>
              <a:prstGeom prst="rect">
                <a:avLst/>
              </a:prstGeom>
              <a:blipFill>
                <a:blip r:embed="rId7"/>
                <a:stretch>
                  <a:fillRect l="-1585" t="-5172" r="-1585"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矩形 49"/>
              <p:cNvSpPr/>
              <p:nvPr/>
            </p:nvSpPr>
            <p:spPr>
              <a:xfrm>
                <a:off x="7606175" y="4149788"/>
                <a:ext cx="2950295" cy="707886"/>
              </a:xfrm>
              <a:prstGeom prst="rect">
                <a:avLst/>
              </a:prstGeom>
            </p:spPr>
            <p:txBody>
              <a:bodyPr wrap="none">
                <a:spAutoFit/>
              </a:bodyPr>
              <a:lstStyle/>
              <a:p>
                <a:pPr algn="ctr"/>
                <a14:m>
                  <m:oMath xmlns:m="http://schemas.openxmlformats.org/officeDocument/2006/math">
                    <m:r>
                      <a:rPr lang="en-US" sz="2000" b="1" i="1" smtClean="0">
                        <a:latin typeface="Cambria Math" panose="02040503050406030204" pitchFamily="18" charset="0"/>
                      </a:rPr>
                      <m:t>𝑷</m:t>
                    </m:r>
                    <m:d>
                      <m:dPr>
                        <m:ctrlPr>
                          <a:rPr lang="en-US" sz="2000" b="1" i="1">
                            <a:latin typeface="Cambria Math" panose="02040503050406030204" pitchFamily="18" charset="0"/>
                          </a:rPr>
                        </m:ctrlPr>
                      </m:dPr>
                      <m:e>
                        <m:r>
                          <a:rPr lang="en-US" sz="2000" b="1" i="1" smtClean="0">
                            <a:latin typeface="Cambria Math" panose="02040503050406030204" pitchFamily="18" charset="0"/>
                          </a:rPr>
                          <m:t>𝒁</m:t>
                        </m:r>
                      </m:e>
                    </m:d>
                  </m:oMath>
                </a14:m>
                <a:r>
                  <a:rPr lang="en-US" sz="2000" b="1" dirty="0" smtClean="0"/>
                  <a:t>:</a:t>
                </a:r>
              </a:p>
              <a:p>
                <a:pPr algn="ctr"/>
                <a:r>
                  <a:rPr lang="en-US" sz="2000" b="1" dirty="0" smtClean="0"/>
                  <a:t>Simple latent distribution </a:t>
                </a:r>
                <a:endParaRPr lang="en-US" sz="2000" b="1" dirty="0"/>
              </a:p>
            </p:txBody>
          </p:sp>
        </mc:Choice>
        <mc:Fallback xmlns="">
          <p:sp>
            <p:nvSpPr>
              <p:cNvPr id="50" name="矩形 49"/>
              <p:cNvSpPr>
                <a:spLocks noRot="1" noChangeAspect="1" noMove="1" noResize="1" noEditPoints="1" noAdjustHandles="1" noChangeArrowheads="1" noChangeShapeType="1" noTextEdit="1"/>
              </p:cNvSpPr>
              <p:nvPr/>
            </p:nvSpPr>
            <p:spPr>
              <a:xfrm>
                <a:off x="7606175" y="4149788"/>
                <a:ext cx="2950295" cy="707886"/>
              </a:xfrm>
              <a:prstGeom prst="rect">
                <a:avLst/>
              </a:prstGeom>
              <a:blipFill>
                <a:blip r:embed="rId8"/>
                <a:stretch>
                  <a:fillRect l="-1860" t="-5172" r="-1446" b="-14655"/>
                </a:stretch>
              </a:blipFill>
            </p:spPr>
            <p:txBody>
              <a:bodyPr/>
              <a:lstStyle/>
              <a:p>
                <a:r>
                  <a:rPr lang="en-US">
                    <a:noFill/>
                  </a:rPr>
                  <a:t> </a:t>
                </a:r>
              </a:p>
            </p:txBody>
          </p:sp>
        </mc:Fallback>
      </mc:AlternateContent>
    </p:spTree>
    <p:extLst>
      <p:ext uri="{BB962C8B-B14F-4D97-AF65-F5344CB8AC3E}">
        <p14:creationId xmlns:p14="http://schemas.microsoft.com/office/powerpoint/2010/main" val="1461551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a:t>Normalizing </a:t>
            </a:r>
            <a:r>
              <a:rPr lang="en-US" dirty="0" smtClean="0"/>
              <a:t>flow </a:t>
            </a:r>
            <a:r>
              <a:rPr lang="en-US" dirty="0" smtClean="0">
                <a:sym typeface="Wingdings" panose="05000000000000000000" pitchFamily="2" charset="2"/>
              </a:rPr>
              <a:t> </a:t>
            </a:r>
            <a:r>
              <a:rPr lang="en-US" dirty="0" smtClean="0"/>
              <a:t>Differential </a:t>
            </a:r>
            <a:r>
              <a:rPr lang="en-US" dirty="0"/>
              <a:t>Equations</a:t>
            </a:r>
          </a:p>
        </p:txBody>
      </p:sp>
      <mc:AlternateContent xmlns:mc="http://schemas.openxmlformats.org/markup-compatibility/2006" xmlns:a14="http://schemas.microsoft.com/office/drawing/2010/main">
        <mc:Choice Requires="a14">
          <p:sp>
            <p:nvSpPr>
              <p:cNvPr id="3" name="内容占位符 2"/>
              <p:cNvSpPr>
                <a:spLocks noGrp="1"/>
              </p:cNvSpPr>
              <p:nvPr>
                <p:ph idx="12"/>
              </p:nvPr>
            </p:nvSpPr>
            <p:spPr/>
            <p:txBody>
              <a:bodyPr>
                <a:normAutofit/>
              </a:bodyPr>
              <a:lstStyle/>
              <a:p>
                <a:r>
                  <a:rPr lang="en-US" sz="2800" dirty="0" smtClean="0">
                    <a:solidFill>
                      <a:schemeClr val="tx1">
                        <a:lumMod val="95000"/>
                        <a:lumOff val="5000"/>
                      </a:schemeClr>
                    </a:solidFill>
                  </a:rPr>
                  <a:t>Flow</a:t>
                </a:r>
              </a:p>
              <a:p>
                <a:pPr lvl="1"/>
                <a:r>
                  <a:rPr lang="en-US" sz="2400" dirty="0" smtClean="0">
                    <a:solidFill>
                      <a:schemeClr val="tx1">
                        <a:lumMod val="95000"/>
                        <a:lumOff val="5000"/>
                      </a:schemeClr>
                    </a:solidFill>
                  </a:rPr>
                  <a:t>Inference</a:t>
                </a:r>
                <a:r>
                  <a:rPr lang="en-US" sz="2400" b="0" dirty="0" smtClean="0">
                    <a:solidFill>
                      <a:schemeClr val="tx1">
                        <a:lumMod val="95000"/>
                        <a:lumOff val="5000"/>
                      </a:schemeClr>
                    </a:solidFill>
                  </a:rPr>
                  <a:t>:</a:t>
                </a:r>
                <a14:m>
                  <m:oMath xmlns:m="http://schemas.openxmlformats.org/officeDocument/2006/math">
                    <m:sSub>
                      <m:sSubPr>
                        <m:ctrlPr>
                          <a:rPr lang="en-US" sz="2400" b="0" i="1" smtClean="0">
                            <a:solidFill>
                              <a:schemeClr val="tx1">
                                <a:lumMod val="95000"/>
                                <a:lumOff val="5000"/>
                              </a:schemeClr>
                            </a:solidFill>
                            <a:latin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rPr>
                          <m:t>𝑍</m:t>
                        </m:r>
                      </m:e>
                      <m:sub>
                        <m:r>
                          <a:rPr lang="en-US" sz="2400" b="0" i="1" smtClean="0">
                            <a:solidFill>
                              <a:schemeClr val="tx1">
                                <a:lumMod val="95000"/>
                                <a:lumOff val="5000"/>
                              </a:schemeClr>
                            </a:solidFill>
                            <a:latin typeface="Cambria Math" panose="02040503050406030204" pitchFamily="18" charset="0"/>
                          </a:rPr>
                          <m:t>𝑡</m:t>
                        </m:r>
                        <m:r>
                          <a:rPr lang="en-US" sz="2400" b="0" i="1" smtClean="0">
                            <a:solidFill>
                              <a:schemeClr val="tx1">
                                <a:lumMod val="95000"/>
                                <a:lumOff val="5000"/>
                              </a:schemeClr>
                            </a:solidFill>
                            <a:latin typeface="Cambria Math" panose="02040503050406030204" pitchFamily="18" charset="0"/>
                          </a:rPr>
                          <m:t>+1</m:t>
                        </m:r>
                      </m:sub>
                    </m:sSub>
                    <m:r>
                      <a:rPr lang="en-US" sz="2400" b="0" i="1">
                        <a:solidFill>
                          <a:schemeClr val="tx1">
                            <a:lumMod val="95000"/>
                            <a:lumOff val="5000"/>
                          </a:schemeClr>
                        </a:solidFill>
                        <a:latin typeface="Cambria Math" panose="02040503050406030204" pitchFamily="18" charset="0"/>
                      </a:rPr>
                      <m:t>=</m:t>
                    </m:r>
                    <m:sSub>
                      <m:sSubPr>
                        <m:ctrlPr>
                          <a:rPr lang="en-US" sz="2400" i="1">
                            <a:solidFill>
                              <a:schemeClr val="tx1">
                                <a:lumMod val="95000"/>
                                <a:lumOff val="5000"/>
                              </a:schemeClr>
                            </a:solidFill>
                            <a:latin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rPr>
                          <m:t>𝑓</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𝜃</m:t>
                        </m:r>
                      </m:sub>
                    </m:sSub>
                    <m:r>
                      <a:rPr lang="en-US" sz="2400" b="0" i="1">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𝑍</m:t>
                        </m:r>
                      </m:e>
                      <m:sub>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𝑡</m:t>
                        </m:r>
                      </m:sub>
                    </m:sSub>
                    <m:r>
                      <a:rPr lang="en-US" sz="2400" b="0" i="1">
                        <a:solidFill>
                          <a:schemeClr val="tx1">
                            <a:lumMod val="95000"/>
                            <a:lumOff val="5000"/>
                          </a:schemeClr>
                        </a:solidFill>
                        <a:latin typeface="Cambria Math" panose="02040503050406030204" pitchFamily="18" charset="0"/>
                        <a:ea typeface="Cambria Math" panose="02040503050406030204" pitchFamily="18" charset="0"/>
                      </a:rPr>
                      <m:t>)</m:t>
                    </m:r>
                  </m:oMath>
                </a14:m>
                <a:r>
                  <a:rPr lang="en-US" sz="2400" dirty="0">
                    <a:solidFill>
                      <a:schemeClr val="tx1">
                        <a:lumMod val="95000"/>
                        <a:lumOff val="5000"/>
                      </a:schemeClr>
                    </a:solidFill>
                  </a:rPr>
                  <a:t> </a:t>
                </a:r>
                <a:r>
                  <a:rPr lang="en-US" sz="2400" dirty="0" smtClean="0">
                    <a:solidFill>
                      <a:schemeClr val="tx1">
                        <a:lumMod val="95000"/>
                        <a:lumOff val="5000"/>
                      </a:schemeClr>
                    </a:solidFill>
                  </a:rPr>
                  <a:t>, Generation:</a:t>
                </a:r>
                <a14:m>
                  <m:oMath xmlns:m="http://schemas.openxmlformats.org/officeDocument/2006/math">
                    <m:sSub>
                      <m:sSub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ea typeface="Cambria Math" panose="02040503050406030204" pitchFamily="18" charset="0"/>
                          </a:rPr>
                          <m:t>𝑍</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𝑡</m:t>
                        </m:r>
                      </m:sub>
                    </m:sSub>
                    <m:r>
                      <a:rPr lang="en-US" sz="2400" b="0" i="1">
                        <a:solidFill>
                          <a:schemeClr val="tx1">
                            <a:lumMod val="95000"/>
                            <a:lumOff val="5000"/>
                          </a:schemeClr>
                        </a:solidFill>
                        <a:latin typeface="Cambria Math" panose="02040503050406030204" pitchFamily="18" charset="0"/>
                      </a:rPr>
                      <m:t>=</m:t>
                    </m:r>
                    <m:sSubSup>
                      <m:sSubSupPr>
                        <m:ctrlP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2400" b="0" i="1">
                            <a:solidFill>
                              <a:schemeClr val="tx1">
                                <a:lumMod val="95000"/>
                                <a:lumOff val="5000"/>
                              </a:schemeClr>
                            </a:solidFill>
                            <a:latin typeface="Cambria Math" panose="02040503050406030204" pitchFamily="18" charset="0"/>
                          </a:rPr>
                          <m:t>𝑓</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𝜃</m:t>
                        </m:r>
                      </m:sub>
                      <m:sup>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−1</m:t>
                        </m:r>
                      </m:sup>
                    </m:sSubSup>
                    <m:r>
                      <a:rPr lang="en-US" sz="2400" b="0" i="1">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sz="2400" b="0" i="1">
                            <a:solidFill>
                              <a:schemeClr val="tx1">
                                <a:lumMod val="95000"/>
                                <a:lumOff val="5000"/>
                              </a:schemeClr>
                            </a:solidFill>
                            <a:latin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rPr>
                          <m:t>𝑍</m:t>
                        </m:r>
                      </m:e>
                      <m:sub>
                        <m:r>
                          <a:rPr lang="en-US" sz="2400" b="0" i="1">
                            <a:solidFill>
                              <a:schemeClr val="tx1">
                                <a:lumMod val="95000"/>
                                <a:lumOff val="5000"/>
                              </a:schemeClr>
                            </a:solidFill>
                            <a:latin typeface="Cambria Math" panose="02040503050406030204" pitchFamily="18" charset="0"/>
                          </a:rPr>
                          <m:t>𝑡</m:t>
                        </m:r>
                        <m:r>
                          <a:rPr lang="en-US" sz="2400" b="0" i="1">
                            <a:solidFill>
                              <a:schemeClr val="tx1">
                                <a:lumMod val="95000"/>
                                <a:lumOff val="5000"/>
                              </a:schemeClr>
                            </a:solidFill>
                            <a:latin typeface="Cambria Math" panose="02040503050406030204" pitchFamily="18" charset="0"/>
                          </a:rPr>
                          <m:t>+1</m:t>
                        </m:r>
                      </m:sub>
                    </m:sSub>
                    <m:r>
                      <a:rPr lang="en-US" sz="2400" b="0" i="1">
                        <a:solidFill>
                          <a:schemeClr val="tx1">
                            <a:lumMod val="95000"/>
                            <a:lumOff val="5000"/>
                          </a:schemeClr>
                        </a:solidFill>
                        <a:latin typeface="Cambria Math" panose="02040503050406030204" pitchFamily="18" charset="0"/>
                        <a:ea typeface="Cambria Math" panose="02040503050406030204" pitchFamily="18" charset="0"/>
                      </a:rPr>
                      <m:t>)</m:t>
                    </m:r>
                  </m:oMath>
                </a14:m>
                <a:r>
                  <a:rPr lang="en-US" sz="2400" dirty="0">
                    <a:solidFill>
                      <a:schemeClr val="tx1">
                        <a:lumMod val="95000"/>
                        <a:lumOff val="5000"/>
                      </a:schemeClr>
                    </a:solidFill>
                  </a:rPr>
                  <a:t> </a:t>
                </a:r>
                <a:endParaRPr lang="en-US" sz="2400" dirty="0" smtClean="0">
                  <a:solidFill>
                    <a:schemeClr val="tx1">
                      <a:lumMod val="95000"/>
                      <a:lumOff val="5000"/>
                    </a:schemeClr>
                  </a:solidFill>
                </a:endParaRPr>
              </a:p>
              <a:p>
                <a:pPr lvl="1"/>
                <a14:m>
                  <m:oMath xmlns:m="http://schemas.openxmlformats.org/officeDocument/2006/math">
                    <m:func>
                      <m:funcPr>
                        <m:ctrlPr>
                          <a:rPr lang="en-US" sz="2400" i="1">
                            <a:solidFill>
                              <a:schemeClr val="tx1">
                                <a:lumMod val="95000"/>
                                <a:lumOff val="5000"/>
                              </a:schemeClr>
                            </a:solidFill>
                            <a:latin typeface="Cambria Math" panose="02040503050406030204" pitchFamily="18" charset="0"/>
                          </a:rPr>
                        </m:ctrlPr>
                      </m:funcPr>
                      <m:fName>
                        <m:r>
                          <m:rPr>
                            <m:sty m:val="p"/>
                          </m:rPr>
                          <a:rPr lang="en-US" sz="2400">
                            <a:solidFill>
                              <a:schemeClr val="tx1">
                                <a:lumMod val="95000"/>
                                <a:lumOff val="5000"/>
                              </a:schemeClr>
                            </a:solidFill>
                            <a:latin typeface="Cambria Math" panose="02040503050406030204" pitchFamily="18" charset="0"/>
                          </a:rPr>
                          <m:t>log</m:t>
                        </m:r>
                      </m:fName>
                      <m:e>
                        <m:r>
                          <a:rPr lang="en-US" sz="2400" b="1" i="1" smtClean="0">
                            <a:solidFill>
                              <a:schemeClr val="tx1">
                                <a:lumMod val="95000"/>
                                <a:lumOff val="5000"/>
                              </a:schemeClr>
                            </a:solidFill>
                            <a:latin typeface="Cambria Math" panose="02040503050406030204" pitchFamily="18" charset="0"/>
                          </a:rPr>
                          <m:t>𝑷</m:t>
                        </m:r>
                        <m:d>
                          <m:dPr>
                            <m:ctrlPr>
                              <a:rPr lang="en-US" sz="2400" i="1">
                                <a:solidFill>
                                  <a:schemeClr val="tx1">
                                    <a:lumMod val="95000"/>
                                    <a:lumOff val="5000"/>
                                  </a:schemeClr>
                                </a:solidFill>
                                <a:latin typeface="Cambria Math" panose="02040503050406030204" pitchFamily="18" charset="0"/>
                              </a:rPr>
                            </m:ctrlPr>
                          </m:dPr>
                          <m:e>
                            <m:sSub>
                              <m:sSub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ea typeface="Cambria Math" panose="02040503050406030204" pitchFamily="18" charset="0"/>
                                  </a:rPr>
                                  <m:t>𝑍</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𝑡</m:t>
                                </m:r>
                              </m:sub>
                            </m:sSub>
                          </m:e>
                        </m:d>
                        <m:r>
                          <a:rPr lang="en-US" sz="2400" i="1">
                            <a:solidFill>
                              <a:schemeClr val="tx1">
                                <a:lumMod val="95000"/>
                                <a:lumOff val="5000"/>
                              </a:schemeClr>
                            </a:solidFill>
                            <a:latin typeface="Cambria Math" panose="02040503050406030204" pitchFamily="18" charset="0"/>
                          </a:rPr>
                          <m:t>=</m:t>
                        </m:r>
                        <m:func>
                          <m:funcPr>
                            <m:ctrlPr>
                              <a:rPr lang="en-US" sz="2400" i="1">
                                <a:solidFill>
                                  <a:schemeClr val="tx1">
                                    <a:lumMod val="95000"/>
                                    <a:lumOff val="5000"/>
                                  </a:schemeClr>
                                </a:solidFill>
                                <a:latin typeface="Cambria Math" panose="02040503050406030204" pitchFamily="18" charset="0"/>
                              </a:rPr>
                            </m:ctrlPr>
                          </m:funcPr>
                          <m:fName>
                            <m:r>
                              <m:rPr>
                                <m:sty m:val="p"/>
                              </m:rPr>
                              <a:rPr lang="en-US" sz="2400">
                                <a:solidFill>
                                  <a:schemeClr val="tx1">
                                    <a:lumMod val="95000"/>
                                    <a:lumOff val="5000"/>
                                  </a:schemeClr>
                                </a:solidFill>
                                <a:latin typeface="Cambria Math" panose="02040503050406030204" pitchFamily="18" charset="0"/>
                              </a:rPr>
                              <m:t>log</m:t>
                            </m:r>
                          </m:fName>
                          <m:e>
                            <m:r>
                              <a:rPr lang="en-US" sz="2400" b="1" i="1" smtClean="0">
                                <a:solidFill>
                                  <a:schemeClr val="tx1">
                                    <a:lumMod val="95000"/>
                                    <a:lumOff val="5000"/>
                                  </a:schemeClr>
                                </a:solidFill>
                                <a:latin typeface="Cambria Math" panose="02040503050406030204" pitchFamily="18" charset="0"/>
                              </a:rPr>
                              <m:t>𝑷</m:t>
                            </m:r>
                            <m:r>
                              <a:rPr lang="en-US" sz="2400" i="1">
                                <a:solidFill>
                                  <a:schemeClr val="tx1">
                                    <a:lumMod val="95000"/>
                                    <a:lumOff val="5000"/>
                                  </a:schemeClr>
                                </a:solidFill>
                                <a:latin typeface="Cambria Math" panose="02040503050406030204" pitchFamily="18" charset="0"/>
                              </a:rPr>
                              <m:t>(</m:t>
                            </m:r>
                            <m:sSub>
                              <m:sSub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ea typeface="Cambria Math" panose="02040503050406030204" pitchFamily="18" charset="0"/>
                                  </a:rPr>
                                  <m:t>𝑍</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𝑡</m:t>
                                </m:r>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+1</m:t>
                                </m:r>
                              </m:sub>
                            </m:sSub>
                            <m:r>
                              <a:rPr lang="en-US" sz="2400" i="1">
                                <a:solidFill>
                                  <a:schemeClr val="tx1">
                                    <a:lumMod val="95000"/>
                                    <a:lumOff val="5000"/>
                                  </a:schemeClr>
                                </a:solidFill>
                                <a:latin typeface="Cambria Math" panose="02040503050406030204" pitchFamily="18" charset="0"/>
                              </a:rPr>
                              <m:t>)</m:t>
                            </m:r>
                          </m:e>
                        </m:func>
                        <m:r>
                          <a:rPr lang="en-US" sz="2400" i="1">
                            <a:solidFill>
                              <a:schemeClr val="tx1">
                                <a:lumMod val="95000"/>
                                <a:lumOff val="5000"/>
                              </a:schemeClr>
                            </a:solidFill>
                            <a:latin typeface="Cambria Math" panose="02040503050406030204" pitchFamily="18" charset="0"/>
                          </a:rPr>
                          <m:t>+</m:t>
                        </m:r>
                        <m:func>
                          <m:funcPr>
                            <m:ctrlPr>
                              <a:rPr lang="en-US" sz="2400" i="1" smtClean="0">
                                <a:solidFill>
                                  <a:schemeClr val="tx1">
                                    <a:lumMod val="95000"/>
                                    <a:lumOff val="5000"/>
                                  </a:schemeClr>
                                </a:solidFill>
                                <a:latin typeface="Cambria Math" panose="02040503050406030204" pitchFamily="18" charset="0"/>
                              </a:rPr>
                            </m:ctrlPr>
                          </m:funcPr>
                          <m:fName>
                            <m:r>
                              <m:rPr>
                                <m:sty m:val="p"/>
                              </m:rPr>
                              <a:rPr lang="en-US" sz="2400">
                                <a:solidFill>
                                  <a:schemeClr val="tx1">
                                    <a:lumMod val="95000"/>
                                    <a:lumOff val="5000"/>
                                  </a:schemeClr>
                                </a:solidFill>
                                <a:latin typeface="Cambria Math" panose="02040503050406030204" pitchFamily="18" charset="0"/>
                              </a:rPr>
                              <m:t>log</m:t>
                            </m:r>
                          </m:fName>
                          <m:e>
                            <m:r>
                              <a:rPr lang="en-US" sz="2400" i="1">
                                <a:solidFill>
                                  <a:schemeClr val="tx1">
                                    <a:lumMod val="95000"/>
                                    <a:lumOff val="5000"/>
                                  </a:schemeClr>
                                </a:solidFill>
                                <a:latin typeface="Cambria Math" panose="02040503050406030204" pitchFamily="18" charset="0"/>
                              </a:rPr>
                              <m:t>|</m:t>
                            </m:r>
                            <m:func>
                              <m:funcPr>
                                <m:ctrlPr>
                                  <a:rPr lang="en-US" sz="2400" i="1">
                                    <a:solidFill>
                                      <a:schemeClr val="tx1">
                                        <a:lumMod val="95000"/>
                                        <a:lumOff val="5000"/>
                                      </a:schemeClr>
                                    </a:solidFill>
                                    <a:latin typeface="Cambria Math" panose="02040503050406030204" pitchFamily="18" charset="0"/>
                                  </a:rPr>
                                </m:ctrlPr>
                              </m:funcPr>
                              <m:fName>
                                <m:r>
                                  <m:rPr>
                                    <m:sty m:val="p"/>
                                  </m:rPr>
                                  <a:rPr lang="en-US" sz="2400">
                                    <a:solidFill>
                                      <a:schemeClr val="tx1">
                                        <a:lumMod val="95000"/>
                                        <a:lumOff val="5000"/>
                                      </a:schemeClr>
                                    </a:solidFill>
                                    <a:latin typeface="Cambria Math" panose="02040503050406030204" pitchFamily="18" charset="0"/>
                                  </a:rPr>
                                  <m:t>det</m:t>
                                </m:r>
                              </m:fName>
                              <m:e>
                                <m:r>
                                  <a:rPr lang="en-US" sz="2400" i="1">
                                    <a:solidFill>
                                      <a:schemeClr val="tx1">
                                        <a:lumMod val="95000"/>
                                        <a:lumOff val="5000"/>
                                      </a:schemeClr>
                                    </a:solidFill>
                                    <a:latin typeface="Cambria Math" panose="02040503050406030204" pitchFamily="18" charset="0"/>
                                  </a:rPr>
                                  <m:t>(</m:t>
                                </m:r>
                                <m:f>
                                  <m:fPr>
                                    <m:ctrlPr>
                                      <a:rPr lang="en-US" sz="2400" i="1">
                                        <a:solidFill>
                                          <a:schemeClr val="tx1">
                                            <a:lumMod val="95000"/>
                                            <a:lumOff val="5000"/>
                                          </a:schemeClr>
                                        </a:solidFill>
                                        <a:latin typeface="Cambria Math" panose="02040503050406030204" pitchFamily="18" charset="0"/>
                                      </a:rPr>
                                    </m:ctrlPr>
                                  </m:fPr>
                                  <m:num>
                                    <m:r>
                                      <a:rPr lang="en-US" sz="2400" i="1">
                                        <a:solidFill>
                                          <a:schemeClr val="tx1">
                                            <a:lumMod val="95000"/>
                                            <a:lumOff val="5000"/>
                                          </a:schemeClr>
                                        </a:solidFill>
                                        <a:latin typeface="Cambria Math" panose="02040503050406030204" pitchFamily="18" charset="0"/>
                                      </a:rPr>
                                      <m:t>𝜕</m:t>
                                    </m:r>
                                    <m:sSub>
                                      <m:sSubPr>
                                        <m:ctrlPr>
                                          <a:rPr lang="en-US" sz="2400" i="1">
                                            <a:solidFill>
                                              <a:schemeClr val="tx1">
                                                <a:lumMod val="95000"/>
                                                <a:lumOff val="5000"/>
                                              </a:schemeClr>
                                            </a:solidFill>
                                            <a:latin typeface="Cambria Math" panose="02040503050406030204" pitchFamily="18" charset="0"/>
                                          </a:rPr>
                                        </m:ctrlPr>
                                      </m:sSubPr>
                                      <m:e>
                                        <m:r>
                                          <a:rPr lang="en-US" sz="2400" i="1">
                                            <a:solidFill>
                                              <a:schemeClr val="tx1">
                                                <a:lumMod val="95000"/>
                                                <a:lumOff val="5000"/>
                                              </a:schemeClr>
                                            </a:solidFill>
                                            <a:latin typeface="Cambria Math" panose="02040503050406030204" pitchFamily="18" charset="0"/>
                                          </a:rPr>
                                          <m:t>𝑓</m:t>
                                        </m:r>
                                      </m:e>
                                      <m:sub>
                                        <m:r>
                                          <a:rPr lang="en-US" sz="2400" i="1">
                                            <a:solidFill>
                                              <a:schemeClr val="tx1">
                                                <a:lumMod val="95000"/>
                                                <a:lumOff val="5000"/>
                                              </a:schemeClr>
                                            </a:solidFill>
                                            <a:latin typeface="Cambria Math" panose="02040503050406030204" pitchFamily="18" charset="0"/>
                                            <a:ea typeface="Cambria Math" panose="02040503050406030204" pitchFamily="18" charset="0"/>
                                          </a:rPr>
                                          <m:t>𝜃</m:t>
                                        </m:r>
                                      </m:sub>
                                    </m:sSub>
                                  </m:num>
                                  <m:den>
                                    <m:r>
                                      <a:rPr lang="en-US" sz="2400" i="1">
                                        <a:solidFill>
                                          <a:schemeClr val="tx1">
                                            <a:lumMod val="95000"/>
                                            <a:lumOff val="5000"/>
                                          </a:schemeClr>
                                        </a:solidFill>
                                        <a:latin typeface="Cambria Math" panose="02040503050406030204" pitchFamily="18" charset="0"/>
                                      </a:rPr>
                                      <m:t>𝜕</m:t>
                                    </m:r>
                                    <m:r>
                                      <a:rPr lang="en-US" sz="2400" i="1">
                                        <a:solidFill>
                                          <a:schemeClr val="tx1">
                                            <a:lumMod val="95000"/>
                                            <a:lumOff val="5000"/>
                                          </a:schemeClr>
                                        </a:solidFill>
                                        <a:latin typeface="Cambria Math" panose="02040503050406030204" pitchFamily="18" charset="0"/>
                                      </a:rPr>
                                      <m:t>𝑍</m:t>
                                    </m:r>
                                  </m:den>
                                </m:f>
                                <m:r>
                                  <a:rPr lang="en-US" sz="2400" i="1">
                                    <a:solidFill>
                                      <a:schemeClr val="tx1">
                                        <a:lumMod val="95000"/>
                                        <a:lumOff val="5000"/>
                                      </a:schemeClr>
                                    </a:solidFill>
                                    <a:latin typeface="Cambria Math" panose="02040503050406030204" pitchFamily="18" charset="0"/>
                                  </a:rPr>
                                  <m:t>)</m:t>
                                </m:r>
                              </m:e>
                            </m:func>
                            <m:r>
                              <a:rPr lang="en-US" sz="2400" i="1">
                                <a:solidFill>
                                  <a:schemeClr val="tx1">
                                    <a:lumMod val="95000"/>
                                    <a:lumOff val="5000"/>
                                  </a:schemeClr>
                                </a:solidFill>
                                <a:latin typeface="Cambria Math" panose="02040503050406030204" pitchFamily="18" charset="0"/>
                              </a:rPr>
                              <m:t>|</m:t>
                            </m:r>
                          </m:e>
                        </m:func>
                      </m:e>
                    </m:func>
                  </m:oMath>
                </a14:m>
                <a:endParaRPr lang="en-US" sz="2400" dirty="0">
                  <a:solidFill>
                    <a:schemeClr val="tx1">
                      <a:lumMod val="95000"/>
                      <a:lumOff val="5000"/>
                    </a:schemeClr>
                  </a:solidFill>
                </a:endParaRPr>
              </a:p>
            </p:txBody>
          </p:sp>
        </mc:Choice>
        <mc:Fallback xmlns="">
          <p:sp>
            <p:nvSpPr>
              <p:cNvPr id="3" name="内容占位符 2"/>
              <p:cNvSpPr>
                <a:spLocks noGrp="1" noRot="1" noChangeAspect="1" noMove="1" noResize="1" noEditPoints="1" noAdjustHandles="1" noChangeArrowheads="1" noChangeShapeType="1" noTextEdit="1"/>
              </p:cNvSpPr>
              <p:nvPr>
                <p:ph idx="12"/>
              </p:nvPr>
            </p:nvSpPr>
            <p:spPr>
              <a:blipFill>
                <a:blip r:embed="rId2"/>
                <a:stretch>
                  <a:fillRect l="-1833" t="-2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内容占位符 2"/>
              <p:cNvSpPr txBox="1">
                <a:spLocks/>
              </p:cNvSpPr>
              <p:nvPr/>
            </p:nvSpPr>
            <p:spPr>
              <a:xfrm>
                <a:off x="608012" y="3086965"/>
                <a:ext cx="11495756" cy="1821914"/>
              </a:xfrm>
              <a:prstGeom prst="rect">
                <a:avLst/>
              </a:prstGeom>
            </p:spPr>
            <p:txBody>
              <a:bodyPr vert="horz" lIns="0" tIns="45720" rIns="0" bIns="45720" rtlCol="0">
                <a:normAutofit/>
              </a:bodyPr>
              <a:lstStyle>
                <a:lvl1pPr marL="342900" indent="-342900" algn="l" defTabSz="914400" rtl="0" eaLnBrk="1" latinLnBrk="0" hangingPunct="1">
                  <a:lnSpc>
                    <a:spcPct val="90000"/>
                  </a:lnSpc>
                  <a:spcBef>
                    <a:spcPts val="1200"/>
                  </a:spcBef>
                  <a:spcAft>
                    <a:spcPts val="200"/>
                  </a:spcAft>
                  <a:buClr>
                    <a:srgbClr val="A12B1E"/>
                  </a:buClr>
                  <a:buSzPct val="100000"/>
                  <a:buFont typeface="Wingdings" panose="05000000000000000000" pitchFamily="2" charset="2"/>
                  <a:buChar char="q"/>
                  <a:defRPr sz="3200" b="1" kern="1200">
                    <a:solidFill>
                      <a:schemeClr val="tx1">
                        <a:lumMod val="75000"/>
                        <a:lumOff val="25000"/>
                      </a:schemeClr>
                    </a:solidFill>
                    <a:latin typeface="Helvetica Neue"/>
                    <a:ea typeface="+mn-ea"/>
                    <a:cs typeface="+mn-cs"/>
                  </a:defRPr>
                </a:lvl1pPr>
                <a:lvl2pPr marL="384048" indent="-182880" algn="l" defTabSz="914400" rtl="0" eaLnBrk="1" latinLnBrk="0" hangingPunct="1">
                  <a:lnSpc>
                    <a:spcPct val="90000"/>
                  </a:lnSpc>
                  <a:spcBef>
                    <a:spcPts val="200"/>
                  </a:spcBef>
                  <a:spcAft>
                    <a:spcPts val="400"/>
                  </a:spcAft>
                  <a:buClr>
                    <a:srgbClr val="A12B1E"/>
                  </a:buClr>
                  <a:buFont typeface="Courier New" panose="02070309020205020404" pitchFamily="49" charset="0"/>
                  <a:buChar char="o"/>
                  <a:defRPr sz="2800" b="0" kern="1200">
                    <a:solidFill>
                      <a:schemeClr val="tx1">
                        <a:lumMod val="75000"/>
                        <a:lumOff val="25000"/>
                      </a:schemeClr>
                    </a:solidFill>
                    <a:latin typeface="Helvetica Neue"/>
                    <a:ea typeface="+mn-ea"/>
                    <a:cs typeface="+mn-cs"/>
                  </a:defRPr>
                </a:lvl2pPr>
                <a:lvl3pPr marL="566928" indent="-182880" algn="l" defTabSz="914400" rtl="0" eaLnBrk="1" latinLnBrk="0" hangingPunct="1">
                  <a:lnSpc>
                    <a:spcPct val="90000"/>
                  </a:lnSpc>
                  <a:spcBef>
                    <a:spcPts val="200"/>
                  </a:spcBef>
                  <a:spcAft>
                    <a:spcPts val="400"/>
                  </a:spcAft>
                  <a:buClr>
                    <a:srgbClr val="A12B1E"/>
                  </a:buClr>
                  <a:buFont typeface="Wingdings" panose="05000000000000000000" pitchFamily="2" charset="2"/>
                  <a:buChar char="v"/>
                  <a:defRPr sz="2400" b="0" kern="1200">
                    <a:solidFill>
                      <a:schemeClr val="tx1">
                        <a:lumMod val="75000"/>
                        <a:lumOff val="25000"/>
                      </a:schemeClr>
                    </a:solidFill>
                    <a:latin typeface="Helvetica Neue"/>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Helvetica Neue"/>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Helvetica Neue"/>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smtClean="0">
                    <a:solidFill>
                      <a:schemeClr val="tx1">
                        <a:lumMod val="95000"/>
                        <a:lumOff val="5000"/>
                      </a:schemeClr>
                    </a:solidFill>
                  </a:rPr>
                  <a:t>Residual Flow</a:t>
                </a:r>
              </a:p>
              <a:p>
                <a:pPr lvl="1"/>
                <a:r>
                  <a:rPr lang="en-US" sz="2400" dirty="0" smtClean="0">
                    <a:solidFill>
                      <a:schemeClr val="tx1">
                        <a:lumMod val="95000"/>
                        <a:lumOff val="5000"/>
                      </a:schemeClr>
                    </a:solidFill>
                  </a:rPr>
                  <a:t>Inference</a:t>
                </a:r>
                <a:r>
                  <a:rPr lang="en-US" sz="2400" b="0" dirty="0" smtClean="0">
                    <a:solidFill>
                      <a:schemeClr val="tx1">
                        <a:lumMod val="95000"/>
                        <a:lumOff val="5000"/>
                      </a:schemeClr>
                    </a:solidFill>
                  </a:rPr>
                  <a:t>:</a:t>
                </a:r>
                <a14:m>
                  <m:oMath xmlns:m="http://schemas.openxmlformats.org/officeDocument/2006/math">
                    <m:sSub>
                      <m:sSubPr>
                        <m:ctrlPr>
                          <a:rPr lang="en-US" sz="2400" b="0" i="1" smtClean="0">
                            <a:solidFill>
                              <a:schemeClr val="tx1">
                                <a:lumMod val="95000"/>
                                <a:lumOff val="5000"/>
                              </a:schemeClr>
                            </a:solidFill>
                            <a:latin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rPr>
                          <m:t>𝑍</m:t>
                        </m:r>
                      </m:e>
                      <m:sub>
                        <m:r>
                          <a:rPr lang="en-US" sz="2400" b="0" i="1" smtClean="0">
                            <a:solidFill>
                              <a:schemeClr val="tx1">
                                <a:lumMod val="95000"/>
                                <a:lumOff val="5000"/>
                              </a:schemeClr>
                            </a:solidFill>
                            <a:latin typeface="Cambria Math" panose="02040503050406030204" pitchFamily="18" charset="0"/>
                          </a:rPr>
                          <m:t>𝑡</m:t>
                        </m:r>
                        <m:r>
                          <a:rPr lang="en-US" sz="2400" b="0" i="1" smtClean="0">
                            <a:solidFill>
                              <a:schemeClr val="tx1">
                                <a:lumMod val="95000"/>
                                <a:lumOff val="5000"/>
                              </a:schemeClr>
                            </a:solidFill>
                            <a:latin typeface="Cambria Math" panose="02040503050406030204" pitchFamily="18" charset="0"/>
                          </a:rPr>
                          <m:t>+1</m:t>
                        </m:r>
                      </m:sub>
                    </m:sSub>
                    <m:r>
                      <a:rPr lang="en-US" sz="2400" b="0" i="1">
                        <a:solidFill>
                          <a:schemeClr val="tx1">
                            <a:lumMod val="95000"/>
                            <a:lumOff val="5000"/>
                          </a:schemeClr>
                        </a:solidFill>
                        <a:latin typeface="Cambria Math" panose="02040503050406030204" pitchFamily="18" charset="0"/>
                      </a:rPr>
                      <m:t>=</m:t>
                    </m:r>
                    <m:sSub>
                      <m:sSubPr>
                        <m:ctrlPr>
                          <a:rPr lang="en-US" sz="2400" i="1">
                            <a:solidFill>
                              <a:schemeClr val="tx1">
                                <a:lumMod val="95000"/>
                                <a:lumOff val="5000"/>
                              </a:schemeClr>
                            </a:solidFill>
                            <a:latin typeface="Cambria Math" panose="02040503050406030204" pitchFamily="18" charset="0"/>
                          </a:rPr>
                        </m:ctrlPr>
                      </m:sSubPr>
                      <m:e>
                        <m:r>
                          <a:rPr lang="en-US" sz="2400" i="1">
                            <a:solidFill>
                              <a:schemeClr val="tx1">
                                <a:lumMod val="95000"/>
                                <a:lumOff val="5000"/>
                              </a:schemeClr>
                            </a:solidFill>
                            <a:latin typeface="Cambria Math" panose="02040503050406030204" pitchFamily="18" charset="0"/>
                          </a:rPr>
                          <m:t>𝑍</m:t>
                        </m:r>
                      </m:e>
                      <m:sub>
                        <m:r>
                          <a:rPr lang="en-US" sz="2400" i="1">
                            <a:solidFill>
                              <a:schemeClr val="tx1">
                                <a:lumMod val="95000"/>
                                <a:lumOff val="5000"/>
                              </a:schemeClr>
                            </a:solidFill>
                            <a:latin typeface="Cambria Math" panose="02040503050406030204" pitchFamily="18" charset="0"/>
                          </a:rPr>
                          <m:t>𝑡</m:t>
                        </m:r>
                      </m:sub>
                    </m:sSub>
                    <m:r>
                      <a:rPr lang="en-US" sz="2400" b="0" i="1" smtClean="0">
                        <a:solidFill>
                          <a:schemeClr val="tx1">
                            <a:lumMod val="95000"/>
                            <a:lumOff val="5000"/>
                          </a:schemeClr>
                        </a:solidFill>
                        <a:latin typeface="Cambria Math" panose="02040503050406030204" pitchFamily="18" charset="0"/>
                      </a:rPr>
                      <m:t>+</m:t>
                    </m:r>
                    <m:sSub>
                      <m:sSubPr>
                        <m:ctrlPr>
                          <a:rPr lang="en-US" sz="2400" i="1">
                            <a:solidFill>
                              <a:schemeClr val="tx1">
                                <a:lumMod val="95000"/>
                                <a:lumOff val="5000"/>
                              </a:schemeClr>
                            </a:solidFill>
                            <a:latin typeface="Cambria Math" panose="02040503050406030204" pitchFamily="18" charset="0"/>
                          </a:rPr>
                        </m:ctrlPr>
                      </m:sSubPr>
                      <m:e>
                        <m:r>
                          <a:rPr lang="en-US" sz="2400" i="1" smtClean="0">
                            <a:solidFill>
                              <a:schemeClr val="tx1">
                                <a:lumMod val="95000"/>
                                <a:lumOff val="5000"/>
                              </a:schemeClr>
                            </a:solidFill>
                            <a:latin typeface="Cambria Math" panose="02040503050406030204" pitchFamily="18" charset="0"/>
                            <a:ea typeface="Cambria Math" panose="02040503050406030204" pitchFamily="18" charset="0"/>
                          </a:rPr>
                          <m:t>𝛿</m:t>
                        </m:r>
                        <m:r>
                          <a:rPr lang="en-US" sz="2400" b="0" i="1">
                            <a:solidFill>
                              <a:schemeClr val="tx1">
                                <a:lumMod val="95000"/>
                                <a:lumOff val="5000"/>
                              </a:schemeClr>
                            </a:solidFill>
                            <a:latin typeface="Cambria Math" panose="02040503050406030204" pitchFamily="18" charset="0"/>
                          </a:rPr>
                          <m:t>𝑓</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𝜃</m:t>
                        </m:r>
                      </m:sub>
                    </m:sSub>
                    <m:d>
                      <m:d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dPr>
                      <m:e>
                        <m:sSub>
                          <m:sSubPr>
                            <m:ctrlP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𝑍</m:t>
                            </m:r>
                          </m:e>
                          <m:sub>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𝑡</m:t>
                            </m:r>
                          </m:sub>
                        </m:sSub>
                      </m:e>
                    </m:d>
                    <m:r>
                      <a:rPr lang="en-US" sz="2400" b="1" i="0" smtClean="0">
                        <a:solidFill>
                          <a:schemeClr val="tx1">
                            <a:lumMod val="95000"/>
                            <a:lumOff val="5000"/>
                          </a:schemeClr>
                        </a:solidFill>
                        <a:latin typeface="Cambria Math" panose="02040503050406030204" pitchFamily="18" charset="0"/>
                        <a:ea typeface="Cambria Math" panose="02040503050406030204" pitchFamily="18" charset="0"/>
                      </a:rPr>
                      <m:t>, </m:t>
                    </m:r>
                  </m:oMath>
                </a14:m>
                <a:r>
                  <a:rPr lang="en-US" sz="2400" dirty="0" smtClean="0">
                    <a:solidFill>
                      <a:schemeClr val="tx1">
                        <a:lumMod val="95000"/>
                        <a:lumOff val="5000"/>
                      </a:schemeClr>
                    </a:solidFill>
                  </a:rPr>
                  <a:t>Generation:</a:t>
                </a:r>
                <a14:m>
                  <m:oMath xmlns:m="http://schemas.openxmlformats.org/officeDocument/2006/math">
                    <m:sSub>
                      <m:sSub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ea typeface="Cambria Math" panose="02040503050406030204" pitchFamily="18" charset="0"/>
                          </a:rPr>
                          <m:t>𝑍</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𝑡</m:t>
                        </m:r>
                      </m:sub>
                    </m:sSub>
                    <m:r>
                      <a:rPr lang="en-US" sz="2400" b="0" i="1">
                        <a:solidFill>
                          <a:schemeClr val="tx1">
                            <a:lumMod val="95000"/>
                            <a:lumOff val="5000"/>
                          </a:schemeClr>
                        </a:solidFill>
                        <a:latin typeface="Cambria Math" panose="02040503050406030204" pitchFamily="18" charset="0"/>
                      </a:rPr>
                      <m:t>=</m:t>
                    </m:r>
                    <m:sSup>
                      <m:sSupPr>
                        <m:ctrlPr>
                          <a:rPr lang="en-US" sz="2400" b="0" i="1" smtClean="0">
                            <a:solidFill>
                              <a:schemeClr val="tx1">
                                <a:lumMod val="95000"/>
                                <a:lumOff val="5000"/>
                              </a:schemeClr>
                            </a:solidFill>
                            <a:latin typeface="Cambria Math" panose="02040503050406030204" pitchFamily="18" charset="0"/>
                          </a:rPr>
                        </m:ctrlPr>
                      </m:sSupPr>
                      <m:e>
                        <m:r>
                          <a:rPr lang="en-US" sz="2400" b="0" i="1" smtClean="0">
                            <a:solidFill>
                              <a:schemeClr val="tx1">
                                <a:lumMod val="95000"/>
                                <a:lumOff val="5000"/>
                              </a:schemeClr>
                            </a:solidFill>
                            <a:latin typeface="Cambria Math" panose="02040503050406030204" pitchFamily="18" charset="0"/>
                          </a:rPr>
                          <m:t>(</m:t>
                        </m:r>
                        <m:r>
                          <a:rPr lang="en-US" sz="2400" b="0" i="1" smtClean="0">
                            <a:solidFill>
                              <a:schemeClr val="tx1">
                                <a:lumMod val="95000"/>
                                <a:lumOff val="5000"/>
                              </a:schemeClr>
                            </a:solidFill>
                            <a:latin typeface="Cambria Math" panose="02040503050406030204" pitchFamily="18" charset="0"/>
                          </a:rPr>
                          <m:t>𝐼</m:t>
                        </m:r>
                        <m:r>
                          <a:rPr lang="en-US" sz="2400" b="0" i="1">
                            <a:solidFill>
                              <a:schemeClr val="tx1">
                                <a:lumMod val="95000"/>
                                <a:lumOff val="5000"/>
                              </a:schemeClr>
                            </a:solidFill>
                            <a:latin typeface="Cambria Math" panose="02040503050406030204" pitchFamily="18" charset="0"/>
                            <a:ea typeface="Cambria Math" panose="02040503050406030204" pitchFamily="18" charset="0"/>
                          </a:rPr>
                          <m:t>+</m:t>
                        </m:r>
                        <m:r>
                          <a:rPr lang="en-US" sz="2400" i="1">
                            <a:solidFill>
                              <a:schemeClr val="tx1">
                                <a:lumMod val="95000"/>
                                <a:lumOff val="5000"/>
                              </a:schemeClr>
                            </a:solidFill>
                            <a:latin typeface="Cambria Math" panose="02040503050406030204" pitchFamily="18" charset="0"/>
                            <a:ea typeface="Cambria Math" panose="02040503050406030204" pitchFamily="18" charset="0"/>
                          </a:rPr>
                          <m:t>𝛿</m:t>
                        </m:r>
                        <m:sSub>
                          <m:sSub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ea typeface="Cambria Math" panose="02040503050406030204" pitchFamily="18" charset="0"/>
                              </a:rPr>
                              <m:t>𝑓</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𝜃</m:t>
                            </m:r>
                          </m:sub>
                        </m:sSub>
                        <m:r>
                          <a:rPr lang="en-US" sz="2400" b="0" i="1" smtClean="0">
                            <a:solidFill>
                              <a:schemeClr val="tx1">
                                <a:lumMod val="95000"/>
                                <a:lumOff val="5000"/>
                              </a:schemeClr>
                            </a:solidFill>
                            <a:latin typeface="Cambria Math" panose="02040503050406030204" pitchFamily="18" charset="0"/>
                          </a:rPr>
                          <m:t>)</m:t>
                        </m:r>
                      </m:e>
                      <m:sup>
                        <m:r>
                          <a:rPr lang="en-US" sz="2400" b="0" i="1" smtClean="0">
                            <a:solidFill>
                              <a:schemeClr val="tx1">
                                <a:lumMod val="95000"/>
                                <a:lumOff val="5000"/>
                              </a:schemeClr>
                            </a:solidFill>
                            <a:latin typeface="Cambria Math" panose="02040503050406030204" pitchFamily="18" charset="0"/>
                          </a:rPr>
                          <m:t>−1</m:t>
                        </m:r>
                      </m:sup>
                    </m:sSup>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 </m:t>
                    </m:r>
                    <m:d>
                      <m:d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dPr>
                      <m:e>
                        <m:sSub>
                          <m:sSubPr>
                            <m:ctrlPr>
                              <a:rPr lang="en-US" sz="2400" b="0" i="1">
                                <a:solidFill>
                                  <a:schemeClr val="tx1">
                                    <a:lumMod val="95000"/>
                                    <a:lumOff val="5000"/>
                                  </a:schemeClr>
                                </a:solidFill>
                                <a:latin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rPr>
                              <m:t>𝑍</m:t>
                            </m:r>
                          </m:e>
                          <m:sub>
                            <m:r>
                              <a:rPr lang="en-US" sz="2400" b="0" i="1">
                                <a:solidFill>
                                  <a:schemeClr val="tx1">
                                    <a:lumMod val="95000"/>
                                    <a:lumOff val="5000"/>
                                  </a:schemeClr>
                                </a:solidFill>
                                <a:latin typeface="Cambria Math" panose="02040503050406030204" pitchFamily="18" charset="0"/>
                              </a:rPr>
                              <m:t>𝑡</m:t>
                            </m:r>
                            <m:r>
                              <a:rPr lang="en-US" sz="2400" b="0" i="1">
                                <a:solidFill>
                                  <a:schemeClr val="tx1">
                                    <a:lumMod val="95000"/>
                                    <a:lumOff val="5000"/>
                                  </a:schemeClr>
                                </a:solidFill>
                                <a:latin typeface="Cambria Math" panose="02040503050406030204" pitchFamily="18" charset="0"/>
                              </a:rPr>
                              <m:t>+1</m:t>
                            </m:r>
                          </m:sub>
                        </m:sSub>
                      </m:e>
                    </m:d>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m:t>
                    </m:r>
                    <m:r>
                      <a:rPr lang="en-US" sz="2400" i="1">
                        <a:solidFill>
                          <a:schemeClr val="tx1">
                            <a:lumMod val="95000"/>
                            <a:lumOff val="5000"/>
                          </a:schemeClr>
                        </a:solidFill>
                        <a:latin typeface="Cambria Math" panose="02040503050406030204" pitchFamily="18" charset="0"/>
                        <a:ea typeface="Cambria Math" panose="02040503050406030204" pitchFamily="18" charset="0"/>
                      </a:rPr>
                      <m:t>𝛿</m:t>
                    </m:r>
                  </m:oMath>
                </a14:m>
                <a:r>
                  <a:rPr lang="en-US" sz="2400" dirty="0" smtClean="0">
                    <a:solidFill>
                      <a:schemeClr val="tx1">
                        <a:lumMod val="95000"/>
                        <a:lumOff val="5000"/>
                      </a:schemeClr>
                    </a:solidFill>
                  </a:rPr>
                  <a:t>=1</a:t>
                </a:r>
              </a:p>
              <a:p>
                <a:pPr lvl="1"/>
                <a14:m>
                  <m:oMath xmlns:m="http://schemas.openxmlformats.org/officeDocument/2006/math">
                    <m:func>
                      <m:funcPr>
                        <m:ctrlPr>
                          <a:rPr lang="en-US" sz="2400" i="1">
                            <a:solidFill>
                              <a:schemeClr val="tx1">
                                <a:lumMod val="95000"/>
                                <a:lumOff val="5000"/>
                              </a:schemeClr>
                            </a:solidFill>
                            <a:latin typeface="Cambria Math" panose="02040503050406030204" pitchFamily="18" charset="0"/>
                          </a:rPr>
                        </m:ctrlPr>
                      </m:funcPr>
                      <m:fName>
                        <m:r>
                          <m:rPr>
                            <m:sty m:val="p"/>
                          </m:rPr>
                          <a:rPr lang="en-US" sz="2400">
                            <a:solidFill>
                              <a:schemeClr val="tx1">
                                <a:lumMod val="95000"/>
                                <a:lumOff val="5000"/>
                              </a:schemeClr>
                            </a:solidFill>
                            <a:latin typeface="Cambria Math" panose="02040503050406030204" pitchFamily="18" charset="0"/>
                          </a:rPr>
                          <m:t>log</m:t>
                        </m:r>
                      </m:fName>
                      <m:e>
                        <m:sSub>
                          <m:sSubPr>
                            <m:ctrlPr>
                              <a:rPr lang="en-US" sz="2400" i="1">
                                <a:solidFill>
                                  <a:schemeClr val="tx1">
                                    <a:lumMod val="95000"/>
                                    <a:lumOff val="5000"/>
                                  </a:schemeClr>
                                </a:solidFill>
                                <a:latin typeface="Cambria Math" panose="02040503050406030204" pitchFamily="18" charset="0"/>
                              </a:rPr>
                            </m:ctrlPr>
                          </m:sSubPr>
                          <m:e>
                            <m:r>
                              <a:rPr lang="en-US" sz="2400" i="1">
                                <a:solidFill>
                                  <a:schemeClr val="tx1">
                                    <a:lumMod val="95000"/>
                                    <a:lumOff val="5000"/>
                                  </a:schemeClr>
                                </a:solidFill>
                                <a:latin typeface="Cambria Math" panose="02040503050406030204" pitchFamily="18" charset="0"/>
                              </a:rPr>
                              <m:t>𝑃</m:t>
                            </m:r>
                          </m:e>
                          <m:sub>
                            <m:r>
                              <a:rPr lang="en-US" sz="2400" i="1">
                                <a:solidFill>
                                  <a:schemeClr val="tx1">
                                    <a:lumMod val="95000"/>
                                    <a:lumOff val="5000"/>
                                  </a:schemeClr>
                                </a:solidFill>
                                <a:latin typeface="Cambria Math" panose="02040503050406030204" pitchFamily="18" charset="0"/>
                              </a:rPr>
                              <m:t>𝑀</m:t>
                            </m:r>
                          </m:sub>
                        </m:sSub>
                        <m:d>
                          <m:dPr>
                            <m:ctrlPr>
                              <a:rPr lang="en-US" sz="2400" i="1">
                                <a:solidFill>
                                  <a:schemeClr val="tx1">
                                    <a:lumMod val="95000"/>
                                    <a:lumOff val="5000"/>
                                  </a:schemeClr>
                                </a:solidFill>
                                <a:latin typeface="Cambria Math" panose="02040503050406030204" pitchFamily="18" charset="0"/>
                              </a:rPr>
                            </m:ctrlPr>
                          </m:dPr>
                          <m:e>
                            <m:sSub>
                              <m:sSub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ea typeface="Cambria Math" panose="02040503050406030204" pitchFamily="18" charset="0"/>
                                  </a:rPr>
                                  <m:t>𝑍</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𝑡</m:t>
                                </m:r>
                              </m:sub>
                            </m:sSub>
                          </m:e>
                        </m:d>
                        <m:r>
                          <a:rPr lang="en-US" sz="2400" i="1">
                            <a:solidFill>
                              <a:schemeClr val="tx1">
                                <a:lumMod val="95000"/>
                                <a:lumOff val="5000"/>
                              </a:schemeClr>
                            </a:solidFill>
                            <a:latin typeface="Cambria Math" panose="02040503050406030204" pitchFamily="18" charset="0"/>
                          </a:rPr>
                          <m:t>=</m:t>
                        </m:r>
                        <m:func>
                          <m:funcPr>
                            <m:ctrlPr>
                              <a:rPr lang="en-US" sz="2400" i="1">
                                <a:solidFill>
                                  <a:schemeClr val="tx1">
                                    <a:lumMod val="95000"/>
                                    <a:lumOff val="5000"/>
                                  </a:schemeClr>
                                </a:solidFill>
                                <a:latin typeface="Cambria Math" panose="02040503050406030204" pitchFamily="18" charset="0"/>
                              </a:rPr>
                            </m:ctrlPr>
                          </m:funcPr>
                          <m:fName>
                            <m:r>
                              <m:rPr>
                                <m:sty m:val="p"/>
                              </m:rPr>
                              <a:rPr lang="en-US" sz="2400">
                                <a:solidFill>
                                  <a:schemeClr val="tx1">
                                    <a:lumMod val="95000"/>
                                    <a:lumOff val="5000"/>
                                  </a:schemeClr>
                                </a:solidFill>
                                <a:latin typeface="Cambria Math" panose="02040503050406030204" pitchFamily="18" charset="0"/>
                              </a:rPr>
                              <m:t>log</m:t>
                            </m:r>
                          </m:fName>
                          <m:e>
                            <m:sSub>
                              <m:sSubPr>
                                <m:ctrlPr>
                                  <a:rPr lang="en-US" sz="2400" i="1">
                                    <a:solidFill>
                                      <a:schemeClr val="tx1">
                                        <a:lumMod val="95000"/>
                                        <a:lumOff val="5000"/>
                                      </a:schemeClr>
                                    </a:solidFill>
                                    <a:latin typeface="Cambria Math" panose="02040503050406030204" pitchFamily="18" charset="0"/>
                                  </a:rPr>
                                </m:ctrlPr>
                              </m:sSubPr>
                              <m:e>
                                <m:r>
                                  <a:rPr lang="en-US" sz="2400" i="1">
                                    <a:solidFill>
                                      <a:schemeClr val="tx1">
                                        <a:lumMod val="95000"/>
                                        <a:lumOff val="5000"/>
                                      </a:schemeClr>
                                    </a:solidFill>
                                    <a:latin typeface="Cambria Math" panose="02040503050406030204" pitchFamily="18" charset="0"/>
                                  </a:rPr>
                                  <m:t>𝑃</m:t>
                                </m:r>
                              </m:e>
                              <m:sub>
                                <m:r>
                                  <a:rPr lang="en-US" sz="2400" i="1">
                                    <a:solidFill>
                                      <a:schemeClr val="tx1">
                                        <a:lumMod val="95000"/>
                                        <a:lumOff val="5000"/>
                                      </a:schemeClr>
                                    </a:solidFill>
                                    <a:latin typeface="Cambria Math" panose="02040503050406030204" pitchFamily="18" charset="0"/>
                                  </a:rPr>
                                  <m:t>𝑍</m:t>
                                </m:r>
                              </m:sub>
                            </m:sSub>
                            <m:r>
                              <a:rPr lang="en-US" sz="2400" i="1">
                                <a:solidFill>
                                  <a:schemeClr val="tx1">
                                    <a:lumMod val="95000"/>
                                    <a:lumOff val="5000"/>
                                  </a:schemeClr>
                                </a:solidFill>
                                <a:latin typeface="Cambria Math" panose="02040503050406030204" pitchFamily="18" charset="0"/>
                              </a:rPr>
                              <m:t>(</m:t>
                            </m:r>
                            <m:sSub>
                              <m:sSub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ea typeface="Cambria Math" panose="02040503050406030204" pitchFamily="18" charset="0"/>
                                  </a:rPr>
                                  <m:t>𝑍</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𝑡</m:t>
                                </m:r>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+1</m:t>
                                </m:r>
                              </m:sub>
                            </m:sSub>
                            <m:r>
                              <a:rPr lang="en-US" sz="2400" i="1">
                                <a:solidFill>
                                  <a:schemeClr val="tx1">
                                    <a:lumMod val="95000"/>
                                    <a:lumOff val="5000"/>
                                  </a:schemeClr>
                                </a:solidFill>
                                <a:latin typeface="Cambria Math" panose="02040503050406030204" pitchFamily="18" charset="0"/>
                              </a:rPr>
                              <m:t>)</m:t>
                            </m:r>
                          </m:e>
                        </m:func>
                        <m:r>
                          <a:rPr lang="en-US" sz="2400" i="1">
                            <a:solidFill>
                              <a:schemeClr val="tx1">
                                <a:lumMod val="95000"/>
                                <a:lumOff val="5000"/>
                              </a:schemeClr>
                            </a:solidFill>
                            <a:latin typeface="Cambria Math" panose="02040503050406030204" pitchFamily="18" charset="0"/>
                          </a:rPr>
                          <m:t>+</m:t>
                        </m:r>
                        <m:func>
                          <m:funcPr>
                            <m:ctrlPr>
                              <a:rPr lang="en-US" sz="2400" i="1" smtClean="0">
                                <a:solidFill>
                                  <a:schemeClr val="tx1">
                                    <a:lumMod val="95000"/>
                                    <a:lumOff val="5000"/>
                                  </a:schemeClr>
                                </a:solidFill>
                                <a:latin typeface="Cambria Math" panose="02040503050406030204" pitchFamily="18" charset="0"/>
                              </a:rPr>
                            </m:ctrlPr>
                          </m:funcPr>
                          <m:fName>
                            <m:r>
                              <m:rPr>
                                <m:sty m:val="p"/>
                              </m:rPr>
                              <a:rPr lang="en-US" sz="2400">
                                <a:solidFill>
                                  <a:schemeClr val="tx1">
                                    <a:lumMod val="95000"/>
                                    <a:lumOff val="5000"/>
                                  </a:schemeClr>
                                </a:solidFill>
                                <a:latin typeface="Cambria Math" panose="02040503050406030204" pitchFamily="18" charset="0"/>
                              </a:rPr>
                              <m:t>log</m:t>
                            </m:r>
                          </m:fName>
                          <m:e>
                            <m:r>
                              <a:rPr lang="en-US" sz="2400" i="1">
                                <a:solidFill>
                                  <a:schemeClr val="tx1">
                                    <a:lumMod val="95000"/>
                                    <a:lumOff val="5000"/>
                                  </a:schemeClr>
                                </a:solidFill>
                                <a:latin typeface="Cambria Math" panose="02040503050406030204" pitchFamily="18" charset="0"/>
                              </a:rPr>
                              <m:t>|</m:t>
                            </m:r>
                            <m:func>
                              <m:funcPr>
                                <m:ctrlPr>
                                  <a:rPr lang="en-US" sz="2400" i="1">
                                    <a:solidFill>
                                      <a:schemeClr val="tx1">
                                        <a:lumMod val="95000"/>
                                        <a:lumOff val="5000"/>
                                      </a:schemeClr>
                                    </a:solidFill>
                                    <a:latin typeface="Cambria Math" panose="02040503050406030204" pitchFamily="18" charset="0"/>
                                  </a:rPr>
                                </m:ctrlPr>
                              </m:funcPr>
                              <m:fName>
                                <m:r>
                                  <m:rPr>
                                    <m:sty m:val="p"/>
                                  </m:rPr>
                                  <a:rPr lang="en-US" sz="2400">
                                    <a:solidFill>
                                      <a:schemeClr val="tx1">
                                        <a:lumMod val="95000"/>
                                        <a:lumOff val="5000"/>
                                      </a:schemeClr>
                                    </a:solidFill>
                                    <a:latin typeface="Cambria Math" panose="02040503050406030204" pitchFamily="18" charset="0"/>
                                  </a:rPr>
                                  <m:t>det</m:t>
                                </m:r>
                              </m:fName>
                              <m:e>
                                <m:r>
                                  <a:rPr lang="en-US" sz="2400" i="1">
                                    <a:solidFill>
                                      <a:schemeClr val="tx1">
                                        <a:lumMod val="95000"/>
                                        <a:lumOff val="5000"/>
                                      </a:schemeClr>
                                    </a:solidFill>
                                    <a:latin typeface="Cambria Math" panose="02040503050406030204" pitchFamily="18" charset="0"/>
                                  </a:rPr>
                                  <m:t>(</m:t>
                                </m:r>
                                <m:f>
                                  <m:fPr>
                                    <m:ctrlPr>
                                      <a:rPr lang="en-US" sz="2400" i="1">
                                        <a:solidFill>
                                          <a:schemeClr val="tx1">
                                            <a:lumMod val="95000"/>
                                            <a:lumOff val="5000"/>
                                          </a:schemeClr>
                                        </a:solidFill>
                                        <a:latin typeface="Cambria Math" panose="02040503050406030204" pitchFamily="18" charset="0"/>
                                      </a:rPr>
                                    </m:ctrlPr>
                                  </m:fPr>
                                  <m:num>
                                    <m:r>
                                      <a:rPr lang="en-US" sz="2400" i="1">
                                        <a:solidFill>
                                          <a:schemeClr val="tx1">
                                            <a:lumMod val="95000"/>
                                            <a:lumOff val="5000"/>
                                          </a:schemeClr>
                                        </a:solidFill>
                                        <a:latin typeface="Cambria Math" panose="02040503050406030204" pitchFamily="18" charset="0"/>
                                      </a:rPr>
                                      <m:t>𝜕</m:t>
                                    </m:r>
                                    <m:r>
                                      <a:rPr lang="en-US" sz="2400" b="0" i="1">
                                        <a:solidFill>
                                          <a:schemeClr val="tx1">
                                            <a:lumMod val="95000"/>
                                            <a:lumOff val="5000"/>
                                          </a:schemeClr>
                                        </a:solidFill>
                                        <a:latin typeface="Cambria Math" panose="02040503050406030204" pitchFamily="18" charset="0"/>
                                      </a:rPr>
                                      <m:t>(</m:t>
                                    </m:r>
                                    <m:r>
                                      <a:rPr lang="en-US" sz="2400" b="0" i="1">
                                        <a:solidFill>
                                          <a:schemeClr val="tx1">
                                            <a:lumMod val="95000"/>
                                            <a:lumOff val="5000"/>
                                          </a:schemeClr>
                                        </a:solidFill>
                                        <a:latin typeface="Cambria Math" panose="02040503050406030204" pitchFamily="18" charset="0"/>
                                      </a:rPr>
                                      <m:t>𝐼</m:t>
                                    </m:r>
                                    <m:r>
                                      <a:rPr lang="en-US" sz="2400" b="0" i="1">
                                        <a:solidFill>
                                          <a:schemeClr val="tx1">
                                            <a:lumMod val="95000"/>
                                            <a:lumOff val="5000"/>
                                          </a:schemeClr>
                                        </a:solidFill>
                                        <a:latin typeface="Cambria Math" panose="02040503050406030204" pitchFamily="18" charset="0"/>
                                        <a:ea typeface="Cambria Math" panose="02040503050406030204" pitchFamily="18" charset="0"/>
                                      </a:rPr>
                                      <m:t>+</m:t>
                                    </m:r>
                                    <m:r>
                                      <a:rPr lang="en-US" sz="2400" i="1">
                                        <a:solidFill>
                                          <a:schemeClr val="tx1">
                                            <a:lumMod val="95000"/>
                                            <a:lumOff val="5000"/>
                                          </a:schemeClr>
                                        </a:solidFill>
                                        <a:latin typeface="Cambria Math" panose="02040503050406030204" pitchFamily="18" charset="0"/>
                                        <a:ea typeface="Cambria Math" panose="02040503050406030204" pitchFamily="18" charset="0"/>
                                      </a:rPr>
                                      <m:t>𝛿</m:t>
                                    </m:r>
                                    <m:sSub>
                                      <m:sSub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ea typeface="Cambria Math" panose="02040503050406030204" pitchFamily="18" charset="0"/>
                                          </a:rPr>
                                          <m:t>𝑓</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𝜃</m:t>
                                        </m:r>
                                      </m:sub>
                                    </m:sSub>
                                    <m:r>
                                      <a:rPr lang="en-US" sz="2400" b="0" i="1">
                                        <a:solidFill>
                                          <a:schemeClr val="tx1">
                                            <a:lumMod val="95000"/>
                                            <a:lumOff val="5000"/>
                                          </a:schemeClr>
                                        </a:solidFill>
                                        <a:latin typeface="Cambria Math" panose="02040503050406030204" pitchFamily="18" charset="0"/>
                                      </a:rPr>
                                      <m:t>)</m:t>
                                    </m:r>
                                  </m:num>
                                  <m:den>
                                    <m:r>
                                      <a:rPr lang="en-US" sz="2400" i="1">
                                        <a:solidFill>
                                          <a:schemeClr val="tx1">
                                            <a:lumMod val="95000"/>
                                            <a:lumOff val="5000"/>
                                          </a:schemeClr>
                                        </a:solidFill>
                                        <a:latin typeface="Cambria Math" panose="02040503050406030204" pitchFamily="18" charset="0"/>
                                      </a:rPr>
                                      <m:t>𝜕</m:t>
                                    </m:r>
                                    <m:r>
                                      <a:rPr lang="en-US" sz="2400" i="1">
                                        <a:solidFill>
                                          <a:schemeClr val="tx1">
                                            <a:lumMod val="95000"/>
                                            <a:lumOff val="5000"/>
                                          </a:schemeClr>
                                        </a:solidFill>
                                        <a:latin typeface="Cambria Math" panose="02040503050406030204" pitchFamily="18" charset="0"/>
                                      </a:rPr>
                                      <m:t>𝑍</m:t>
                                    </m:r>
                                  </m:den>
                                </m:f>
                                <m:r>
                                  <a:rPr lang="en-US" sz="2400" i="1">
                                    <a:solidFill>
                                      <a:schemeClr val="tx1">
                                        <a:lumMod val="95000"/>
                                        <a:lumOff val="5000"/>
                                      </a:schemeClr>
                                    </a:solidFill>
                                    <a:latin typeface="Cambria Math" panose="02040503050406030204" pitchFamily="18" charset="0"/>
                                  </a:rPr>
                                  <m:t>)</m:t>
                                </m:r>
                              </m:e>
                            </m:func>
                            <m:r>
                              <a:rPr lang="en-US" sz="2400" i="1">
                                <a:solidFill>
                                  <a:schemeClr val="tx1">
                                    <a:lumMod val="95000"/>
                                    <a:lumOff val="5000"/>
                                  </a:schemeClr>
                                </a:solidFill>
                                <a:latin typeface="Cambria Math" panose="02040503050406030204" pitchFamily="18" charset="0"/>
                              </a:rPr>
                              <m:t>|</m:t>
                            </m:r>
                          </m:e>
                        </m:func>
                      </m:e>
                    </m:func>
                  </m:oMath>
                </a14:m>
                <a:endParaRPr lang="en-US" sz="2400" dirty="0">
                  <a:solidFill>
                    <a:schemeClr val="tx1">
                      <a:lumMod val="95000"/>
                      <a:lumOff val="5000"/>
                    </a:schemeClr>
                  </a:solidFill>
                </a:endParaRPr>
              </a:p>
            </p:txBody>
          </p:sp>
        </mc:Choice>
        <mc:Fallback xmlns="">
          <p:sp>
            <p:nvSpPr>
              <p:cNvPr id="35" name="内容占位符 2"/>
              <p:cNvSpPr txBox="1">
                <a:spLocks noRot="1" noChangeAspect="1" noMove="1" noResize="1" noEditPoints="1" noAdjustHandles="1" noChangeArrowheads="1" noChangeShapeType="1" noTextEdit="1"/>
              </p:cNvSpPr>
              <p:nvPr/>
            </p:nvSpPr>
            <p:spPr>
              <a:xfrm>
                <a:off x="608012" y="3086965"/>
                <a:ext cx="11495756" cy="1821914"/>
              </a:xfrm>
              <a:prstGeom prst="rect">
                <a:avLst/>
              </a:prstGeom>
              <a:blipFill>
                <a:blip r:embed="rId3"/>
                <a:stretch>
                  <a:fillRect l="-1750" t="-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内容占位符 2"/>
              <p:cNvSpPr txBox="1">
                <a:spLocks/>
              </p:cNvSpPr>
              <p:nvPr/>
            </p:nvSpPr>
            <p:spPr>
              <a:xfrm>
                <a:off x="608012" y="4776537"/>
                <a:ext cx="11303252" cy="2011215"/>
              </a:xfrm>
              <a:prstGeom prst="rect">
                <a:avLst/>
              </a:prstGeom>
            </p:spPr>
            <p:txBody>
              <a:bodyPr vert="horz" lIns="0" tIns="45720" rIns="0" bIns="45720" rtlCol="0">
                <a:normAutofit/>
              </a:bodyPr>
              <a:lstStyle>
                <a:lvl1pPr marL="342900" indent="-342900" algn="l" defTabSz="914400" rtl="0" eaLnBrk="1" latinLnBrk="0" hangingPunct="1">
                  <a:lnSpc>
                    <a:spcPct val="90000"/>
                  </a:lnSpc>
                  <a:spcBef>
                    <a:spcPts val="1200"/>
                  </a:spcBef>
                  <a:spcAft>
                    <a:spcPts val="200"/>
                  </a:spcAft>
                  <a:buClr>
                    <a:srgbClr val="A12B1E"/>
                  </a:buClr>
                  <a:buSzPct val="100000"/>
                  <a:buFont typeface="Wingdings" panose="05000000000000000000" pitchFamily="2" charset="2"/>
                  <a:buChar char="q"/>
                  <a:defRPr sz="3200" b="1" kern="1200">
                    <a:solidFill>
                      <a:schemeClr val="tx1">
                        <a:lumMod val="75000"/>
                        <a:lumOff val="25000"/>
                      </a:schemeClr>
                    </a:solidFill>
                    <a:latin typeface="Helvetica Neue"/>
                    <a:ea typeface="+mn-ea"/>
                    <a:cs typeface="+mn-cs"/>
                  </a:defRPr>
                </a:lvl1pPr>
                <a:lvl2pPr marL="384048" indent="-182880" algn="l" defTabSz="914400" rtl="0" eaLnBrk="1" latinLnBrk="0" hangingPunct="1">
                  <a:lnSpc>
                    <a:spcPct val="90000"/>
                  </a:lnSpc>
                  <a:spcBef>
                    <a:spcPts val="200"/>
                  </a:spcBef>
                  <a:spcAft>
                    <a:spcPts val="400"/>
                  </a:spcAft>
                  <a:buClr>
                    <a:srgbClr val="A12B1E"/>
                  </a:buClr>
                  <a:buFont typeface="Courier New" panose="02070309020205020404" pitchFamily="49" charset="0"/>
                  <a:buChar char="o"/>
                  <a:defRPr sz="2800" b="0" kern="1200">
                    <a:solidFill>
                      <a:schemeClr val="tx1">
                        <a:lumMod val="75000"/>
                        <a:lumOff val="25000"/>
                      </a:schemeClr>
                    </a:solidFill>
                    <a:latin typeface="Helvetica Neue"/>
                    <a:ea typeface="+mn-ea"/>
                    <a:cs typeface="+mn-cs"/>
                  </a:defRPr>
                </a:lvl2pPr>
                <a:lvl3pPr marL="566928" indent="-182880" algn="l" defTabSz="914400" rtl="0" eaLnBrk="1" latinLnBrk="0" hangingPunct="1">
                  <a:lnSpc>
                    <a:spcPct val="90000"/>
                  </a:lnSpc>
                  <a:spcBef>
                    <a:spcPts val="200"/>
                  </a:spcBef>
                  <a:spcAft>
                    <a:spcPts val="400"/>
                  </a:spcAft>
                  <a:buClr>
                    <a:srgbClr val="A12B1E"/>
                  </a:buClr>
                  <a:buFont typeface="Wingdings" panose="05000000000000000000" pitchFamily="2" charset="2"/>
                  <a:buChar char="v"/>
                  <a:defRPr sz="2400" b="0" kern="1200">
                    <a:solidFill>
                      <a:schemeClr val="tx1">
                        <a:lumMod val="75000"/>
                        <a:lumOff val="25000"/>
                      </a:schemeClr>
                    </a:solidFill>
                    <a:latin typeface="Helvetica Neue"/>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Helvetica Neue"/>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Helvetica Neue"/>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smtClean="0">
                    <a:solidFill>
                      <a:schemeClr val="tx1">
                        <a:lumMod val="95000"/>
                        <a:lumOff val="5000"/>
                      </a:schemeClr>
                    </a:solidFill>
                  </a:rPr>
                  <a:t>Differential Eq. Flow</a:t>
                </a:r>
              </a:p>
              <a:p>
                <a:pPr lvl="1"/>
                <a:r>
                  <a:rPr lang="en-US" sz="2400" dirty="0" smtClean="0">
                    <a:solidFill>
                      <a:schemeClr val="tx1">
                        <a:lumMod val="95000"/>
                        <a:lumOff val="5000"/>
                      </a:schemeClr>
                    </a:solidFill>
                  </a:rPr>
                  <a:t>Inference</a:t>
                </a:r>
                <a:r>
                  <a:rPr lang="en-US" sz="2400" b="0" dirty="0" smtClean="0">
                    <a:solidFill>
                      <a:schemeClr val="tx1">
                        <a:lumMod val="95000"/>
                        <a:lumOff val="5000"/>
                      </a:schemeClr>
                    </a:solidFill>
                  </a:rPr>
                  <a:t>:</a:t>
                </a:r>
                <a14:m>
                  <m:oMath xmlns:m="http://schemas.openxmlformats.org/officeDocument/2006/math">
                    <m:f>
                      <m:fPr>
                        <m:ctrlPr>
                          <a:rPr lang="en-US" sz="2400" b="0" i="1" smtClean="0">
                            <a:solidFill>
                              <a:schemeClr val="tx1">
                                <a:lumMod val="95000"/>
                                <a:lumOff val="5000"/>
                              </a:schemeClr>
                            </a:solidFill>
                            <a:latin typeface="Cambria Math" panose="02040503050406030204" pitchFamily="18" charset="0"/>
                          </a:rPr>
                        </m:ctrlPr>
                      </m:fPr>
                      <m:num>
                        <m:r>
                          <a:rPr lang="en-US" sz="2400" b="0" i="1" smtClean="0">
                            <a:solidFill>
                              <a:schemeClr val="tx1">
                                <a:lumMod val="95000"/>
                                <a:lumOff val="5000"/>
                              </a:schemeClr>
                            </a:solidFill>
                            <a:latin typeface="Cambria Math" panose="02040503050406030204" pitchFamily="18" charset="0"/>
                          </a:rPr>
                          <m:t>𝑑𝑍</m:t>
                        </m:r>
                        <m:r>
                          <a:rPr lang="en-US" sz="2400" b="0" i="1" smtClean="0">
                            <a:solidFill>
                              <a:schemeClr val="tx1">
                                <a:lumMod val="95000"/>
                                <a:lumOff val="5000"/>
                              </a:schemeClr>
                            </a:solidFill>
                            <a:latin typeface="Cambria Math" panose="02040503050406030204" pitchFamily="18" charset="0"/>
                          </a:rPr>
                          <m:t>(</m:t>
                        </m:r>
                        <m:r>
                          <a:rPr lang="en-US" sz="2400" b="0" i="1" smtClean="0">
                            <a:solidFill>
                              <a:schemeClr val="tx1">
                                <a:lumMod val="95000"/>
                                <a:lumOff val="5000"/>
                              </a:schemeClr>
                            </a:solidFill>
                            <a:latin typeface="Cambria Math" panose="02040503050406030204" pitchFamily="18" charset="0"/>
                          </a:rPr>
                          <m:t>𝑡</m:t>
                        </m:r>
                        <m:r>
                          <a:rPr lang="en-US" sz="2400" b="0" i="1" smtClean="0">
                            <a:solidFill>
                              <a:schemeClr val="tx1">
                                <a:lumMod val="95000"/>
                                <a:lumOff val="5000"/>
                              </a:schemeClr>
                            </a:solidFill>
                            <a:latin typeface="Cambria Math" panose="02040503050406030204" pitchFamily="18" charset="0"/>
                          </a:rPr>
                          <m:t>)</m:t>
                        </m:r>
                      </m:num>
                      <m:den>
                        <m:r>
                          <a:rPr lang="en-US" sz="2400" b="0" i="1" smtClean="0">
                            <a:solidFill>
                              <a:schemeClr val="tx1">
                                <a:lumMod val="95000"/>
                                <a:lumOff val="5000"/>
                              </a:schemeClr>
                            </a:solidFill>
                            <a:latin typeface="Cambria Math" panose="02040503050406030204" pitchFamily="18" charset="0"/>
                          </a:rPr>
                          <m:t>𝑑𝑡</m:t>
                        </m:r>
                      </m:den>
                    </m:f>
                    <m:r>
                      <a:rPr lang="en-US" sz="2400" b="0" i="1">
                        <a:solidFill>
                          <a:schemeClr val="tx1">
                            <a:lumMod val="95000"/>
                            <a:lumOff val="5000"/>
                          </a:schemeClr>
                        </a:solidFill>
                        <a:latin typeface="Cambria Math" panose="02040503050406030204" pitchFamily="18" charset="0"/>
                      </a:rPr>
                      <m:t>=</m:t>
                    </m:r>
                    <m:sSub>
                      <m:sSubPr>
                        <m:ctrlPr>
                          <a:rPr lang="en-US" sz="2400" i="1">
                            <a:solidFill>
                              <a:schemeClr val="tx1">
                                <a:lumMod val="95000"/>
                                <a:lumOff val="5000"/>
                              </a:schemeClr>
                            </a:solidFill>
                            <a:latin typeface="Cambria Math" panose="02040503050406030204" pitchFamily="18" charset="0"/>
                          </a:rPr>
                        </m:ctrlPr>
                      </m:sSubPr>
                      <m:e>
                        <m:r>
                          <a:rPr lang="en-US" sz="2400" b="0" i="1">
                            <a:solidFill>
                              <a:schemeClr val="tx1">
                                <a:lumMod val="95000"/>
                                <a:lumOff val="5000"/>
                              </a:schemeClr>
                            </a:solidFill>
                            <a:latin typeface="Cambria Math" panose="02040503050406030204" pitchFamily="18" charset="0"/>
                          </a:rPr>
                          <m:t>𝑓</m:t>
                        </m:r>
                      </m:e>
                      <m:sub>
                        <m:r>
                          <a:rPr lang="en-US" sz="2400" b="0" i="1">
                            <a:solidFill>
                              <a:schemeClr val="tx1">
                                <a:lumMod val="95000"/>
                                <a:lumOff val="5000"/>
                              </a:schemeClr>
                            </a:solidFill>
                            <a:latin typeface="Cambria Math" panose="02040503050406030204" pitchFamily="18" charset="0"/>
                            <a:ea typeface="Cambria Math" panose="02040503050406030204" pitchFamily="18" charset="0"/>
                          </a:rPr>
                          <m:t>𝜃</m:t>
                        </m:r>
                      </m:sub>
                    </m:sSub>
                    <m:d>
                      <m:dPr>
                        <m:ctrlPr>
                          <a:rPr lang="en-US" sz="2400" b="0" i="1">
                            <a:solidFill>
                              <a:schemeClr val="tx1">
                                <a:lumMod val="95000"/>
                                <a:lumOff val="5000"/>
                              </a:schemeClr>
                            </a:solidFill>
                            <a:latin typeface="Cambria Math" panose="02040503050406030204" pitchFamily="18" charset="0"/>
                            <a:ea typeface="Cambria Math" panose="02040503050406030204" pitchFamily="18" charset="0"/>
                          </a:rPr>
                        </m:ctrlPr>
                      </m:dPr>
                      <m:e>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𝑍</m:t>
                        </m:r>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 </m:t>
                        </m:r>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𝑡</m:t>
                        </m:r>
                      </m:e>
                    </m:d>
                    <m:r>
                      <a:rPr lang="en-US" sz="2400" b="1" i="0" smtClean="0">
                        <a:solidFill>
                          <a:schemeClr val="tx1">
                            <a:lumMod val="95000"/>
                            <a:lumOff val="5000"/>
                          </a:schemeClr>
                        </a:solidFill>
                        <a:latin typeface="Cambria Math" panose="02040503050406030204" pitchFamily="18" charset="0"/>
                        <a:ea typeface="Cambria Math" panose="02040503050406030204" pitchFamily="18" charset="0"/>
                      </a:rPr>
                      <m:t>, </m:t>
                    </m:r>
                  </m:oMath>
                </a14:m>
                <a:r>
                  <a:rPr lang="en-US" sz="2400" dirty="0" smtClean="0">
                    <a:solidFill>
                      <a:schemeClr val="tx1">
                        <a:lumMod val="95000"/>
                        <a:lumOff val="5000"/>
                      </a:schemeClr>
                    </a:solidFill>
                  </a:rPr>
                  <a:t> Generation:</a:t>
                </a:r>
                <a14:m>
                  <m:oMath xmlns:m="http://schemas.openxmlformats.org/officeDocument/2006/math">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𝑍</m:t>
                    </m:r>
                    <m:d>
                      <m:dPr>
                        <m:ctrlP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ctrlPr>
                      </m:dPr>
                      <m:e>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0</m:t>
                        </m:r>
                      </m:e>
                    </m:d>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m:t>
                    </m:r>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𝑍</m:t>
                    </m:r>
                    <m:d>
                      <m:dPr>
                        <m:ctrlP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ctrlPr>
                      </m:dPr>
                      <m:e>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𝑡</m:t>
                        </m:r>
                      </m:e>
                    </m:d>
                    <m:r>
                      <a:rPr lang="en-US" sz="2400" b="0" i="1" smtClean="0">
                        <a:solidFill>
                          <a:schemeClr val="tx1">
                            <a:lumMod val="95000"/>
                            <a:lumOff val="5000"/>
                          </a:schemeClr>
                        </a:solidFill>
                        <a:latin typeface="Cambria Math" panose="02040503050406030204" pitchFamily="18" charset="0"/>
                        <a:ea typeface="Cambria Math" panose="02040503050406030204" pitchFamily="18" charset="0"/>
                      </a:rPr>
                      <m:t>−</m:t>
                    </m:r>
                    <m:nary>
                      <m:naryPr>
                        <m:limLoc m:val="undOvr"/>
                        <m:ctrlPr>
                          <a:rPr lang="en-US" sz="2400" i="1">
                            <a:solidFill>
                              <a:schemeClr val="tx1">
                                <a:lumMod val="95000"/>
                                <a:lumOff val="5000"/>
                              </a:schemeClr>
                            </a:solidFill>
                            <a:latin typeface="Cambria Math" panose="02040503050406030204" pitchFamily="18" charset="0"/>
                            <a:ea typeface="Cambria Math" panose="02040503050406030204" pitchFamily="18" charset="0"/>
                          </a:rPr>
                        </m:ctrlPr>
                      </m:naryPr>
                      <m:sub>
                        <m:r>
                          <a:rPr lang="en-US" sz="2400" b="1" i="1" smtClean="0">
                            <a:solidFill>
                              <a:schemeClr val="tx1">
                                <a:lumMod val="95000"/>
                                <a:lumOff val="5000"/>
                              </a:schemeClr>
                            </a:solidFill>
                            <a:latin typeface="Cambria Math" panose="02040503050406030204" pitchFamily="18" charset="0"/>
                            <a:ea typeface="Cambria Math" panose="02040503050406030204" pitchFamily="18" charset="0"/>
                          </a:rPr>
                          <m:t>𝟎</m:t>
                        </m:r>
                      </m:sub>
                      <m:sup>
                        <m:r>
                          <a:rPr lang="en-US" sz="2400" i="1">
                            <a:solidFill>
                              <a:schemeClr val="tx1">
                                <a:lumMod val="95000"/>
                                <a:lumOff val="5000"/>
                              </a:schemeClr>
                            </a:solidFill>
                            <a:latin typeface="Cambria Math" panose="02040503050406030204" pitchFamily="18" charset="0"/>
                            <a:ea typeface="Cambria Math" panose="02040503050406030204" pitchFamily="18" charset="0"/>
                          </a:rPr>
                          <m:t>𝒕</m:t>
                        </m:r>
                      </m:sup>
                      <m:e>
                        <m:sSub>
                          <m:sSubPr>
                            <m:ctrlPr>
                              <a:rPr lang="en-US" sz="2400" b="1" i="1" smtClean="0">
                                <a:solidFill>
                                  <a:schemeClr val="tx1">
                                    <a:lumMod val="95000"/>
                                    <a:lumOff val="5000"/>
                                  </a:schemeClr>
                                </a:solidFill>
                                <a:latin typeface="Cambria Math" panose="02040503050406030204" pitchFamily="18" charset="0"/>
                                <a:ea typeface="Cambria Math" panose="02040503050406030204" pitchFamily="18" charset="0"/>
                              </a:rPr>
                            </m:ctrlPr>
                          </m:sSubPr>
                          <m:e>
                            <m:r>
                              <a:rPr lang="en-US" sz="2400" i="1">
                                <a:solidFill>
                                  <a:schemeClr val="tx1">
                                    <a:lumMod val="95000"/>
                                    <a:lumOff val="5000"/>
                                  </a:schemeClr>
                                </a:solidFill>
                                <a:latin typeface="Cambria Math" panose="02040503050406030204" pitchFamily="18" charset="0"/>
                                <a:ea typeface="Cambria Math" panose="02040503050406030204" pitchFamily="18" charset="0"/>
                              </a:rPr>
                              <m:t>𝒇</m:t>
                            </m:r>
                          </m:e>
                          <m:sub>
                            <m:r>
                              <a:rPr lang="en-US" sz="2400" i="1" smtClean="0">
                                <a:solidFill>
                                  <a:schemeClr val="tx1">
                                    <a:lumMod val="95000"/>
                                    <a:lumOff val="5000"/>
                                  </a:schemeClr>
                                </a:solidFill>
                                <a:latin typeface="Cambria Math" panose="02040503050406030204" pitchFamily="18" charset="0"/>
                                <a:ea typeface="Cambria Math" panose="02040503050406030204" pitchFamily="18" charset="0"/>
                              </a:rPr>
                              <m:t>𝜽</m:t>
                            </m:r>
                          </m:sub>
                        </m:sSub>
                        <m:r>
                          <a:rPr lang="en-US" sz="2400" i="1">
                            <a:solidFill>
                              <a:schemeClr val="tx1">
                                <a:lumMod val="95000"/>
                                <a:lumOff val="5000"/>
                              </a:schemeClr>
                            </a:solidFill>
                            <a:latin typeface="Cambria Math" panose="02040503050406030204" pitchFamily="18" charset="0"/>
                            <a:ea typeface="Cambria Math" panose="02040503050406030204" pitchFamily="18" charset="0"/>
                          </a:rPr>
                          <m:t>(</m:t>
                        </m:r>
                        <m:r>
                          <a:rPr lang="en-US" sz="2400" b="1" i="1" smtClean="0">
                            <a:solidFill>
                              <a:schemeClr val="tx1">
                                <a:lumMod val="95000"/>
                                <a:lumOff val="5000"/>
                              </a:schemeClr>
                            </a:solidFill>
                            <a:latin typeface="Cambria Math" panose="02040503050406030204" pitchFamily="18" charset="0"/>
                            <a:ea typeface="Cambria Math" panose="02040503050406030204" pitchFamily="18" charset="0"/>
                          </a:rPr>
                          <m:t>𝒁</m:t>
                        </m:r>
                        <m:r>
                          <a:rPr lang="en-US" sz="2400" i="1">
                            <a:solidFill>
                              <a:schemeClr val="tx1">
                                <a:lumMod val="95000"/>
                                <a:lumOff val="5000"/>
                              </a:schemeClr>
                            </a:solidFill>
                            <a:latin typeface="Cambria Math" panose="02040503050406030204" pitchFamily="18" charset="0"/>
                            <a:ea typeface="Cambria Math" panose="02040503050406030204" pitchFamily="18" charset="0"/>
                          </a:rPr>
                          <m:t>, </m:t>
                        </m:r>
                        <m:r>
                          <a:rPr lang="en-US" sz="2400" i="1">
                            <a:solidFill>
                              <a:schemeClr val="tx1">
                                <a:lumMod val="95000"/>
                                <a:lumOff val="5000"/>
                              </a:schemeClr>
                            </a:solidFill>
                            <a:latin typeface="Cambria Math" panose="02040503050406030204" pitchFamily="18" charset="0"/>
                            <a:ea typeface="Cambria Math" panose="02040503050406030204" pitchFamily="18" charset="0"/>
                          </a:rPr>
                          <m:t>𝝉</m:t>
                        </m:r>
                        <m:r>
                          <a:rPr lang="en-US" sz="2400" i="1">
                            <a:solidFill>
                              <a:schemeClr val="tx1">
                                <a:lumMod val="95000"/>
                                <a:lumOff val="5000"/>
                              </a:schemeClr>
                            </a:solidFill>
                            <a:latin typeface="Cambria Math" panose="02040503050406030204" pitchFamily="18" charset="0"/>
                            <a:ea typeface="Cambria Math" panose="02040503050406030204" pitchFamily="18" charset="0"/>
                          </a:rPr>
                          <m:t>)</m:t>
                        </m:r>
                      </m:e>
                    </m:nary>
                    <m:r>
                      <a:rPr lang="en-US" sz="2400" i="1">
                        <a:solidFill>
                          <a:schemeClr val="tx1">
                            <a:lumMod val="95000"/>
                            <a:lumOff val="5000"/>
                          </a:schemeClr>
                        </a:solidFill>
                        <a:latin typeface="Cambria Math" panose="02040503050406030204" pitchFamily="18" charset="0"/>
                        <a:ea typeface="Cambria Math" panose="02040503050406030204" pitchFamily="18" charset="0"/>
                      </a:rPr>
                      <m:t>𝒅</m:t>
                    </m:r>
                    <m:r>
                      <a:rPr lang="en-US" sz="2400" i="1">
                        <a:solidFill>
                          <a:schemeClr val="tx1">
                            <a:lumMod val="95000"/>
                            <a:lumOff val="5000"/>
                          </a:schemeClr>
                        </a:solidFill>
                        <a:latin typeface="Cambria Math" panose="02040503050406030204" pitchFamily="18" charset="0"/>
                        <a:ea typeface="Cambria Math" panose="02040503050406030204" pitchFamily="18" charset="0"/>
                      </a:rPr>
                      <m:t>𝝉</m:t>
                    </m:r>
                  </m:oMath>
                </a14:m>
                <a:endParaRPr lang="en-US" sz="2400" dirty="0" smtClean="0">
                  <a:solidFill>
                    <a:schemeClr val="tx1">
                      <a:lumMod val="95000"/>
                      <a:lumOff val="5000"/>
                    </a:schemeClr>
                  </a:solidFill>
                </a:endParaRPr>
              </a:p>
              <a:p>
                <a:pPr lvl="1"/>
                <a14:m>
                  <m:oMath xmlns:m="http://schemas.openxmlformats.org/officeDocument/2006/math">
                    <m:f>
                      <m:fPr>
                        <m:ctrlPr>
                          <a:rPr lang="en-US" sz="2400" i="1" smtClean="0">
                            <a:solidFill>
                              <a:schemeClr val="tx1">
                                <a:lumMod val="95000"/>
                                <a:lumOff val="5000"/>
                              </a:schemeClr>
                            </a:solidFill>
                            <a:latin typeface="Cambria Math" panose="02040503050406030204" pitchFamily="18" charset="0"/>
                          </a:rPr>
                        </m:ctrlPr>
                      </m:fPr>
                      <m:num>
                        <m:r>
                          <a:rPr lang="en-US" sz="2400" b="1" i="1" smtClean="0">
                            <a:solidFill>
                              <a:schemeClr val="tx1">
                                <a:lumMod val="95000"/>
                                <a:lumOff val="5000"/>
                              </a:schemeClr>
                            </a:solidFill>
                            <a:latin typeface="Cambria Math" panose="02040503050406030204" pitchFamily="18" charset="0"/>
                          </a:rPr>
                          <m:t>𝒅</m:t>
                        </m:r>
                        <m:r>
                          <a:rPr lang="en-US" sz="2400" b="1" i="1" smtClean="0">
                            <a:solidFill>
                              <a:schemeClr val="tx1">
                                <a:lumMod val="95000"/>
                                <a:lumOff val="5000"/>
                              </a:schemeClr>
                            </a:solidFill>
                            <a:latin typeface="Cambria Math" panose="02040503050406030204" pitchFamily="18" charset="0"/>
                          </a:rPr>
                          <m:t> </m:t>
                        </m:r>
                        <m:r>
                          <a:rPr lang="en-US" sz="2400" b="1" i="1" smtClean="0">
                            <a:solidFill>
                              <a:schemeClr val="tx1">
                                <a:lumMod val="95000"/>
                                <a:lumOff val="5000"/>
                              </a:schemeClr>
                            </a:solidFill>
                            <a:latin typeface="Cambria Math" panose="02040503050406030204" pitchFamily="18" charset="0"/>
                          </a:rPr>
                          <m:t>𝒍𝒐𝒈𝑷</m:t>
                        </m:r>
                        <m:r>
                          <a:rPr lang="en-US" sz="2400" b="1" i="1" smtClean="0">
                            <a:solidFill>
                              <a:schemeClr val="tx1">
                                <a:lumMod val="95000"/>
                                <a:lumOff val="5000"/>
                              </a:schemeClr>
                            </a:solidFill>
                            <a:latin typeface="Cambria Math" panose="02040503050406030204" pitchFamily="18" charset="0"/>
                          </a:rPr>
                          <m:t>(</m:t>
                        </m:r>
                        <m:r>
                          <a:rPr lang="en-US" sz="2400" b="1" i="1" smtClean="0">
                            <a:solidFill>
                              <a:schemeClr val="tx1">
                                <a:lumMod val="95000"/>
                                <a:lumOff val="5000"/>
                              </a:schemeClr>
                            </a:solidFill>
                            <a:latin typeface="Cambria Math" panose="02040503050406030204" pitchFamily="18" charset="0"/>
                          </a:rPr>
                          <m:t>𝒁</m:t>
                        </m:r>
                        <m:r>
                          <a:rPr lang="en-US" sz="2400" b="1" i="1" smtClean="0">
                            <a:solidFill>
                              <a:schemeClr val="tx1">
                                <a:lumMod val="95000"/>
                                <a:lumOff val="5000"/>
                              </a:schemeClr>
                            </a:solidFill>
                            <a:latin typeface="Cambria Math" panose="02040503050406030204" pitchFamily="18" charset="0"/>
                          </a:rPr>
                          <m:t>(</m:t>
                        </m:r>
                        <m:r>
                          <a:rPr lang="en-US" sz="2400" b="1" i="1" smtClean="0">
                            <a:solidFill>
                              <a:schemeClr val="tx1">
                                <a:lumMod val="95000"/>
                                <a:lumOff val="5000"/>
                              </a:schemeClr>
                            </a:solidFill>
                            <a:latin typeface="Cambria Math" panose="02040503050406030204" pitchFamily="18" charset="0"/>
                          </a:rPr>
                          <m:t>𝒕</m:t>
                        </m:r>
                        <m:r>
                          <a:rPr lang="en-US" sz="2400" b="1" i="1" smtClean="0">
                            <a:solidFill>
                              <a:schemeClr val="tx1">
                                <a:lumMod val="95000"/>
                                <a:lumOff val="5000"/>
                              </a:schemeClr>
                            </a:solidFill>
                            <a:latin typeface="Cambria Math" panose="02040503050406030204" pitchFamily="18" charset="0"/>
                          </a:rPr>
                          <m:t>))</m:t>
                        </m:r>
                      </m:num>
                      <m:den>
                        <m:r>
                          <a:rPr lang="en-US" sz="2400" b="1" i="1" smtClean="0">
                            <a:solidFill>
                              <a:schemeClr val="tx1">
                                <a:lumMod val="95000"/>
                                <a:lumOff val="5000"/>
                              </a:schemeClr>
                            </a:solidFill>
                            <a:latin typeface="Cambria Math" panose="02040503050406030204" pitchFamily="18" charset="0"/>
                          </a:rPr>
                          <m:t>𝒅𝒕</m:t>
                        </m:r>
                      </m:den>
                    </m:f>
                    <m:r>
                      <a:rPr lang="en-US" sz="2400" b="1" i="1" smtClean="0">
                        <a:solidFill>
                          <a:schemeClr val="tx1">
                            <a:lumMod val="95000"/>
                            <a:lumOff val="5000"/>
                          </a:schemeClr>
                        </a:solidFill>
                        <a:latin typeface="Cambria Math" panose="02040503050406030204" pitchFamily="18" charset="0"/>
                      </a:rPr>
                      <m:t>=</m:t>
                    </m:r>
                    <m:r>
                      <a:rPr lang="en-US" sz="2400" i="1">
                        <a:solidFill>
                          <a:schemeClr val="tx1">
                            <a:lumMod val="95000"/>
                            <a:lumOff val="5000"/>
                          </a:schemeClr>
                        </a:solidFill>
                        <a:latin typeface="Cambria Math" panose="02040503050406030204" pitchFamily="18" charset="0"/>
                      </a:rPr>
                      <m:t>−</m:t>
                    </m:r>
                    <m:r>
                      <a:rPr lang="en-US" sz="2400" i="1">
                        <a:solidFill>
                          <a:schemeClr val="tx1">
                            <a:lumMod val="95000"/>
                            <a:lumOff val="5000"/>
                          </a:schemeClr>
                        </a:solidFill>
                        <a:latin typeface="Cambria Math" panose="02040503050406030204" pitchFamily="18" charset="0"/>
                      </a:rPr>
                      <m:t>𝒕𝒓</m:t>
                    </m:r>
                    <m:r>
                      <a:rPr lang="en-US" sz="2400" i="1">
                        <a:solidFill>
                          <a:schemeClr val="tx1">
                            <a:lumMod val="95000"/>
                            <a:lumOff val="5000"/>
                          </a:schemeClr>
                        </a:solidFill>
                        <a:latin typeface="Cambria Math" panose="02040503050406030204" pitchFamily="18" charset="0"/>
                      </a:rPr>
                      <m:t>(</m:t>
                    </m:r>
                    <m:f>
                      <m:fPr>
                        <m:ctrlPr>
                          <a:rPr lang="en-US" sz="2400" i="1">
                            <a:solidFill>
                              <a:schemeClr val="tx1">
                                <a:lumMod val="95000"/>
                                <a:lumOff val="5000"/>
                              </a:schemeClr>
                            </a:solidFill>
                            <a:latin typeface="Cambria Math" panose="02040503050406030204" pitchFamily="18" charset="0"/>
                          </a:rPr>
                        </m:ctrlPr>
                      </m:fPr>
                      <m:num>
                        <m:r>
                          <a:rPr lang="en-US" sz="2400" i="1">
                            <a:solidFill>
                              <a:schemeClr val="tx1">
                                <a:lumMod val="95000"/>
                                <a:lumOff val="5000"/>
                              </a:schemeClr>
                            </a:solidFill>
                            <a:latin typeface="Cambria Math" panose="02040503050406030204" pitchFamily="18" charset="0"/>
                          </a:rPr>
                          <m:t>𝒅𝒇</m:t>
                        </m:r>
                      </m:num>
                      <m:den>
                        <m:r>
                          <a:rPr lang="en-US" sz="2400" i="1">
                            <a:solidFill>
                              <a:schemeClr val="tx1">
                                <a:lumMod val="95000"/>
                                <a:lumOff val="5000"/>
                              </a:schemeClr>
                            </a:solidFill>
                            <a:latin typeface="Cambria Math" panose="02040503050406030204" pitchFamily="18" charset="0"/>
                          </a:rPr>
                          <m:t>𝒅𝒁</m:t>
                        </m:r>
                        <m:r>
                          <a:rPr lang="en-US" sz="2400" i="1">
                            <a:solidFill>
                              <a:schemeClr val="tx1">
                                <a:lumMod val="95000"/>
                                <a:lumOff val="5000"/>
                              </a:schemeClr>
                            </a:solidFill>
                            <a:latin typeface="Cambria Math" panose="02040503050406030204" pitchFamily="18" charset="0"/>
                          </a:rPr>
                          <m:t>(</m:t>
                        </m:r>
                        <m:r>
                          <a:rPr lang="en-US" sz="2400" i="1">
                            <a:solidFill>
                              <a:schemeClr val="tx1">
                                <a:lumMod val="95000"/>
                                <a:lumOff val="5000"/>
                              </a:schemeClr>
                            </a:solidFill>
                            <a:latin typeface="Cambria Math" panose="02040503050406030204" pitchFamily="18" charset="0"/>
                          </a:rPr>
                          <m:t>𝒕</m:t>
                        </m:r>
                        <m:r>
                          <a:rPr lang="en-US" sz="2400" i="1">
                            <a:solidFill>
                              <a:schemeClr val="tx1">
                                <a:lumMod val="95000"/>
                                <a:lumOff val="5000"/>
                              </a:schemeClr>
                            </a:solidFill>
                            <a:latin typeface="Cambria Math" panose="02040503050406030204" pitchFamily="18" charset="0"/>
                          </a:rPr>
                          <m:t>)</m:t>
                        </m:r>
                      </m:den>
                    </m:f>
                    <m:r>
                      <a:rPr lang="en-US" sz="2400" i="1">
                        <a:solidFill>
                          <a:schemeClr val="tx1">
                            <a:lumMod val="95000"/>
                            <a:lumOff val="5000"/>
                          </a:schemeClr>
                        </a:solidFill>
                        <a:latin typeface="Cambria Math" panose="02040503050406030204" pitchFamily="18" charset="0"/>
                      </a:rPr>
                      <m:t>)</m:t>
                    </m:r>
                  </m:oMath>
                </a14:m>
                <a:endParaRPr lang="en-US" sz="2400" dirty="0">
                  <a:solidFill>
                    <a:schemeClr val="tx1">
                      <a:lumMod val="95000"/>
                      <a:lumOff val="5000"/>
                    </a:schemeClr>
                  </a:solidFill>
                </a:endParaRPr>
              </a:p>
            </p:txBody>
          </p:sp>
        </mc:Choice>
        <mc:Fallback xmlns="">
          <p:sp>
            <p:nvSpPr>
              <p:cNvPr id="37" name="内容占位符 2"/>
              <p:cNvSpPr txBox="1">
                <a:spLocks noRot="1" noChangeAspect="1" noMove="1" noResize="1" noEditPoints="1" noAdjustHandles="1" noChangeArrowheads="1" noChangeShapeType="1" noTextEdit="1"/>
              </p:cNvSpPr>
              <p:nvPr/>
            </p:nvSpPr>
            <p:spPr>
              <a:xfrm>
                <a:off x="608012" y="4776537"/>
                <a:ext cx="11303252" cy="2011215"/>
              </a:xfrm>
              <a:prstGeom prst="rect">
                <a:avLst/>
              </a:prstGeom>
              <a:blipFill>
                <a:blip r:embed="rId4"/>
                <a:stretch>
                  <a:fillRect l="-1780" t="-5471"/>
                </a:stretch>
              </a:blipFill>
            </p:spPr>
            <p:txBody>
              <a:bodyPr/>
              <a:lstStyle/>
              <a:p>
                <a:r>
                  <a:rPr lang="en-US">
                    <a:noFill/>
                  </a:rPr>
                  <a:t> </a:t>
                </a:r>
              </a:p>
            </p:txBody>
          </p:sp>
        </mc:Fallback>
      </mc:AlternateContent>
      <p:sp>
        <p:nvSpPr>
          <p:cNvPr id="6" name="TextBox 5"/>
          <p:cNvSpPr txBox="1"/>
          <p:nvPr/>
        </p:nvSpPr>
        <p:spPr>
          <a:xfrm>
            <a:off x="415508" y="6330783"/>
            <a:ext cx="3398406" cy="517057"/>
          </a:xfrm>
          <a:prstGeom prst="rect">
            <a:avLst/>
          </a:prstGeom>
          <a:noFill/>
          <a:ln>
            <a:noFill/>
          </a:ln>
        </p:spPr>
        <p:txBody>
          <a:bodyPr wrap="square" lIns="68569" tIns="68569" rIns="68569" bIns="68569" rtlCol="0" anchor="t" anchorCtr="0">
            <a:noAutofit/>
          </a:bodyPr>
          <a:lstStyle/>
          <a:p>
            <a:r>
              <a:rPr lang="en-US" sz="1400" b="1" dirty="0" smtClean="0">
                <a:solidFill>
                  <a:schemeClr val="tx1">
                    <a:lumMod val="50000"/>
                    <a:lumOff val="50000"/>
                  </a:schemeClr>
                </a:solidFill>
                <a:latin typeface="Helvetica Neue Light" charset="0"/>
                <a:ea typeface="Helvetica Neue Light" charset="0"/>
                <a:cs typeface="Helvetica Neue Light" charset="0"/>
              </a:rPr>
              <a:t>Chen</a:t>
            </a:r>
            <a:r>
              <a:rPr lang="en-US" sz="1400" dirty="0" smtClean="0">
                <a:solidFill>
                  <a:schemeClr val="tx1">
                    <a:lumMod val="50000"/>
                    <a:lumOff val="50000"/>
                  </a:schemeClr>
                </a:solidFill>
                <a:latin typeface="Helvetica Neue Light" charset="0"/>
                <a:ea typeface="Helvetica Neue Light" charset="0"/>
                <a:cs typeface="Helvetica Neue Light" charset="0"/>
              </a:rPr>
              <a:t> et al. 2019.</a:t>
            </a:r>
            <a:r>
              <a:rPr lang="en-US" sz="1400" dirty="0">
                <a:solidFill>
                  <a:schemeClr val="tx1">
                    <a:lumMod val="50000"/>
                    <a:lumOff val="50000"/>
                  </a:schemeClr>
                </a:solidFill>
                <a:latin typeface="Helvetica Neue Light" charset="0"/>
                <a:ea typeface="Helvetica Neue Light" charset="0"/>
                <a:cs typeface="Helvetica Neue Light" charset="0"/>
                <a:hlinkClick r:id="rId5"/>
              </a:rPr>
              <a:t> </a:t>
            </a:r>
            <a:r>
              <a:rPr lang="en-US" sz="1400" dirty="0">
                <a:solidFill>
                  <a:schemeClr val="tx1">
                    <a:lumMod val="50000"/>
                    <a:lumOff val="50000"/>
                  </a:schemeClr>
                </a:solidFill>
                <a:latin typeface="Helvetica Neue Light" charset="0"/>
                <a:ea typeface="Helvetica Neue Light" charset="0"/>
                <a:cs typeface="Helvetica Neue Light" charset="0"/>
                <a:hlinkClick r:id="rId6"/>
              </a:rPr>
              <a:t>Neural Ordinary Differential Equations</a:t>
            </a:r>
            <a:r>
              <a:rPr lang="en-US" sz="1400" dirty="0">
                <a:solidFill>
                  <a:schemeClr val="tx1">
                    <a:lumMod val="50000"/>
                    <a:lumOff val="50000"/>
                  </a:schemeClr>
                </a:solidFill>
                <a:latin typeface="Helvetica Neue Light" charset="0"/>
                <a:ea typeface="Helvetica Neue Light" charset="0"/>
                <a:cs typeface="Helvetica Neue Light" charset="0"/>
                <a:hlinkClick r:id="rId5"/>
              </a:rPr>
              <a:t>.</a:t>
            </a:r>
            <a:r>
              <a:rPr lang="en-US" sz="1400" dirty="0" smtClean="0">
                <a:solidFill>
                  <a:schemeClr val="tx1">
                    <a:lumMod val="50000"/>
                    <a:lumOff val="50000"/>
                  </a:schemeClr>
                </a:solidFill>
                <a:latin typeface="Helvetica Neue Light" charset="0"/>
                <a:ea typeface="Helvetica Neue Light" charset="0"/>
                <a:cs typeface="Helvetica Neue Light" charset="0"/>
              </a:rPr>
              <a:t> </a:t>
            </a:r>
            <a:r>
              <a:rPr lang="en-US" sz="1400" i="1" dirty="0" err="1" smtClean="0">
                <a:solidFill>
                  <a:schemeClr val="tx1">
                    <a:lumMod val="50000"/>
                    <a:lumOff val="50000"/>
                  </a:schemeClr>
                </a:solidFill>
                <a:latin typeface="Helvetica Neue Light" charset="0"/>
                <a:ea typeface="Helvetica Neue Light" charset="0"/>
                <a:cs typeface="Helvetica Neue Light" charset="0"/>
              </a:rPr>
              <a:t>NeurIPS</a:t>
            </a:r>
            <a:r>
              <a:rPr lang="en-US" sz="1400" dirty="0" smtClean="0">
                <a:solidFill>
                  <a:schemeClr val="tx1">
                    <a:lumMod val="50000"/>
                    <a:lumOff val="50000"/>
                  </a:schemeClr>
                </a:solidFill>
                <a:latin typeface="Helvetica Neue Light" charset="0"/>
                <a:ea typeface="Helvetica Neue Light" charset="0"/>
                <a:cs typeface="Helvetica Neue Light" charset="0"/>
              </a:rPr>
              <a:t>.</a:t>
            </a:r>
            <a:endParaRPr lang="en-US" sz="1400" dirty="0">
              <a:solidFill>
                <a:schemeClr val="tx1">
                  <a:lumMod val="50000"/>
                  <a:lumOff val="50000"/>
                </a:schemeClr>
              </a:solidFill>
              <a:latin typeface="Helvetica Neue Light" charset="0"/>
              <a:ea typeface="Helvetica Neue Light" charset="0"/>
              <a:cs typeface="Helvetica Neue Light" charset="0"/>
            </a:endParaRPr>
          </a:p>
          <a:p>
            <a:endParaRPr lang="en-US" dirty="0">
              <a:latin typeface="Helvetica Neue Light" charset="0"/>
              <a:ea typeface="Helvetica Neue Light" charset="0"/>
              <a:cs typeface="Helvetica Neue Light" charset="0"/>
              <a:sym typeface="Open Sans"/>
            </a:endParaRPr>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5" name="灯片编号占位符 4"/>
          <p:cNvSpPr>
            <a:spLocks noGrp="1"/>
          </p:cNvSpPr>
          <p:nvPr>
            <p:ph type="sldNum" sz="quarter" idx="4"/>
          </p:nvPr>
        </p:nvSpPr>
        <p:spPr/>
        <p:txBody>
          <a:bodyPr/>
          <a:lstStyle/>
          <a:p>
            <a:fld id="{45C09EBD-42BD-6040-A64C-E9C017D82023}" type="slidenum">
              <a:rPr lang="en-US" smtClean="0"/>
              <a:pPr/>
              <a:t>17</a:t>
            </a:fld>
            <a:endParaRPr lang="en-US" dirty="0"/>
          </a:p>
        </p:txBody>
      </p:sp>
    </p:spTree>
    <p:extLst>
      <p:ext uri="{BB962C8B-B14F-4D97-AF65-F5344CB8AC3E}">
        <p14:creationId xmlns:p14="http://schemas.microsoft.com/office/powerpoint/2010/main" val="3382841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An example: NICE </a:t>
            </a:r>
            <a:r>
              <a:rPr lang="en-US" dirty="0" err="1" smtClean="0"/>
              <a:t>v.s</a:t>
            </a:r>
            <a:r>
              <a:rPr lang="en-US" dirty="0" smtClean="0"/>
              <a:t>. Differential NICE</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2"/>
              </p:nvPr>
            </p:nvSpPr>
            <p:spPr/>
            <p:txBody>
              <a:bodyPr>
                <a:normAutofit fontScale="62500" lnSpcReduction="20000"/>
              </a:bodyPr>
              <a:lstStyle/>
              <a:p>
                <a:r>
                  <a:rPr lang="en-US" dirty="0" smtClean="0"/>
                  <a:t>NICE or </a:t>
                </a:r>
                <a:r>
                  <a:rPr lang="en-US" dirty="0" err="1" smtClean="0"/>
                  <a:t>RealNVP</a:t>
                </a:r>
                <a:endParaRPr lang="en-US" dirty="0"/>
              </a:p>
              <a:p>
                <a:pPr lvl="1"/>
                <a:r>
                  <a:rPr lang="en-US" b="1" dirty="0" smtClean="0"/>
                  <a:t>splitting dimensions + residual flow updated alternately</a:t>
                </a:r>
              </a:p>
              <a:p>
                <a:r>
                  <a:rPr lang="en-US" b="1" dirty="0" smtClean="0"/>
                  <a:t>Split: </a:t>
                </a:r>
              </a:p>
              <a:p>
                <a:pPr lvl="1"/>
                <a:r>
                  <a:rPr lang="en-US" b="1" dirty="0" smtClean="0"/>
                  <a:t>X</a:t>
                </a:r>
                <a14:m>
                  <m:oMath xmlns:m="http://schemas.openxmlformats.org/officeDocument/2006/math">
                    <m:r>
                      <a:rPr lang="en-US" b="1" i="1" smtClean="0">
                        <a:latin typeface="Cambria Math" panose="02040503050406030204" pitchFamily="18" charset="0"/>
                      </a:rPr>
                      <m:t>=</m:t>
                    </m:r>
                    <m:d>
                      <m:dPr>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𝟏</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𝟐</m:t>
                            </m:r>
                          </m:sub>
                        </m:sSub>
                      </m:e>
                    </m:d>
                  </m:oMath>
                </a14:m>
                <a:endParaRPr lang="en-US" b="1" i="1" dirty="0" smtClean="0">
                  <a:latin typeface="Cambria Math" panose="02040503050406030204" pitchFamily="18" charset="0"/>
                </a:endParaRPr>
              </a:p>
              <a:p>
                <a:pPr lvl="1"/>
                <a14:m>
                  <m:oMath xmlns:m="http://schemas.openxmlformats.org/officeDocument/2006/math">
                    <m:r>
                      <a:rPr lang="en-US" b="1" i="0" smtClean="0">
                        <a:latin typeface="Cambria Math" panose="02040503050406030204" pitchFamily="18" charset="0"/>
                      </a:rPr>
                      <m:t>𝐙</m:t>
                    </m:r>
                    <m:r>
                      <a:rPr lang="en-US" b="1" i="0" smtClean="0">
                        <a:latin typeface="Cambria Math" panose="02040503050406030204" pitchFamily="18" charset="0"/>
                      </a:rPr>
                      <m:t>=(</m:t>
                    </m:r>
                    <m:sSub>
                      <m:sSubPr>
                        <m:ctrlPr>
                          <a:rPr lang="en-US" b="1" i="1" smtClean="0">
                            <a:latin typeface="Cambria Math" panose="02040503050406030204" pitchFamily="18" charset="0"/>
                          </a:rPr>
                        </m:ctrlPr>
                      </m:sSubPr>
                      <m:e>
                        <m:r>
                          <a:rPr lang="en-US" b="1" i="0" smtClean="0">
                            <a:latin typeface="Cambria Math" panose="02040503050406030204" pitchFamily="18" charset="0"/>
                          </a:rPr>
                          <m:t>𝐙</m:t>
                        </m:r>
                      </m:e>
                      <m:sub>
                        <m:r>
                          <a:rPr lang="en-US" b="1" i="0" smtClean="0">
                            <a:latin typeface="Cambria Math" panose="02040503050406030204" pitchFamily="18" charset="0"/>
                          </a:rPr>
                          <m:t>𝟏</m:t>
                        </m:r>
                      </m:sub>
                    </m:sSub>
                    <m:r>
                      <a:rPr lang="en-US" b="1" i="0" smtClean="0">
                        <a:latin typeface="Cambria Math" panose="02040503050406030204" pitchFamily="18" charset="0"/>
                      </a:rPr>
                      <m:t>,</m:t>
                    </m:r>
                    <m:sSub>
                      <m:sSubPr>
                        <m:ctrlPr>
                          <a:rPr lang="en-US" b="1" i="1" smtClean="0">
                            <a:latin typeface="Cambria Math" panose="02040503050406030204" pitchFamily="18" charset="0"/>
                          </a:rPr>
                        </m:ctrlPr>
                      </m:sSubPr>
                      <m:e>
                        <m:r>
                          <a:rPr lang="en-US" b="1" i="0" smtClean="0">
                            <a:latin typeface="Cambria Math" panose="02040503050406030204" pitchFamily="18" charset="0"/>
                          </a:rPr>
                          <m:t>𝐙</m:t>
                        </m:r>
                      </m:e>
                      <m:sub>
                        <m:r>
                          <a:rPr lang="en-US" b="1" i="0" smtClean="0">
                            <a:latin typeface="Cambria Math" panose="02040503050406030204" pitchFamily="18" charset="0"/>
                          </a:rPr>
                          <m:t>𝟐</m:t>
                        </m:r>
                      </m:sub>
                    </m:sSub>
                    <m:r>
                      <a:rPr lang="en-US" b="1" i="0" smtClean="0">
                        <a:latin typeface="Cambria Math" panose="02040503050406030204" pitchFamily="18" charset="0"/>
                      </a:rPr>
                      <m:t>)</m:t>
                    </m:r>
                  </m:oMath>
                </a14:m>
                <a:endParaRPr lang="en-US" b="1" dirty="0" smtClean="0"/>
              </a:p>
              <a:p>
                <a:r>
                  <a:rPr lang="en-US" b="1" dirty="0" smtClean="0"/>
                  <a:t>Add: </a:t>
                </a:r>
              </a:p>
              <a:p>
                <a:pPr lvl="1"/>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𝒁</m:t>
                        </m:r>
                      </m:e>
                      <m:sub>
                        <m:r>
                          <a:rPr lang="en-US" b="1" i="1" smtClean="0">
                            <a:latin typeface="Cambria Math" panose="02040503050406030204" pitchFamily="18" charset="0"/>
                          </a:rPr>
                          <m:t>𝟏</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𝟏</m:t>
                        </m:r>
                      </m:sub>
                    </m:sSub>
                  </m:oMath>
                </a14:m>
                <a:r>
                  <a:rPr lang="en-US" b="1" i="1" dirty="0" smtClean="0">
                    <a:latin typeface="Cambria Math" panose="02040503050406030204" pitchFamily="18" charset="0"/>
                  </a:rPr>
                  <a:t>  </a:t>
                </a:r>
                <a:r>
                  <a:rPr lang="en-US" dirty="0" smtClean="0">
                    <a:latin typeface="Cambria Math" panose="02040503050406030204" pitchFamily="18" charset="0"/>
                  </a:rPr>
                  <a:t>(</a:t>
                </a:r>
                <a:r>
                  <a:rPr lang="en-US" sz="2900" b="1" dirty="0" smtClean="0"/>
                  <a:t>save information </a:t>
                </a:r>
                <a:r>
                  <a:rPr lang="en-US" sz="2900" b="1" dirty="0"/>
                  <a:t>for reverse</a:t>
                </a:r>
                <a:r>
                  <a:rPr lang="en-US" dirty="0" smtClean="0">
                    <a:latin typeface="Cambria Math" panose="02040503050406030204" pitchFamily="18" charset="0"/>
                  </a:rPr>
                  <a:t>)</a:t>
                </a:r>
              </a:p>
              <a:p>
                <a:pPr lvl="1"/>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𝒁</m:t>
                        </m:r>
                      </m:e>
                      <m:sub>
                        <m:r>
                          <a:rPr lang="en-US" b="1" i="1" smtClean="0">
                            <a:latin typeface="Cambria Math" panose="02040503050406030204" pitchFamily="18" charset="0"/>
                          </a:rPr>
                          <m:t>𝟐</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𝟐</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ea typeface="Cambria Math" panose="02040503050406030204" pitchFamily="18" charset="0"/>
                          </a:rPr>
                          <m:t>𝜽</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𝟏</m:t>
                        </m:r>
                      </m:sub>
                    </m:sSub>
                    <m:r>
                      <a:rPr lang="en-US" b="1" i="1" smtClean="0">
                        <a:latin typeface="Cambria Math" panose="02040503050406030204" pitchFamily="18" charset="0"/>
                      </a:rPr>
                      <m:t>)</m:t>
                    </m:r>
                  </m:oMath>
                </a14:m>
                <a:r>
                  <a:rPr lang="en-US" b="1" dirty="0" smtClean="0"/>
                  <a:t>  (Residual)</a:t>
                </a:r>
              </a:p>
              <a:p>
                <a:pPr lvl="1"/>
                <a:r>
                  <a:rPr lang="en-US" dirty="0" smtClean="0"/>
                  <a:t>Reverse mapping:</a:t>
                </a:r>
              </a:p>
              <a:p>
                <a:pPr lvl="2"/>
                <a14:m>
                  <m:oMath xmlns:m="http://schemas.openxmlformats.org/officeDocument/2006/math">
                    <m:sSub>
                      <m:sSubPr>
                        <m:ctrlPr>
                          <a:rPr lang="en-US" b="1" i="1">
                            <a:latin typeface="Cambria Math" panose="02040503050406030204" pitchFamily="18" charset="0"/>
                          </a:rPr>
                        </m:ctrlPr>
                      </m:sSubPr>
                      <m:e>
                        <m:r>
                          <a:rPr lang="en-US" b="1" i="1" smtClean="0">
                            <a:latin typeface="Cambria Math" panose="02040503050406030204" pitchFamily="18" charset="0"/>
                          </a:rPr>
                          <m:t>𝑿</m:t>
                        </m:r>
                      </m:e>
                      <m:sub>
                        <m:r>
                          <a:rPr lang="en-US" b="1" i="1">
                            <a:latin typeface="Cambria Math" panose="02040503050406030204" pitchFamily="18" charset="0"/>
                          </a:rPr>
                          <m:t>𝟏</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smtClean="0">
                            <a:latin typeface="Cambria Math" panose="02040503050406030204" pitchFamily="18" charset="0"/>
                          </a:rPr>
                          <m:t>𝒁</m:t>
                        </m:r>
                      </m:e>
                      <m:sub>
                        <m:r>
                          <a:rPr lang="en-US" b="1" i="1">
                            <a:latin typeface="Cambria Math" panose="02040503050406030204" pitchFamily="18" charset="0"/>
                          </a:rPr>
                          <m:t>𝟏</m:t>
                        </m:r>
                      </m:sub>
                    </m:sSub>
                  </m:oMath>
                </a14:m>
                <a:endParaRPr lang="en-US" b="1" i="1" dirty="0">
                  <a:latin typeface="Cambria Math" panose="02040503050406030204" pitchFamily="18" charset="0"/>
                </a:endParaRPr>
              </a:p>
              <a:p>
                <a:pPr lvl="2"/>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𝟐</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smtClean="0">
                            <a:latin typeface="Cambria Math" panose="02040503050406030204" pitchFamily="18" charset="0"/>
                          </a:rPr>
                          <m:t>𝒁</m:t>
                        </m:r>
                      </m:e>
                      <m:sub>
                        <m:r>
                          <a:rPr lang="en-US" b="1" i="1">
                            <a:latin typeface="Cambria Math" panose="02040503050406030204" pitchFamily="18" charset="0"/>
                          </a:rPr>
                          <m:t>𝟐</m:t>
                        </m:r>
                      </m:sub>
                    </m:sSub>
                    <m:r>
                      <a:rPr lang="en-US" b="1" i="1" smtClean="0">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ea typeface="Cambria Math" panose="02040503050406030204" pitchFamily="18" charset="0"/>
                          </a:rPr>
                          <m:t>𝜽</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smtClean="0">
                            <a:latin typeface="Cambria Math" panose="02040503050406030204" pitchFamily="18" charset="0"/>
                          </a:rPr>
                          <m:t>𝒁</m:t>
                        </m:r>
                      </m:e>
                      <m:sub>
                        <m:r>
                          <a:rPr lang="en-US" b="1" i="1">
                            <a:latin typeface="Cambria Math" panose="02040503050406030204" pitchFamily="18" charset="0"/>
                          </a:rPr>
                          <m:t>𝟏</m:t>
                        </m:r>
                      </m:sub>
                    </m:sSub>
                    <m:r>
                      <a:rPr lang="en-US" b="1" i="1">
                        <a:latin typeface="Cambria Math" panose="02040503050406030204" pitchFamily="18" charset="0"/>
                      </a:rPr>
                      <m:t>)</m:t>
                    </m:r>
                  </m:oMath>
                </a14:m>
                <a:endParaRPr lang="en-US" b="1" dirty="0" smtClean="0"/>
              </a:p>
              <a:p>
                <a:r>
                  <a:rPr lang="en-US" dirty="0" smtClean="0"/>
                  <a:t>Next layer by alternating update:</a:t>
                </a:r>
              </a:p>
              <a:p>
                <a:pPr lvl="1"/>
                <a14:m>
                  <m:oMath xmlns:m="http://schemas.openxmlformats.org/officeDocument/2006/math">
                    <m:sSub>
                      <m:sSubPr>
                        <m:ctrlPr>
                          <a:rPr lang="en-US" b="1" i="1">
                            <a:latin typeface="Cambria Math" panose="02040503050406030204" pitchFamily="18" charset="0"/>
                          </a:rPr>
                        </m:ctrlPr>
                      </m:sSubPr>
                      <m:e>
                        <m:r>
                          <a:rPr lang="en-US" b="1" i="1" smtClean="0">
                            <a:latin typeface="Cambria Math" panose="02040503050406030204" pitchFamily="18" charset="0"/>
                          </a:rPr>
                          <m:t>𝒁</m:t>
                        </m:r>
                      </m:e>
                      <m:sub>
                        <m:r>
                          <a:rPr lang="en-US" b="1" i="1">
                            <a:latin typeface="Cambria Math" panose="02040503050406030204" pitchFamily="18" charset="0"/>
                          </a:rPr>
                          <m:t>𝟏</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smtClean="0">
                            <a:latin typeface="Cambria Math" panose="02040503050406030204" pitchFamily="18" charset="0"/>
                          </a:rPr>
                          <m:t>𝑿</m:t>
                        </m:r>
                      </m:e>
                      <m:sub>
                        <m:r>
                          <a:rPr lang="en-US" b="1" i="1">
                            <a:latin typeface="Cambria Math" panose="02040503050406030204" pitchFamily="18" charset="0"/>
                          </a:rPr>
                          <m:t>𝟏</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ea typeface="Cambria Math" panose="02040503050406030204" pitchFamily="18" charset="0"/>
                          </a:rPr>
                          <m:t>𝜽</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𝟐</m:t>
                        </m:r>
                      </m:sub>
                    </m:sSub>
                    <m:r>
                      <a:rPr lang="en-US" b="1" i="1">
                        <a:latin typeface="Cambria Math" panose="02040503050406030204" pitchFamily="18" charset="0"/>
                      </a:rPr>
                      <m:t>)</m:t>
                    </m:r>
                  </m:oMath>
                </a14:m>
                <a:r>
                  <a:rPr lang="en-US" b="1" i="1" dirty="0" smtClean="0">
                    <a:latin typeface="Cambria Math" panose="02040503050406030204" pitchFamily="18" charset="0"/>
                  </a:rPr>
                  <a:t> </a:t>
                </a:r>
                <a:r>
                  <a:rPr lang="en-US" b="1" dirty="0"/>
                  <a:t>(Residual)</a:t>
                </a:r>
                <a:endParaRPr lang="en-US" b="1" i="1" dirty="0">
                  <a:latin typeface="Cambria Math" panose="02040503050406030204" pitchFamily="18" charset="0"/>
                </a:endParaRPr>
              </a:p>
              <a:p>
                <a:pPr lvl="1"/>
                <a14:m>
                  <m:oMath xmlns:m="http://schemas.openxmlformats.org/officeDocument/2006/math">
                    <m:sSub>
                      <m:sSubPr>
                        <m:ctrlPr>
                          <a:rPr lang="en-US" b="1" i="1">
                            <a:latin typeface="Cambria Math" panose="02040503050406030204" pitchFamily="18" charset="0"/>
                          </a:rPr>
                        </m:ctrlPr>
                      </m:sSubPr>
                      <m:e>
                        <m:r>
                          <a:rPr lang="en-US" b="1" i="1" smtClean="0">
                            <a:latin typeface="Cambria Math" panose="02040503050406030204" pitchFamily="18" charset="0"/>
                          </a:rPr>
                          <m:t>𝒁</m:t>
                        </m:r>
                      </m:e>
                      <m:sub>
                        <m:r>
                          <a:rPr lang="en-US" b="1" i="1">
                            <a:latin typeface="Cambria Math" panose="02040503050406030204" pitchFamily="18" charset="0"/>
                          </a:rPr>
                          <m:t>𝟐</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smtClean="0">
                            <a:latin typeface="Cambria Math" panose="02040503050406030204" pitchFamily="18" charset="0"/>
                          </a:rPr>
                          <m:t>𝑿</m:t>
                        </m:r>
                      </m:e>
                      <m:sub>
                        <m:r>
                          <a:rPr lang="en-US" b="1" i="1">
                            <a:latin typeface="Cambria Math" panose="02040503050406030204" pitchFamily="18" charset="0"/>
                          </a:rPr>
                          <m:t>𝟐</m:t>
                        </m:r>
                      </m:sub>
                    </m:sSub>
                  </m:oMath>
                </a14:m>
                <a:r>
                  <a:rPr lang="en-US" b="1" dirty="0" smtClean="0"/>
                  <a:t> </a:t>
                </a:r>
                <a:r>
                  <a:rPr lang="en-US" b="1" i="1" dirty="0">
                    <a:latin typeface="Cambria Math" panose="02040503050406030204" pitchFamily="18" charset="0"/>
                  </a:rPr>
                  <a:t> </a:t>
                </a:r>
                <a:r>
                  <a:rPr lang="en-US" dirty="0">
                    <a:latin typeface="Cambria Math" panose="02040503050406030204" pitchFamily="18" charset="0"/>
                  </a:rPr>
                  <a:t>(</a:t>
                </a:r>
                <a:r>
                  <a:rPr lang="en-US" b="1" dirty="0"/>
                  <a:t>save information for reverse</a:t>
                </a:r>
                <a:r>
                  <a:rPr lang="en-US" dirty="0">
                    <a:latin typeface="Cambria Math" panose="02040503050406030204" pitchFamily="18" charset="0"/>
                  </a:rPr>
                  <a:t>)</a:t>
                </a:r>
                <a:endParaRPr lang="en-US" b="1" dirty="0"/>
              </a:p>
              <a:p>
                <a:r>
                  <a:rPr lang="en-US" dirty="0" smtClean="0"/>
                  <a:t>…</a:t>
                </a:r>
              </a:p>
              <a:p>
                <a:pPr lvl="1"/>
                <a:endParaRPr lang="en-US" dirty="0" smtClean="0"/>
              </a:p>
              <a:p>
                <a:pPr lvl="1"/>
                <a:endParaRPr lang="en-US" b="1" dirty="0" smtClean="0"/>
              </a:p>
            </p:txBody>
          </p:sp>
        </mc:Choice>
        <mc:Fallback xmlns="">
          <p:sp>
            <p:nvSpPr>
              <p:cNvPr id="3" name="内容占位符 2"/>
              <p:cNvSpPr>
                <a:spLocks noGrp="1" noRot="1" noChangeAspect="1" noMove="1" noResize="1" noEditPoints="1" noAdjustHandles="1" noChangeArrowheads="1" noChangeShapeType="1" noTextEdit="1"/>
              </p:cNvSpPr>
              <p:nvPr>
                <p:ph idx="12"/>
              </p:nvPr>
            </p:nvSpPr>
            <p:spPr>
              <a:blipFill>
                <a:blip r:embed="rId2"/>
                <a:stretch>
                  <a:fillRect l="-1333" t="-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文本框 48"/>
              <p:cNvSpPr txBox="1"/>
              <p:nvPr/>
            </p:nvSpPr>
            <p:spPr>
              <a:xfrm>
                <a:off x="9601905" y="3224143"/>
                <a:ext cx="3566829" cy="1369477"/>
              </a:xfrm>
              <a:prstGeom prst="rect">
                <a:avLst/>
              </a:prstGeom>
              <a:noFill/>
            </p:spPr>
            <p:txBody>
              <a:bodyPr wrap="square" lIns="0" tIns="0" rIns="0" bIns="0" rtlCol="0">
                <a:spAutoFit/>
              </a:bodyPr>
              <a:lstStyle/>
              <a:p>
                <a14:m>
                  <m:oMath xmlns:m="http://schemas.openxmlformats.org/officeDocument/2006/math">
                    <m:d>
                      <m:dPr>
                        <m:begChr m:val="["/>
                        <m:endChr m:val="]"/>
                        <m:ctrlPr>
                          <a:rPr lang="en-US" sz="2800" b="1" i="1" smtClean="0">
                            <a:latin typeface="Cambria Math" panose="02040503050406030204" pitchFamily="18" charset="0"/>
                          </a:rPr>
                        </m:ctrlPr>
                      </m:dPr>
                      <m:e>
                        <m:m>
                          <m:mPr>
                            <m:mcs>
                              <m:mc>
                                <m:mcPr>
                                  <m:count m:val="1"/>
                                  <m:mcJc m:val="center"/>
                                </m:mcPr>
                              </m:mc>
                            </m:mcs>
                            <m:ctrlPr>
                              <a:rPr lang="en-US" sz="2800" b="1" i="1">
                                <a:latin typeface="Cambria Math" panose="02040503050406030204" pitchFamily="18" charset="0"/>
                              </a:rPr>
                            </m:ctrlPr>
                          </m:mPr>
                          <m:mr>
                            <m:e>
                              <m:f>
                                <m:fPr>
                                  <m:ctrlPr>
                                    <a:rPr lang="en-US" sz="2800" b="1" i="1">
                                      <a:latin typeface="Cambria Math" panose="02040503050406030204" pitchFamily="18" charset="0"/>
                                    </a:rPr>
                                  </m:ctrlPr>
                                </m:fPr>
                                <m:num>
                                  <m:r>
                                    <a:rPr lang="en-US" sz="2800" b="1" i="1">
                                      <a:latin typeface="Cambria Math" panose="02040503050406030204" pitchFamily="18" charset="0"/>
                                    </a:rPr>
                                    <m:t>𝒅</m:t>
                                  </m:r>
                                  <m:sSub>
                                    <m:sSubPr>
                                      <m:ctrlPr>
                                        <a:rPr lang="en-US" sz="2800" b="1" i="1">
                                          <a:latin typeface="Cambria Math" panose="02040503050406030204" pitchFamily="18" charset="0"/>
                                        </a:rPr>
                                      </m:ctrlPr>
                                    </m:sSubPr>
                                    <m:e>
                                      <m:r>
                                        <a:rPr lang="en-US" sz="2800" b="1" i="1" smtClean="0">
                                          <a:latin typeface="Cambria Math" panose="02040503050406030204" pitchFamily="18" charset="0"/>
                                        </a:rPr>
                                        <m:t>𝒁</m:t>
                                      </m:r>
                                    </m:e>
                                    <m:sub>
                                      <m:r>
                                        <a:rPr lang="en-US" sz="2800" b="1" i="1">
                                          <a:latin typeface="Cambria Math" panose="02040503050406030204" pitchFamily="18" charset="0"/>
                                        </a:rPr>
                                        <m:t>𝟏</m:t>
                                      </m:r>
                                    </m:sub>
                                  </m:sSub>
                                </m:num>
                                <m:den>
                                  <m:r>
                                    <a:rPr lang="en-US" sz="2800" b="1" i="1">
                                      <a:latin typeface="Cambria Math" panose="02040503050406030204" pitchFamily="18" charset="0"/>
                                    </a:rPr>
                                    <m:t>𝒅𝒕</m:t>
                                  </m:r>
                                </m:den>
                              </m:f>
                            </m:e>
                          </m:mr>
                          <m:mr>
                            <m:e>
                              <m:f>
                                <m:fPr>
                                  <m:ctrlPr>
                                    <a:rPr lang="en-US" sz="2800" b="1" i="1">
                                      <a:latin typeface="Cambria Math" panose="02040503050406030204" pitchFamily="18" charset="0"/>
                                    </a:rPr>
                                  </m:ctrlPr>
                                </m:fPr>
                                <m:num>
                                  <m:r>
                                    <a:rPr lang="en-US" sz="2800" b="1" i="1">
                                      <a:latin typeface="Cambria Math" panose="02040503050406030204" pitchFamily="18" charset="0"/>
                                    </a:rPr>
                                    <m:t>𝒅</m:t>
                                  </m:r>
                                  <m:sSub>
                                    <m:sSubPr>
                                      <m:ctrlPr>
                                        <a:rPr lang="en-US" sz="2800" b="1" i="1">
                                          <a:latin typeface="Cambria Math" panose="02040503050406030204" pitchFamily="18" charset="0"/>
                                        </a:rPr>
                                      </m:ctrlPr>
                                    </m:sSubPr>
                                    <m:e>
                                      <m:r>
                                        <a:rPr lang="en-US" sz="2800" b="1" i="1" smtClean="0">
                                          <a:latin typeface="Cambria Math" panose="02040503050406030204" pitchFamily="18" charset="0"/>
                                        </a:rPr>
                                        <m:t>𝒁</m:t>
                                      </m:r>
                                    </m:e>
                                    <m:sub>
                                      <m:r>
                                        <a:rPr lang="en-US" sz="2800" b="1" i="1">
                                          <a:latin typeface="Cambria Math" panose="02040503050406030204" pitchFamily="18" charset="0"/>
                                        </a:rPr>
                                        <m:t>𝟐</m:t>
                                      </m:r>
                                    </m:sub>
                                  </m:sSub>
                                </m:num>
                                <m:den>
                                  <m:r>
                                    <a:rPr lang="en-US" sz="2800" b="1" i="1">
                                      <a:latin typeface="Cambria Math" panose="02040503050406030204" pitchFamily="18" charset="0"/>
                                    </a:rPr>
                                    <m:t>𝒅𝒕</m:t>
                                  </m:r>
                                </m:den>
                              </m:f>
                            </m:e>
                          </m:mr>
                        </m:m>
                      </m:e>
                    </m:d>
                  </m:oMath>
                </a14:m>
                <a:r>
                  <a:rPr lang="en-US" sz="2800" b="1" dirty="0" smtClean="0"/>
                  <a:t>=</a:t>
                </a:r>
                <a14:m>
                  <m:oMath xmlns:m="http://schemas.openxmlformats.org/officeDocument/2006/math">
                    <m:d>
                      <m:dPr>
                        <m:begChr m:val="["/>
                        <m:endChr m:val="]"/>
                        <m:ctrlPr>
                          <a:rPr lang="en-US" sz="2800" b="1" i="1">
                            <a:latin typeface="Cambria Math" panose="02040503050406030204" pitchFamily="18" charset="0"/>
                          </a:rPr>
                        </m:ctrlPr>
                      </m:dPr>
                      <m:e>
                        <m:m>
                          <m:mPr>
                            <m:mcs>
                              <m:mc>
                                <m:mcPr>
                                  <m:count m:val="1"/>
                                  <m:mcJc m:val="center"/>
                                </m:mcPr>
                              </m:mc>
                            </m:mcs>
                            <m:ctrlPr>
                              <a:rPr lang="en-US" sz="2800" b="1" i="1">
                                <a:latin typeface="Cambria Math" panose="02040503050406030204" pitchFamily="18" charset="0"/>
                              </a:rPr>
                            </m:ctrlPr>
                          </m:mPr>
                          <m:mr>
                            <m:e>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𝒇</m:t>
                                  </m:r>
                                </m:e>
                                <m:sub>
                                  <m:r>
                                    <a:rPr lang="en-US" sz="2800" b="1" i="1" smtClean="0">
                                      <a:latin typeface="Cambria Math" panose="02040503050406030204" pitchFamily="18" charset="0"/>
                                      <a:ea typeface="Cambria Math" panose="02040503050406030204" pitchFamily="18" charset="0"/>
                                    </a:rPr>
                                    <m:t>𝜽</m:t>
                                  </m:r>
                                </m:sub>
                              </m:sSub>
                              <m:r>
                                <a:rPr lang="en-US" sz="2800" b="1" i="1" smtClean="0">
                                  <a:latin typeface="Cambria Math" panose="02040503050406030204" pitchFamily="18" charset="0"/>
                                  <a:ea typeface="Cambria Math" panose="02040503050406030204" pitchFamily="18" charset="0"/>
                                </a:rPr>
                                <m:t>(</m:t>
                              </m:r>
                              <m:sSub>
                                <m:sSubPr>
                                  <m:ctrlPr>
                                    <a:rPr lang="en-US" sz="2800" b="1" i="1" smtClean="0">
                                      <a:latin typeface="Cambria Math" panose="02040503050406030204" pitchFamily="18" charset="0"/>
                                      <a:ea typeface="Cambria Math" panose="02040503050406030204" pitchFamily="18" charset="0"/>
                                    </a:rPr>
                                  </m:ctrlPr>
                                </m:sSubPr>
                                <m:e>
                                  <m:r>
                                    <a:rPr lang="en-US" sz="2800" b="1" i="1" smtClean="0">
                                      <a:latin typeface="Cambria Math" panose="02040503050406030204" pitchFamily="18" charset="0"/>
                                      <a:ea typeface="Cambria Math" panose="02040503050406030204" pitchFamily="18" charset="0"/>
                                    </a:rPr>
                                    <m:t>𝒁</m:t>
                                  </m:r>
                                </m:e>
                                <m:sub>
                                  <m:r>
                                    <a:rPr lang="en-US" sz="2800" b="1" i="1" smtClean="0">
                                      <a:latin typeface="Cambria Math" panose="02040503050406030204" pitchFamily="18" charset="0"/>
                                      <a:ea typeface="Cambria Math" panose="02040503050406030204" pitchFamily="18" charset="0"/>
                                    </a:rPr>
                                    <m:t>𝟐</m:t>
                                  </m:r>
                                </m:sub>
                              </m:sSub>
                              <m:r>
                                <a:rPr lang="en-US" sz="2800" b="1" i="1" smtClean="0">
                                  <a:latin typeface="Cambria Math" panose="02040503050406030204" pitchFamily="18" charset="0"/>
                                  <a:ea typeface="Cambria Math" panose="02040503050406030204" pitchFamily="18" charset="0"/>
                                </a:rPr>
                                <m:t>)</m:t>
                              </m:r>
                            </m:e>
                          </m:mr>
                          <m:mr>
                            <m:e>
                              <m:sSub>
                                <m:sSubPr>
                                  <m:ctrlPr>
                                    <a:rPr lang="en-US" sz="2800" b="1" i="1">
                                      <a:latin typeface="Cambria Math" panose="02040503050406030204" pitchFamily="18" charset="0"/>
                                    </a:rPr>
                                  </m:ctrlPr>
                                </m:sSubPr>
                                <m:e>
                                  <m:r>
                                    <a:rPr lang="en-US" sz="2800" b="1" i="1">
                                      <a:latin typeface="Cambria Math" panose="02040503050406030204" pitchFamily="18" charset="0"/>
                                    </a:rPr>
                                    <m:t>𝒇</m:t>
                                  </m:r>
                                </m:e>
                                <m:sub>
                                  <m:r>
                                    <a:rPr lang="en-US" sz="2800" b="1" i="1">
                                      <a:latin typeface="Cambria Math" panose="02040503050406030204" pitchFamily="18" charset="0"/>
                                      <a:ea typeface="Cambria Math" panose="02040503050406030204" pitchFamily="18" charset="0"/>
                                    </a:rPr>
                                    <m:t>𝜽</m:t>
                                  </m:r>
                                </m:sub>
                              </m:sSub>
                              <m:r>
                                <a:rPr lang="en-US" sz="2800" b="1" i="1">
                                  <a:latin typeface="Cambria Math" panose="02040503050406030204" pitchFamily="18" charset="0"/>
                                  <a:ea typeface="Cambria Math" panose="02040503050406030204" pitchFamily="18" charset="0"/>
                                </a:rPr>
                                <m:t>(</m:t>
                              </m:r>
                              <m:sSub>
                                <m:sSubPr>
                                  <m:ctrlPr>
                                    <a:rPr lang="en-US" sz="2800" b="1" i="1">
                                      <a:latin typeface="Cambria Math" panose="02040503050406030204" pitchFamily="18" charset="0"/>
                                      <a:ea typeface="Cambria Math" panose="02040503050406030204" pitchFamily="18" charset="0"/>
                                    </a:rPr>
                                  </m:ctrlPr>
                                </m:sSubPr>
                                <m:e>
                                  <m:r>
                                    <a:rPr lang="en-US" sz="2800" b="1" i="1" smtClean="0">
                                      <a:latin typeface="Cambria Math" panose="02040503050406030204" pitchFamily="18" charset="0"/>
                                      <a:ea typeface="Cambria Math" panose="02040503050406030204" pitchFamily="18" charset="0"/>
                                    </a:rPr>
                                    <m:t>𝒁</m:t>
                                  </m:r>
                                </m:e>
                                <m:sub>
                                  <m:r>
                                    <a:rPr lang="en-US" sz="2800" b="1" i="1" smtClean="0">
                                      <a:latin typeface="Cambria Math" panose="02040503050406030204" pitchFamily="18" charset="0"/>
                                      <a:ea typeface="Cambria Math" panose="02040503050406030204" pitchFamily="18" charset="0"/>
                                    </a:rPr>
                                    <m:t>𝟏</m:t>
                                  </m:r>
                                </m:sub>
                              </m:sSub>
                              <m:r>
                                <a:rPr lang="en-US" sz="2800" b="1" i="1">
                                  <a:latin typeface="Cambria Math" panose="02040503050406030204" pitchFamily="18" charset="0"/>
                                  <a:ea typeface="Cambria Math" panose="02040503050406030204" pitchFamily="18" charset="0"/>
                                </a:rPr>
                                <m:t>)</m:t>
                              </m:r>
                            </m:e>
                          </m:mr>
                        </m:m>
                      </m:e>
                    </m:d>
                  </m:oMath>
                </a14:m>
                <a:endParaRPr lang="en-US" sz="2800" b="1" dirty="0"/>
              </a:p>
            </p:txBody>
          </p:sp>
        </mc:Choice>
        <mc:Fallback xmlns="">
          <p:sp>
            <p:nvSpPr>
              <p:cNvPr id="49" name="文本框 48"/>
              <p:cNvSpPr txBox="1">
                <a:spLocks noRot="1" noChangeAspect="1" noMove="1" noResize="1" noEditPoints="1" noAdjustHandles="1" noChangeArrowheads="1" noChangeShapeType="1" noTextEdit="1"/>
              </p:cNvSpPr>
              <p:nvPr/>
            </p:nvSpPr>
            <p:spPr>
              <a:xfrm>
                <a:off x="9601905" y="3224143"/>
                <a:ext cx="3566829" cy="1369477"/>
              </a:xfrm>
              <a:prstGeom prst="rect">
                <a:avLst/>
              </a:prstGeom>
              <a:blipFill>
                <a:blip r:embed="rId8"/>
                <a:stretch>
                  <a:fillRect/>
                </a:stretch>
              </a:blipFill>
            </p:spPr>
            <p:txBody>
              <a:bodyPr/>
              <a:lstStyle/>
              <a:p>
                <a:r>
                  <a:rPr lang="en-US">
                    <a:noFill/>
                  </a:rPr>
                  <a:t> </a:t>
                </a:r>
              </a:p>
            </p:txBody>
          </p:sp>
        </mc:Fallback>
      </mc:AlternateContent>
      <p:sp>
        <p:nvSpPr>
          <p:cNvPr id="50" name="文本框 49"/>
          <p:cNvSpPr txBox="1"/>
          <p:nvPr/>
        </p:nvSpPr>
        <p:spPr>
          <a:xfrm>
            <a:off x="9468748" y="2720692"/>
            <a:ext cx="2416687" cy="400110"/>
          </a:xfrm>
          <a:prstGeom prst="rect">
            <a:avLst/>
          </a:prstGeom>
          <a:noFill/>
        </p:spPr>
        <p:txBody>
          <a:bodyPr wrap="none" rtlCol="0">
            <a:spAutoFit/>
          </a:bodyPr>
          <a:lstStyle/>
          <a:p>
            <a:r>
              <a:rPr lang="en-US" sz="2000" b="1" dirty="0" smtClean="0"/>
              <a:t>Hamiltonian Systems</a:t>
            </a:r>
            <a:endParaRPr lang="en-US" sz="2000" b="1" dirty="0"/>
          </a:p>
        </p:txBody>
      </p:sp>
      <p:sp>
        <p:nvSpPr>
          <p:cNvPr id="51" name="右箭头 50"/>
          <p:cNvSpPr/>
          <p:nvPr/>
        </p:nvSpPr>
        <p:spPr>
          <a:xfrm>
            <a:off x="9124149" y="3750428"/>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页脚占位符 51"/>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53" name="灯片编号占位符 52"/>
          <p:cNvSpPr>
            <a:spLocks noGrp="1"/>
          </p:cNvSpPr>
          <p:nvPr>
            <p:ph type="sldNum" sz="quarter" idx="4"/>
          </p:nvPr>
        </p:nvSpPr>
        <p:spPr/>
        <p:txBody>
          <a:bodyPr/>
          <a:lstStyle/>
          <a:p>
            <a:fld id="{45C09EBD-42BD-6040-A64C-E9C017D82023}" type="slidenum">
              <a:rPr lang="en-US" smtClean="0"/>
              <a:pPr/>
              <a:t>18</a:t>
            </a:fld>
            <a:endParaRPr lang="en-US" dirty="0"/>
          </a:p>
        </p:txBody>
      </p:sp>
      <p:sp>
        <p:nvSpPr>
          <p:cNvPr id="54" name="TextBox 5"/>
          <p:cNvSpPr txBox="1"/>
          <p:nvPr/>
        </p:nvSpPr>
        <p:spPr>
          <a:xfrm>
            <a:off x="251142" y="6002242"/>
            <a:ext cx="7636546" cy="545528"/>
          </a:xfrm>
          <a:prstGeom prst="rect">
            <a:avLst/>
          </a:prstGeom>
          <a:noFill/>
          <a:ln>
            <a:noFill/>
          </a:ln>
        </p:spPr>
        <p:txBody>
          <a:bodyPr wrap="square" lIns="68569" tIns="68569" rIns="68569" bIns="68569" rtlCol="0" anchor="t" anchorCtr="0">
            <a:noAutofit/>
          </a:bodyPr>
          <a:lstStyle/>
          <a:p>
            <a:r>
              <a:rPr lang="en-US" sz="1400" dirty="0" err="1" smtClean="0">
                <a:solidFill>
                  <a:schemeClr val="tx1">
                    <a:lumMod val="50000"/>
                    <a:lumOff val="50000"/>
                  </a:schemeClr>
                </a:solidFill>
                <a:latin typeface="Helvetica Neue Light" charset="0"/>
                <a:ea typeface="Helvetica Neue Light" charset="0"/>
                <a:cs typeface="Helvetica Neue Light" charset="0"/>
              </a:rPr>
              <a:t>Dinh</a:t>
            </a:r>
            <a:r>
              <a:rPr lang="en-US" sz="1400" dirty="0" smtClean="0">
                <a:solidFill>
                  <a:schemeClr val="tx1">
                    <a:lumMod val="50000"/>
                    <a:lumOff val="50000"/>
                  </a:schemeClr>
                </a:solidFill>
                <a:latin typeface="Helvetica Neue Light" charset="0"/>
                <a:ea typeface="Helvetica Neue Light" charset="0"/>
                <a:cs typeface="Helvetica Neue Light" charset="0"/>
              </a:rPr>
              <a:t> et al. </a:t>
            </a:r>
            <a:r>
              <a:rPr lang="en-US" sz="1400" dirty="0">
                <a:solidFill>
                  <a:schemeClr val="tx1">
                    <a:lumMod val="50000"/>
                    <a:lumOff val="50000"/>
                  </a:schemeClr>
                </a:solidFill>
                <a:latin typeface="Helvetica Neue Light" charset="0"/>
                <a:ea typeface="Helvetica Neue Light" charset="0"/>
                <a:cs typeface="Helvetica Neue Light" charset="0"/>
              </a:rPr>
              <a:t>2014. </a:t>
            </a:r>
            <a:r>
              <a:rPr lang="en-US" sz="1400" dirty="0">
                <a:solidFill>
                  <a:schemeClr val="tx1">
                    <a:lumMod val="50000"/>
                    <a:lumOff val="50000"/>
                  </a:schemeClr>
                </a:solidFill>
                <a:latin typeface="Helvetica Neue Light" charset="0"/>
                <a:ea typeface="Helvetica Neue Light" charset="0"/>
                <a:cs typeface="Helvetica Neue Light" charset="0"/>
                <a:hlinkClick r:id="rId9"/>
              </a:rPr>
              <a:t>Nice: Non-linear independent components estimation</a:t>
            </a:r>
            <a:endParaRPr lang="en-US" sz="1400" dirty="0">
              <a:solidFill>
                <a:schemeClr val="tx1">
                  <a:lumMod val="50000"/>
                  <a:lumOff val="50000"/>
                </a:schemeClr>
              </a:solidFill>
              <a:latin typeface="Helvetica Neue Light" charset="0"/>
              <a:ea typeface="Helvetica Neue Light" charset="0"/>
              <a:cs typeface="Helvetica Neue Light" charset="0"/>
            </a:endParaRPr>
          </a:p>
          <a:p>
            <a:r>
              <a:rPr lang="en-US" sz="1400" dirty="0" err="1" smtClean="0">
                <a:solidFill>
                  <a:schemeClr val="tx1">
                    <a:lumMod val="50000"/>
                    <a:lumOff val="50000"/>
                  </a:schemeClr>
                </a:solidFill>
                <a:latin typeface="Helvetica Neue Light" charset="0"/>
                <a:ea typeface="Helvetica Neue Light" charset="0"/>
                <a:cs typeface="Helvetica Neue Light" charset="0"/>
              </a:rPr>
              <a:t>Dinh</a:t>
            </a:r>
            <a:r>
              <a:rPr lang="en-US" sz="1400" dirty="0" smtClean="0">
                <a:solidFill>
                  <a:schemeClr val="tx1">
                    <a:lumMod val="50000"/>
                    <a:lumOff val="50000"/>
                  </a:schemeClr>
                </a:solidFill>
                <a:latin typeface="Helvetica Neue Light" charset="0"/>
                <a:ea typeface="Helvetica Neue Light" charset="0"/>
                <a:cs typeface="Helvetica Neue Light" charset="0"/>
              </a:rPr>
              <a:t> et al. 2017.</a:t>
            </a:r>
            <a:r>
              <a:rPr lang="en-US" sz="1400" dirty="0" smtClean="0">
                <a:solidFill>
                  <a:schemeClr val="tx1">
                    <a:lumMod val="50000"/>
                    <a:lumOff val="50000"/>
                  </a:schemeClr>
                </a:solidFill>
                <a:latin typeface="Helvetica Neue Light" charset="0"/>
                <a:ea typeface="Helvetica Neue Light" charset="0"/>
                <a:cs typeface="Helvetica Neue Light" charset="0"/>
                <a:hlinkClick r:id="rId10"/>
              </a:rPr>
              <a:t> </a:t>
            </a:r>
            <a:r>
              <a:rPr lang="en-US" sz="1400" dirty="0" smtClean="0">
                <a:solidFill>
                  <a:schemeClr val="tx1">
                    <a:lumMod val="50000"/>
                    <a:lumOff val="50000"/>
                  </a:schemeClr>
                </a:solidFill>
                <a:latin typeface="Helvetica Neue Light" charset="0"/>
                <a:ea typeface="Helvetica Neue Light" charset="0"/>
                <a:cs typeface="Helvetica Neue Light" charset="0"/>
                <a:hlinkClick r:id="rId11"/>
              </a:rPr>
              <a:t>Density Estimation using Real NVP</a:t>
            </a:r>
            <a:r>
              <a:rPr lang="en-US" sz="1400" dirty="0" smtClean="0">
                <a:solidFill>
                  <a:schemeClr val="tx1">
                    <a:lumMod val="50000"/>
                    <a:lumOff val="50000"/>
                  </a:schemeClr>
                </a:solidFill>
                <a:latin typeface="Helvetica Neue Light" charset="0"/>
                <a:ea typeface="Helvetica Neue Light" charset="0"/>
                <a:cs typeface="Helvetica Neue Light" charset="0"/>
                <a:hlinkClick r:id="rId10"/>
              </a:rPr>
              <a:t>.</a:t>
            </a:r>
            <a:r>
              <a:rPr lang="en-US" sz="1400" dirty="0" smtClean="0">
                <a:solidFill>
                  <a:schemeClr val="tx1">
                    <a:lumMod val="50000"/>
                    <a:lumOff val="50000"/>
                  </a:schemeClr>
                </a:solidFill>
                <a:latin typeface="Helvetica Neue Light" charset="0"/>
                <a:ea typeface="Helvetica Neue Light" charset="0"/>
                <a:cs typeface="Helvetica Neue Light" charset="0"/>
              </a:rPr>
              <a:t> </a:t>
            </a:r>
            <a:r>
              <a:rPr lang="en-US" sz="1400" i="1" dirty="0" smtClean="0">
                <a:solidFill>
                  <a:schemeClr val="tx1">
                    <a:lumMod val="50000"/>
                    <a:lumOff val="50000"/>
                  </a:schemeClr>
                </a:solidFill>
                <a:latin typeface="Helvetica Neue Light" charset="0"/>
                <a:ea typeface="Helvetica Neue Light" charset="0"/>
                <a:cs typeface="Helvetica Neue Light" charset="0"/>
              </a:rPr>
              <a:t>ICLR</a:t>
            </a:r>
            <a:r>
              <a:rPr lang="en-US" sz="1400" dirty="0" smtClean="0">
                <a:solidFill>
                  <a:schemeClr val="tx1">
                    <a:lumMod val="50000"/>
                    <a:lumOff val="50000"/>
                  </a:schemeClr>
                </a:solidFill>
                <a:latin typeface="Helvetica Neue Light" charset="0"/>
                <a:ea typeface="Helvetica Neue Light" charset="0"/>
                <a:cs typeface="Helvetica Neue Light" charset="0"/>
              </a:rPr>
              <a:t>.</a:t>
            </a:r>
            <a:endParaRPr lang="en-US" sz="1400" dirty="0">
              <a:solidFill>
                <a:schemeClr val="tx1">
                  <a:lumMod val="50000"/>
                  <a:lumOff val="50000"/>
                </a:schemeClr>
              </a:solidFill>
              <a:latin typeface="Helvetica Neue Light" charset="0"/>
              <a:ea typeface="Helvetica Neue Light" charset="0"/>
              <a:cs typeface="Helvetica Neue Light" charset="0"/>
            </a:endParaRPr>
          </a:p>
          <a:p>
            <a:endParaRPr lang="en-US" dirty="0">
              <a:latin typeface="Helvetica Neue Light" charset="0"/>
              <a:ea typeface="Helvetica Neue Light" charset="0"/>
              <a:cs typeface="Helvetica Neue Light" charset="0"/>
              <a:sym typeface="Open Sans"/>
            </a:endParaRPr>
          </a:p>
        </p:txBody>
      </p:sp>
      <p:grpSp>
        <p:nvGrpSpPr>
          <p:cNvPr id="4" name="组合 3"/>
          <p:cNvGrpSpPr/>
          <p:nvPr/>
        </p:nvGrpSpPr>
        <p:grpSpPr>
          <a:xfrm>
            <a:off x="4283404" y="1837709"/>
            <a:ext cx="4759568" cy="4063035"/>
            <a:chOff x="3811008" y="1829400"/>
            <a:chExt cx="4759568" cy="4063035"/>
          </a:xfrm>
        </p:grpSpPr>
        <p:grpSp>
          <p:nvGrpSpPr>
            <p:cNvPr id="47" name="组合 46"/>
            <p:cNvGrpSpPr/>
            <p:nvPr/>
          </p:nvGrpSpPr>
          <p:grpSpPr>
            <a:xfrm>
              <a:off x="3811008" y="1829400"/>
              <a:ext cx="4759568" cy="3529309"/>
              <a:chOff x="5970980" y="1599727"/>
              <a:chExt cx="4759568" cy="3529309"/>
            </a:xfrm>
          </p:grpSpPr>
          <mc:AlternateContent xmlns:mc="http://schemas.openxmlformats.org/markup-compatibility/2006" xmlns:a14="http://schemas.microsoft.com/office/drawing/2010/main">
            <mc:Choice Requires="a14">
              <p:sp>
                <p:nvSpPr>
                  <p:cNvPr id="12" name="文本框 11"/>
                  <p:cNvSpPr txBox="1"/>
                  <p:nvPr/>
                </p:nvSpPr>
                <p:spPr>
                  <a:xfrm>
                    <a:off x="7597024" y="1599727"/>
                    <a:ext cx="2477280" cy="58477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𝒁</m:t>
                          </m:r>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m:t>
                          </m:r>
                          <m:sSub>
                            <m:sSubPr>
                              <m:ctrlP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𝒁</m:t>
                              </m:r>
                            </m:e>
                            <m: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𝟏</m:t>
                              </m:r>
                            </m:sub>
                          </m:s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m:t>
                          </m:r>
                          <m:sSub>
                            <m:sSubPr>
                              <m:ctrlP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𝒁</m:t>
                              </m:r>
                            </m:e>
                            <m: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𝟐</m:t>
                              </m:r>
                            </m:sub>
                          </m:s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3200" b="1" i="0" u="none" strike="noStrike" kern="0" cap="none" spc="0" normalizeH="0" baseline="0" noProof="0" dirty="0" smtClean="0">
                      <a:ln>
                        <a:noFill/>
                      </a:ln>
                      <a:solidFill>
                        <a:prstClr val="black"/>
                      </a:solidFill>
                      <a:effectLst/>
                      <a:uLnTx/>
                      <a:uFillTx/>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7597024" y="1599727"/>
                    <a:ext cx="2477280" cy="584775"/>
                  </a:xfrm>
                  <a:prstGeom prst="rect">
                    <a:avLst/>
                  </a:prstGeom>
                  <a:blipFill>
                    <a:blip r:embed="rId3"/>
                    <a:stretch>
                      <a:fillRect/>
                    </a:stretch>
                  </a:blipFill>
                </p:spPr>
                <p:txBody>
                  <a:bodyPr/>
                  <a:lstStyle/>
                  <a:p>
                    <a:r>
                      <a:rPr lang="en-US">
                        <a:noFill/>
                      </a:rPr>
                      <a:t> </a:t>
                    </a:r>
                  </a:p>
                </p:txBody>
              </p:sp>
            </mc:Fallback>
          </mc:AlternateContent>
          <p:grpSp>
            <p:nvGrpSpPr>
              <p:cNvPr id="46" name="组合 45"/>
              <p:cNvGrpSpPr/>
              <p:nvPr/>
            </p:nvGrpSpPr>
            <p:grpSpPr>
              <a:xfrm>
                <a:off x="5970980" y="2202719"/>
                <a:ext cx="4759568" cy="2926317"/>
                <a:chOff x="5970980" y="2202719"/>
                <a:chExt cx="4759568" cy="2926317"/>
              </a:xfrm>
            </p:grpSpPr>
            <p:sp>
              <p:nvSpPr>
                <p:cNvPr id="5" name="圆角矩形 4"/>
                <p:cNvSpPr/>
                <p:nvPr/>
              </p:nvSpPr>
              <p:spPr>
                <a:xfrm>
                  <a:off x="7591571" y="2531538"/>
                  <a:ext cx="3138977" cy="2199413"/>
                </a:xfrm>
                <a:prstGeom prst="roundRect">
                  <a:avLst/>
                </a:prstGeom>
                <a:solidFill>
                  <a:srgbClr val="70AD47">
                    <a:alpha val="50000"/>
                  </a:srgb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 name="圆角矩形 5"/>
                <p:cNvSpPr/>
                <p:nvPr/>
              </p:nvSpPr>
              <p:spPr>
                <a:xfrm>
                  <a:off x="7855042" y="3939544"/>
                  <a:ext cx="1514020" cy="605608"/>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rPr>
                    <a:t>Split</a:t>
                  </a:r>
                </a:p>
              </p:txBody>
            </p:sp>
            <p:sp>
              <p:nvSpPr>
                <p:cNvPr id="7" name="圆角矩形 6"/>
                <p:cNvSpPr/>
                <p:nvPr/>
              </p:nvSpPr>
              <p:spPr>
                <a:xfrm>
                  <a:off x="7868395" y="2750052"/>
                  <a:ext cx="1514020" cy="605608"/>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rPr>
                    <a:t>Add</a:t>
                  </a:r>
                </a:p>
              </p:txBody>
            </p:sp>
            <p:cxnSp>
              <p:nvCxnSpPr>
                <p:cNvPr id="8" name="直接箭头连接符 7"/>
                <p:cNvCxnSpPr>
                  <a:endCxn id="6" idx="2"/>
                </p:cNvCxnSpPr>
                <p:nvPr/>
              </p:nvCxnSpPr>
              <p:spPr>
                <a:xfrm flipV="1">
                  <a:off x="8612051" y="4545152"/>
                  <a:ext cx="1" cy="583884"/>
                </a:xfrm>
                <a:prstGeom prst="straightConnector1">
                  <a:avLst/>
                </a:prstGeom>
                <a:noFill/>
                <a:ln w="28575" cap="flat" cmpd="sng" algn="ctr">
                  <a:solidFill>
                    <a:sysClr val="windowText" lastClr="000000"/>
                  </a:solidFill>
                  <a:prstDash val="solid"/>
                  <a:round/>
                  <a:headEnd type="none" w="med" len="med"/>
                  <a:tailEnd type="arrow" w="med" len="med"/>
                </a:ln>
                <a:effectLst/>
              </p:spPr>
            </p:cxnSp>
            <p:cxnSp>
              <p:nvCxnSpPr>
                <p:cNvPr id="9" name="直接箭头连接符 8"/>
                <p:cNvCxnSpPr>
                  <a:stCxn id="6" idx="3"/>
                </p:cNvCxnSpPr>
                <p:nvPr/>
              </p:nvCxnSpPr>
              <p:spPr>
                <a:xfrm flipV="1">
                  <a:off x="9369062" y="4242348"/>
                  <a:ext cx="440261" cy="1"/>
                </a:xfrm>
                <a:prstGeom prst="straightConnector1">
                  <a:avLst/>
                </a:prstGeom>
                <a:noFill/>
                <a:ln w="28575" cap="flat" cmpd="sng" algn="ctr">
                  <a:solidFill>
                    <a:sysClr val="windowText" lastClr="000000"/>
                  </a:solidFill>
                  <a:prstDash val="solid"/>
                  <a:round/>
                  <a:headEnd type="none" w="med" len="med"/>
                  <a:tailEnd type="arrow" w="med" len="med"/>
                </a:ln>
                <a:effectLst/>
              </p:spPr>
            </p:cxnSp>
            <p:cxnSp>
              <p:nvCxnSpPr>
                <p:cNvPr id="10" name="直接箭头连接符 9"/>
                <p:cNvCxnSpPr>
                  <a:stCxn id="6" idx="0"/>
                  <a:endCxn id="7" idx="2"/>
                </p:cNvCxnSpPr>
                <p:nvPr/>
              </p:nvCxnSpPr>
              <p:spPr>
                <a:xfrm flipV="1">
                  <a:off x="8612052" y="3355660"/>
                  <a:ext cx="13353" cy="583884"/>
                </a:xfrm>
                <a:prstGeom prst="straightConnector1">
                  <a:avLst/>
                </a:prstGeom>
                <a:noFill/>
                <a:ln w="28575" cap="flat" cmpd="sng" algn="ctr">
                  <a:solidFill>
                    <a:sysClr val="windowText" lastClr="000000"/>
                  </a:solidFill>
                  <a:prstDash val="solid"/>
                  <a:round/>
                  <a:headEnd type="none" w="med" len="med"/>
                  <a:tailEnd type="arrow" w="med" len="med"/>
                </a:ln>
                <a:effectLst/>
              </p:spPr>
            </p:cxnSp>
            <p:cxnSp>
              <p:nvCxnSpPr>
                <p:cNvPr id="11" name="直接箭头连接符 10"/>
                <p:cNvCxnSpPr>
                  <a:stCxn id="7" idx="0"/>
                </p:cNvCxnSpPr>
                <p:nvPr/>
              </p:nvCxnSpPr>
              <p:spPr>
                <a:xfrm flipV="1">
                  <a:off x="8625405" y="2202719"/>
                  <a:ext cx="0" cy="547332"/>
                </a:xfrm>
                <a:prstGeom prst="straightConnector1">
                  <a:avLst/>
                </a:prstGeom>
                <a:noFill/>
                <a:ln w="28575" cap="flat" cmpd="sng" algn="ctr">
                  <a:solidFill>
                    <a:sysClr val="windowText" lastClr="000000"/>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13" name="文本框 12"/>
                    <p:cNvSpPr txBox="1"/>
                    <p:nvPr/>
                  </p:nvSpPr>
                  <p:spPr>
                    <a:xfrm>
                      <a:off x="5970980" y="3453443"/>
                      <a:ext cx="1136904" cy="38831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US" sz="2400" b="1" i="0" u="none" strike="noStrike" kern="0" cap="none" spc="0" normalizeH="0" baseline="0" noProof="0" dirty="0" smtClean="0">
                          <a:ln>
                            <a:noFill/>
                          </a:ln>
                          <a:solidFill>
                            <a:prstClr val="black"/>
                          </a:solidFill>
                          <a:effectLst/>
                          <a:uLnTx/>
                          <a:uFillTx/>
                        </a:rPr>
                        <a:t>L layers</a:t>
                      </a:r>
                    </a:p>
                  </p:txBody>
                </p:sp>
              </mc:Choice>
              <mc:Fallback xmlns="">
                <p:sp>
                  <p:nvSpPr>
                    <p:cNvPr id="13" name="文本框 12"/>
                    <p:cNvSpPr txBox="1">
                      <a:spLocks noRot="1" noChangeAspect="1" noMove="1" noResize="1" noEditPoints="1" noAdjustHandles="1" noChangeArrowheads="1" noChangeShapeType="1" noTextEdit="1"/>
                    </p:cNvSpPr>
                    <p:nvPr/>
                  </p:nvSpPr>
                  <p:spPr>
                    <a:xfrm>
                      <a:off x="5970980" y="3453443"/>
                      <a:ext cx="1136904" cy="388317"/>
                    </a:xfrm>
                    <a:prstGeom prst="rect">
                      <a:avLst/>
                    </a:prstGeom>
                    <a:blipFill>
                      <a:blip r:embed="rId4"/>
                      <a:stretch>
                        <a:fillRect t="-12500" r="-27273" b="-53125"/>
                      </a:stretch>
                    </a:blipFill>
                  </p:spPr>
                  <p:txBody>
                    <a:bodyPr/>
                    <a:lstStyle/>
                    <a:p>
                      <a:r>
                        <a:rPr lang="en-US">
                          <a:noFill/>
                        </a:rPr>
                        <a:t> </a:t>
                      </a:r>
                    </a:p>
                  </p:txBody>
                </p:sp>
              </mc:Fallback>
            </mc:AlternateContent>
            <p:sp>
              <p:nvSpPr>
                <p:cNvPr id="19" name="左弧形箭头 18"/>
                <p:cNvSpPr/>
                <p:nvPr/>
              </p:nvSpPr>
              <p:spPr>
                <a:xfrm>
                  <a:off x="7100476" y="2750051"/>
                  <a:ext cx="496542" cy="1910502"/>
                </a:xfrm>
                <a:prstGeom prst="curved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20" name="圆角矩形 19"/>
                <p:cNvSpPr/>
                <p:nvPr/>
              </p:nvSpPr>
              <p:spPr>
                <a:xfrm>
                  <a:off x="9791690" y="2963968"/>
                  <a:ext cx="866112" cy="1367264"/>
                </a:xfrm>
                <a:prstGeom prst="roundRect">
                  <a:avLst/>
                </a:prstGeom>
                <a:gradFill rotWithShape="1">
                  <a:gsLst>
                    <a:gs pos="0">
                      <a:sysClr val="windowText" lastClr="000000">
                        <a:satMod val="103000"/>
                        <a:lumMod val="102000"/>
                        <a:tint val="94000"/>
                      </a:sysClr>
                    </a:gs>
                    <a:gs pos="50000">
                      <a:sysClr val="windowText" lastClr="000000">
                        <a:satMod val="110000"/>
                        <a:lumMod val="100000"/>
                        <a:shade val="100000"/>
                      </a:sysClr>
                    </a:gs>
                    <a:gs pos="100000">
                      <a:sysClr val="windowText" lastClr="000000">
                        <a:lumMod val="99000"/>
                        <a:satMod val="120000"/>
                        <a:shade val="78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noProof="0" dirty="0" smtClean="0">
                      <a:solidFill>
                        <a:prstClr val="white"/>
                      </a:solidFill>
                      <a:latin typeface="Calibri" panose="020F0502020204030204"/>
                    </a:rPr>
                    <a:t>CNN</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1" name="文本框 20"/>
                    <p:cNvSpPr txBox="1"/>
                    <p:nvPr/>
                  </p:nvSpPr>
                  <p:spPr>
                    <a:xfrm>
                      <a:off x="9175603" y="3651734"/>
                      <a:ext cx="757964" cy="58477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𝑿</m:t>
                                </m:r>
                              </m:e>
                              <m: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𝟏</m:t>
                                </m:r>
                              </m:sub>
                            </m:sSub>
                          </m:oMath>
                        </m:oMathPara>
                      </a14:m>
                      <a:endParaRPr kumimoji="0" lang="en-US" sz="3200" b="1" i="0" u="none" strike="noStrike" kern="0" cap="none" spc="0" normalizeH="0" baseline="0" noProof="0" dirty="0" smtClean="0">
                        <a:ln>
                          <a:noFill/>
                        </a:ln>
                        <a:solidFill>
                          <a:prstClr val="black"/>
                        </a:solidFill>
                        <a:effectLst/>
                        <a:uLnTx/>
                        <a:uFillTx/>
                      </a:endParaRPr>
                    </a:p>
                  </p:txBody>
                </p:sp>
              </mc:Choice>
              <mc:Fallback xmlns="">
                <p:sp>
                  <p:nvSpPr>
                    <p:cNvPr id="21" name="文本框 20"/>
                    <p:cNvSpPr txBox="1">
                      <a:spLocks noRot="1" noChangeAspect="1" noMove="1" noResize="1" noEditPoints="1" noAdjustHandles="1" noChangeArrowheads="1" noChangeShapeType="1" noTextEdit="1"/>
                    </p:cNvSpPr>
                    <p:nvPr/>
                  </p:nvSpPr>
                  <p:spPr>
                    <a:xfrm>
                      <a:off x="9175603" y="3651734"/>
                      <a:ext cx="757964" cy="58477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本框 21"/>
                    <p:cNvSpPr txBox="1"/>
                    <p:nvPr/>
                  </p:nvSpPr>
                  <p:spPr>
                    <a:xfrm>
                      <a:off x="8589250" y="3416168"/>
                      <a:ext cx="757964" cy="58477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𝑿</m:t>
                                </m:r>
                              </m:e>
                              <m: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𝟐</m:t>
                                </m:r>
                              </m:sub>
                            </m:sSub>
                          </m:oMath>
                        </m:oMathPara>
                      </a14:m>
                      <a:endParaRPr kumimoji="0" lang="en-US" sz="3200" b="1" i="0" u="none" strike="noStrike" kern="0" cap="none" spc="0" normalizeH="0" baseline="0" noProof="0" dirty="0" smtClean="0">
                        <a:ln>
                          <a:noFill/>
                        </a:ln>
                        <a:solidFill>
                          <a:prstClr val="black"/>
                        </a:solidFill>
                        <a:effectLst/>
                        <a:uLnTx/>
                        <a:uFillTx/>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8589250" y="3416168"/>
                      <a:ext cx="757964" cy="584775"/>
                    </a:xfrm>
                    <a:prstGeom prst="rect">
                      <a:avLst/>
                    </a:prstGeom>
                    <a:blipFill>
                      <a:blip r:embed="rId6"/>
                      <a:stretch>
                        <a:fillRect/>
                      </a:stretch>
                    </a:blipFill>
                  </p:spPr>
                  <p:txBody>
                    <a:bodyPr/>
                    <a:lstStyle/>
                    <a:p>
                      <a:r>
                        <a:rPr lang="en-US">
                          <a:noFill/>
                        </a:rPr>
                        <a:t> </a:t>
                      </a:r>
                    </a:p>
                  </p:txBody>
                </p:sp>
              </mc:Fallback>
            </mc:AlternateContent>
            <p:cxnSp>
              <p:nvCxnSpPr>
                <p:cNvPr id="23" name="直接箭头连接符 22"/>
                <p:cNvCxnSpPr/>
                <p:nvPr/>
              </p:nvCxnSpPr>
              <p:spPr>
                <a:xfrm flipH="1" flipV="1">
                  <a:off x="9382416" y="3087509"/>
                  <a:ext cx="394236" cy="2329"/>
                </a:xfrm>
                <a:prstGeom prst="straightConnector1">
                  <a:avLst/>
                </a:prstGeom>
                <a:noFill/>
                <a:ln w="28575" cap="flat" cmpd="sng" algn="ctr">
                  <a:solidFill>
                    <a:sysClr val="windowText" lastClr="000000"/>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24" name="文本框 23"/>
                    <p:cNvSpPr txBox="1"/>
                    <p:nvPr/>
                  </p:nvSpPr>
                  <p:spPr>
                    <a:xfrm>
                      <a:off x="9378001" y="2588471"/>
                      <a:ext cx="508473" cy="58477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𝒇</m:t>
                            </m:r>
                          </m:oMath>
                        </m:oMathPara>
                      </a14:m>
                      <a:endParaRPr kumimoji="0" lang="en-US" sz="3200" b="1" i="0" u="none" strike="noStrike" kern="0" cap="none" spc="0" normalizeH="0" baseline="0" noProof="0" dirty="0" smtClean="0">
                        <a:ln>
                          <a:noFill/>
                        </a:ln>
                        <a:solidFill>
                          <a:prstClr val="black"/>
                        </a:solidFill>
                        <a:effectLst/>
                        <a:uLnTx/>
                        <a:uFillTx/>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9378001" y="2588471"/>
                      <a:ext cx="508473" cy="584775"/>
                    </a:xfrm>
                    <a:prstGeom prst="rect">
                      <a:avLst/>
                    </a:prstGeom>
                    <a:blipFill>
                      <a:blip r:embed="rId7"/>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56" name="文本框 55"/>
                <p:cNvSpPr txBox="1"/>
                <p:nvPr/>
              </p:nvSpPr>
              <p:spPr>
                <a:xfrm>
                  <a:off x="5431599" y="5307660"/>
                  <a:ext cx="2525370" cy="58477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𝑿</m:t>
                        </m:r>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m:t>
                        </m:r>
                        <m:sSub>
                          <m:sSubPr>
                            <m:ctrlP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𝑿</m:t>
                            </m:r>
                          </m:e>
                          <m: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𝟏</m:t>
                            </m:r>
                          </m:sub>
                        </m:s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m:t>
                        </m:r>
                        <m:sSub>
                          <m:sSubPr>
                            <m:ctrlP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𝑿</m:t>
                            </m:r>
                          </m:e>
                          <m: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𝟐</m:t>
                            </m:r>
                          </m:sub>
                        </m:sSub>
                        <m:r>
                          <a:rPr kumimoji="0" lang="en-US" sz="3200" b="1"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3200" b="1" i="0" u="none" strike="noStrike" kern="0" cap="none" spc="0" normalizeH="0" baseline="0" noProof="0" dirty="0" smtClean="0">
                    <a:ln>
                      <a:noFill/>
                    </a:ln>
                    <a:solidFill>
                      <a:prstClr val="black"/>
                    </a:solidFill>
                    <a:effectLst/>
                    <a:uLnTx/>
                    <a:uFillTx/>
                  </a:endParaRPr>
                </a:p>
              </p:txBody>
            </p:sp>
          </mc:Choice>
          <mc:Fallback xmlns="">
            <p:sp>
              <p:nvSpPr>
                <p:cNvPr id="56" name="文本框 55"/>
                <p:cNvSpPr txBox="1">
                  <a:spLocks noRot="1" noChangeAspect="1" noMove="1" noResize="1" noEditPoints="1" noAdjustHandles="1" noChangeArrowheads="1" noChangeShapeType="1" noTextEdit="1"/>
                </p:cNvSpPr>
                <p:nvPr/>
              </p:nvSpPr>
              <p:spPr>
                <a:xfrm>
                  <a:off x="5431599" y="5307660"/>
                  <a:ext cx="2525370" cy="584775"/>
                </a:xfrm>
                <a:prstGeom prst="rect">
                  <a:avLst/>
                </a:prstGeom>
                <a:blipFill>
                  <a:blip r:embed="rId13"/>
                  <a:stretch>
                    <a:fillRect/>
                  </a:stretch>
                </a:blipFill>
              </p:spPr>
              <p:txBody>
                <a:bodyPr/>
                <a:lstStyle/>
                <a:p>
                  <a:r>
                    <a:rPr lang="en-US">
                      <a:noFill/>
                    </a:rPr>
                    <a:t> </a:t>
                  </a:r>
                </a:p>
              </p:txBody>
            </p:sp>
          </mc:Fallback>
        </mc:AlternateContent>
      </p:grpSp>
      <p:sp>
        <p:nvSpPr>
          <p:cNvPr id="30" name="TextBox 5"/>
          <p:cNvSpPr txBox="1"/>
          <p:nvPr/>
        </p:nvSpPr>
        <p:spPr>
          <a:xfrm>
            <a:off x="9124149" y="5959370"/>
            <a:ext cx="3149028" cy="517057"/>
          </a:xfrm>
          <a:prstGeom prst="rect">
            <a:avLst/>
          </a:prstGeom>
          <a:noFill/>
          <a:ln>
            <a:noFill/>
          </a:ln>
        </p:spPr>
        <p:txBody>
          <a:bodyPr wrap="square" lIns="68569" tIns="68569" rIns="68569" bIns="68569" rtlCol="0" anchor="t" anchorCtr="0">
            <a:noAutofit/>
          </a:bodyPr>
          <a:lstStyle/>
          <a:p>
            <a:r>
              <a:rPr lang="en-US" sz="1400" b="1" dirty="0" smtClean="0">
                <a:solidFill>
                  <a:schemeClr val="tx1">
                    <a:lumMod val="50000"/>
                    <a:lumOff val="50000"/>
                  </a:schemeClr>
                </a:solidFill>
                <a:latin typeface="Helvetica Neue Light" charset="0"/>
                <a:ea typeface="Helvetica Neue Light" charset="0"/>
                <a:cs typeface="Helvetica Neue Light" charset="0"/>
              </a:rPr>
              <a:t>Chen</a:t>
            </a:r>
            <a:r>
              <a:rPr lang="en-US" sz="1400" dirty="0" smtClean="0">
                <a:solidFill>
                  <a:schemeClr val="tx1">
                    <a:lumMod val="50000"/>
                    <a:lumOff val="50000"/>
                  </a:schemeClr>
                </a:solidFill>
                <a:latin typeface="Helvetica Neue Light" charset="0"/>
                <a:ea typeface="Helvetica Neue Light" charset="0"/>
                <a:cs typeface="Helvetica Neue Light" charset="0"/>
              </a:rPr>
              <a:t> et al. 2019.</a:t>
            </a:r>
            <a:r>
              <a:rPr lang="en-US" sz="1400" dirty="0">
                <a:solidFill>
                  <a:schemeClr val="tx1">
                    <a:lumMod val="50000"/>
                    <a:lumOff val="50000"/>
                  </a:schemeClr>
                </a:solidFill>
                <a:latin typeface="Helvetica Neue Light" charset="0"/>
                <a:ea typeface="Helvetica Neue Light" charset="0"/>
                <a:cs typeface="Helvetica Neue Light" charset="0"/>
                <a:hlinkClick r:id="rId10"/>
              </a:rPr>
              <a:t> </a:t>
            </a:r>
            <a:r>
              <a:rPr lang="en-US" sz="1400" dirty="0">
                <a:solidFill>
                  <a:schemeClr val="tx1">
                    <a:lumMod val="50000"/>
                    <a:lumOff val="50000"/>
                  </a:schemeClr>
                </a:solidFill>
                <a:latin typeface="Helvetica Neue Light" charset="0"/>
                <a:ea typeface="Helvetica Neue Light" charset="0"/>
                <a:cs typeface="Helvetica Neue Light" charset="0"/>
                <a:hlinkClick r:id="rId14"/>
              </a:rPr>
              <a:t>Neural Ordinary Differential Equations</a:t>
            </a:r>
            <a:r>
              <a:rPr lang="en-US" sz="1400" dirty="0">
                <a:solidFill>
                  <a:schemeClr val="tx1">
                    <a:lumMod val="50000"/>
                    <a:lumOff val="50000"/>
                  </a:schemeClr>
                </a:solidFill>
                <a:latin typeface="Helvetica Neue Light" charset="0"/>
                <a:ea typeface="Helvetica Neue Light" charset="0"/>
                <a:cs typeface="Helvetica Neue Light" charset="0"/>
                <a:hlinkClick r:id="rId10"/>
              </a:rPr>
              <a:t>.</a:t>
            </a:r>
            <a:r>
              <a:rPr lang="en-US" sz="1400" dirty="0" smtClean="0">
                <a:solidFill>
                  <a:schemeClr val="tx1">
                    <a:lumMod val="50000"/>
                    <a:lumOff val="50000"/>
                  </a:schemeClr>
                </a:solidFill>
                <a:latin typeface="Helvetica Neue Light" charset="0"/>
                <a:ea typeface="Helvetica Neue Light" charset="0"/>
                <a:cs typeface="Helvetica Neue Light" charset="0"/>
              </a:rPr>
              <a:t> </a:t>
            </a:r>
            <a:r>
              <a:rPr lang="en-US" sz="1400" i="1" dirty="0" err="1" smtClean="0">
                <a:solidFill>
                  <a:schemeClr val="tx1">
                    <a:lumMod val="50000"/>
                    <a:lumOff val="50000"/>
                  </a:schemeClr>
                </a:solidFill>
                <a:latin typeface="Helvetica Neue Light" charset="0"/>
                <a:ea typeface="Helvetica Neue Light" charset="0"/>
                <a:cs typeface="Helvetica Neue Light" charset="0"/>
              </a:rPr>
              <a:t>NeurIPS</a:t>
            </a:r>
            <a:r>
              <a:rPr lang="en-US" sz="1400" dirty="0" smtClean="0">
                <a:solidFill>
                  <a:schemeClr val="tx1">
                    <a:lumMod val="50000"/>
                    <a:lumOff val="50000"/>
                  </a:schemeClr>
                </a:solidFill>
                <a:latin typeface="Helvetica Neue Light" charset="0"/>
                <a:ea typeface="Helvetica Neue Light" charset="0"/>
                <a:cs typeface="Helvetica Neue Light" charset="0"/>
              </a:rPr>
              <a:t>.</a:t>
            </a:r>
            <a:endParaRPr lang="en-US" sz="1400" dirty="0">
              <a:solidFill>
                <a:schemeClr val="tx1">
                  <a:lumMod val="50000"/>
                  <a:lumOff val="50000"/>
                </a:schemeClr>
              </a:solidFill>
              <a:latin typeface="Helvetica Neue Light" charset="0"/>
              <a:ea typeface="Helvetica Neue Light" charset="0"/>
              <a:cs typeface="Helvetica Neue Light" charset="0"/>
            </a:endParaRPr>
          </a:p>
          <a:p>
            <a:endParaRPr lang="en-US"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4098656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012" y="85725"/>
            <a:ext cx="11327956" cy="914400"/>
          </a:xfrm>
        </p:spPr>
        <p:txBody>
          <a:bodyPr>
            <a:normAutofit/>
          </a:bodyPr>
          <a:lstStyle/>
          <a:p>
            <a:r>
              <a:rPr lang="en-US" dirty="0" smtClean="0"/>
              <a:t>DEs </a:t>
            </a:r>
            <a:r>
              <a:rPr lang="en-US" dirty="0" smtClean="0">
                <a:sym typeface="Wingdings" panose="05000000000000000000" pitchFamily="2" charset="2"/>
              </a:rPr>
              <a:t> DNNS by Numerical Methods</a:t>
            </a:r>
            <a:endParaRPr lang="en-US" dirty="0"/>
          </a:p>
        </p:txBody>
      </p:sp>
      <mc:AlternateContent xmlns:mc="http://schemas.openxmlformats.org/markup-compatibility/2006" xmlns:a14="http://schemas.microsoft.com/office/drawing/2010/main">
        <mc:Choice Requires="a14">
          <p:sp>
            <p:nvSpPr>
              <p:cNvPr id="58" name="矩形 57"/>
              <p:cNvSpPr/>
              <p:nvPr/>
            </p:nvSpPr>
            <p:spPr>
              <a:xfrm>
                <a:off x="4429082" y="1604257"/>
                <a:ext cx="234846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18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58" name="矩形 57"/>
              <p:cNvSpPr>
                <a:spLocks noRot="1" noChangeAspect="1" noMove="1" noResize="1" noEditPoints="1" noAdjustHandles="1" noChangeArrowheads="1" noChangeShapeType="1" noTextEdit="1"/>
              </p:cNvSpPr>
              <p:nvPr/>
            </p:nvSpPr>
            <p:spPr>
              <a:xfrm>
                <a:off x="4429082" y="1604257"/>
                <a:ext cx="2348463" cy="369332"/>
              </a:xfrm>
              <a:prstGeom prst="rect">
                <a:avLst/>
              </a:prstGeom>
              <a:blipFill>
                <a:blip r:embed="rId2"/>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矩形 58"/>
              <p:cNvSpPr/>
              <p:nvPr/>
            </p:nvSpPr>
            <p:spPr>
              <a:xfrm>
                <a:off x="103972" y="1264770"/>
                <a:ext cx="3074816" cy="9408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A12B1E"/>
                              </a:solidFill>
                              <a:latin typeface="Cambria Math" panose="02040503050406030204" pitchFamily="18" charset="0"/>
                            </a:rPr>
                          </m:ctrlPr>
                        </m:sSubPr>
                        <m:e>
                          <m:r>
                            <a:rPr lang="en-US" b="1" i="1" smtClean="0">
                              <a:solidFill>
                                <a:srgbClr val="A12B1E"/>
                              </a:solidFill>
                              <a:latin typeface="Cambria Math" panose="02040503050406030204" pitchFamily="18" charset="0"/>
                            </a:rPr>
                            <m:t>𝒉</m:t>
                          </m:r>
                        </m:e>
                        <m:sub>
                          <m:r>
                            <a:rPr lang="en-US" b="1" i="1" smtClean="0">
                              <a:solidFill>
                                <a:srgbClr val="A12B1E"/>
                              </a:solidFill>
                              <a:latin typeface="Cambria Math" panose="02040503050406030204" pitchFamily="18" charset="0"/>
                            </a:rPr>
                            <m:t>𝒕</m:t>
                          </m:r>
                          <m:r>
                            <a:rPr lang="en-US" b="1" i="1" smtClean="0">
                              <a:solidFill>
                                <a:srgbClr val="A12B1E"/>
                              </a:solidFill>
                              <a:latin typeface="Cambria Math" panose="02040503050406030204" pitchFamily="18" charset="0"/>
                            </a:rPr>
                            <m:t>+</m:t>
                          </m:r>
                          <m:r>
                            <a:rPr lang="en-US" b="1" i="1">
                              <a:solidFill>
                                <a:srgbClr val="A12B1E"/>
                              </a:solidFill>
                              <a:latin typeface="Cambria Math" panose="02040503050406030204" pitchFamily="18" charset="0"/>
                              <a:ea typeface="Cambria Math" panose="02040503050406030204" pitchFamily="18" charset="0"/>
                            </a:rPr>
                            <m:t>𝜹</m:t>
                          </m:r>
                        </m:sub>
                      </m:sSub>
                      <m:r>
                        <a:rPr lang="en-US" b="1" i="1" smtClean="0">
                          <a:solidFill>
                            <a:srgbClr val="A12B1E"/>
                          </a:solidFill>
                          <a:latin typeface="Cambria Math" panose="02040503050406030204" pitchFamily="18" charset="0"/>
                        </a:rPr>
                        <m:t>=</m:t>
                      </m:r>
                      <m:sSub>
                        <m:sSubPr>
                          <m:ctrlPr>
                            <a:rPr lang="en-US" b="1" i="1" smtClean="0">
                              <a:solidFill>
                                <a:srgbClr val="A12B1E"/>
                              </a:solidFill>
                              <a:latin typeface="Cambria Math" panose="02040503050406030204" pitchFamily="18" charset="0"/>
                            </a:rPr>
                          </m:ctrlPr>
                        </m:sSubPr>
                        <m:e>
                          <m:r>
                            <a:rPr lang="en-US" b="1" i="1" smtClean="0">
                              <a:solidFill>
                                <a:srgbClr val="A12B1E"/>
                              </a:solidFill>
                              <a:latin typeface="Cambria Math" panose="02040503050406030204" pitchFamily="18" charset="0"/>
                            </a:rPr>
                            <m:t>𝒉</m:t>
                          </m:r>
                        </m:e>
                        <m:sub>
                          <m:r>
                            <a:rPr lang="en-US" b="1" i="1" smtClean="0">
                              <a:solidFill>
                                <a:srgbClr val="A12B1E"/>
                              </a:solidFill>
                              <a:latin typeface="Cambria Math" panose="02040503050406030204" pitchFamily="18" charset="0"/>
                            </a:rPr>
                            <m:t>𝒕</m:t>
                          </m:r>
                        </m:sub>
                      </m:sSub>
                      <m:r>
                        <a:rPr lang="en-US" b="1" i="1" smtClean="0">
                          <a:solidFill>
                            <a:srgbClr val="A12B1E"/>
                          </a:solidFill>
                          <a:latin typeface="Cambria Math" panose="02040503050406030204" pitchFamily="18" charset="0"/>
                        </a:rPr>
                        <m:t>+</m:t>
                      </m:r>
                      <m:nary>
                        <m:naryPr>
                          <m:limLoc m:val="undOvr"/>
                          <m:ctrlPr>
                            <a:rPr lang="en-US" b="1" i="1" smtClean="0">
                              <a:solidFill>
                                <a:srgbClr val="A12B1E"/>
                              </a:solidFill>
                              <a:latin typeface="Cambria Math" panose="02040503050406030204" pitchFamily="18" charset="0"/>
                              <a:ea typeface="Cambria Math" panose="02040503050406030204" pitchFamily="18" charset="0"/>
                            </a:rPr>
                          </m:ctrlPr>
                        </m:naryPr>
                        <m:sub>
                          <m:r>
                            <a:rPr lang="en-US" b="1" i="1" smtClean="0">
                              <a:solidFill>
                                <a:srgbClr val="A12B1E"/>
                              </a:solidFill>
                              <a:latin typeface="Cambria Math" panose="02040503050406030204" pitchFamily="18" charset="0"/>
                              <a:ea typeface="Cambria Math" panose="02040503050406030204" pitchFamily="18" charset="0"/>
                            </a:rPr>
                            <m:t>𝒕</m:t>
                          </m:r>
                        </m:sub>
                        <m:sup>
                          <m:r>
                            <a:rPr lang="en-US" b="1" i="1" smtClean="0">
                              <a:solidFill>
                                <a:srgbClr val="A12B1E"/>
                              </a:solidFill>
                              <a:latin typeface="Cambria Math" panose="02040503050406030204" pitchFamily="18" charset="0"/>
                              <a:ea typeface="Cambria Math" panose="02040503050406030204" pitchFamily="18" charset="0"/>
                            </a:rPr>
                            <m:t>𝒕</m:t>
                          </m:r>
                          <m:r>
                            <a:rPr lang="en-US" b="1" i="1" smtClean="0">
                              <a:solidFill>
                                <a:srgbClr val="A12B1E"/>
                              </a:solidFill>
                              <a:latin typeface="Cambria Math" panose="02040503050406030204" pitchFamily="18" charset="0"/>
                              <a:ea typeface="Cambria Math" panose="02040503050406030204" pitchFamily="18" charset="0"/>
                            </a:rPr>
                            <m:t>+</m:t>
                          </m:r>
                          <m:r>
                            <a:rPr lang="en-US" b="1" i="1" smtClean="0">
                              <a:solidFill>
                                <a:srgbClr val="A12B1E"/>
                              </a:solidFill>
                              <a:latin typeface="Cambria Math" panose="02040503050406030204" pitchFamily="18" charset="0"/>
                              <a:ea typeface="Cambria Math" panose="02040503050406030204" pitchFamily="18" charset="0"/>
                            </a:rPr>
                            <m:t>𝜹</m:t>
                          </m:r>
                        </m:sup>
                        <m:e>
                          <m:r>
                            <a:rPr lang="en-US" b="1" i="1" smtClean="0">
                              <a:solidFill>
                                <a:srgbClr val="A12B1E"/>
                              </a:solidFill>
                              <a:latin typeface="Cambria Math" panose="02040503050406030204" pitchFamily="18" charset="0"/>
                              <a:ea typeface="Cambria Math" panose="02040503050406030204" pitchFamily="18" charset="0"/>
                            </a:rPr>
                            <m:t>𝒇</m:t>
                          </m:r>
                          <m:r>
                            <a:rPr lang="en-US" b="1" i="1" smtClean="0">
                              <a:solidFill>
                                <a:srgbClr val="A12B1E"/>
                              </a:solidFill>
                              <a:latin typeface="Cambria Math" panose="02040503050406030204" pitchFamily="18" charset="0"/>
                              <a:ea typeface="Cambria Math" panose="02040503050406030204" pitchFamily="18" charset="0"/>
                            </a:rPr>
                            <m:t>(</m:t>
                          </m:r>
                          <m:r>
                            <a:rPr lang="en-US" b="1" i="1" smtClean="0">
                              <a:solidFill>
                                <a:srgbClr val="A12B1E"/>
                              </a:solidFill>
                              <a:latin typeface="Cambria Math" panose="02040503050406030204" pitchFamily="18" charset="0"/>
                              <a:ea typeface="Cambria Math" panose="02040503050406030204" pitchFamily="18" charset="0"/>
                            </a:rPr>
                            <m:t>𝒉</m:t>
                          </m:r>
                          <m:r>
                            <a:rPr lang="en-US" b="1" i="1" smtClean="0">
                              <a:solidFill>
                                <a:srgbClr val="A12B1E"/>
                              </a:solidFill>
                              <a:latin typeface="Cambria Math" panose="02040503050406030204" pitchFamily="18" charset="0"/>
                              <a:ea typeface="Cambria Math" panose="02040503050406030204" pitchFamily="18" charset="0"/>
                            </a:rPr>
                            <m:t>, </m:t>
                          </m:r>
                          <m:r>
                            <a:rPr lang="en-US" b="1" i="1" smtClean="0">
                              <a:solidFill>
                                <a:srgbClr val="A12B1E"/>
                              </a:solidFill>
                              <a:latin typeface="Cambria Math" panose="02040503050406030204" pitchFamily="18" charset="0"/>
                              <a:ea typeface="Cambria Math" panose="02040503050406030204" pitchFamily="18" charset="0"/>
                            </a:rPr>
                            <m:t>𝜽</m:t>
                          </m:r>
                          <m:r>
                            <a:rPr lang="en-US" b="1" i="1" smtClean="0">
                              <a:solidFill>
                                <a:srgbClr val="A12B1E"/>
                              </a:solidFill>
                              <a:latin typeface="Cambria Math" panose="02040503050406030204" pitchFamily="18" charset="0"/>
                              <a:ea typeface="Cambria Math" panose="02040503050406030204" pitchFamily="18" charset="0"/>
                            </a:rPr>
                            <m:t>,</m:t>
                          </m:r>
                          <m:r>
                            <a:rPr lang="en-US" b="1" i="1" smtClean="0">
                              <a:solidFill>
                                <a:srgbClr val="A12B1E"/>
                              </a:solidFill>
                              <a:latin typeface="Cambria Math" panose="02040503050406030204" pitchFamily="18" charset="0"/>
                              <a:ea typeface="Cambria Math" panose="02040503050406030204" pitchFamily="18" charset="0"/>
                            </a:rPr>
                            <m:t>𝝉</m:t>
                          </m:r>
                          <m:r>
                            <a:rPr lang="en-US" b="1" i="1" smtClean="0">
                              <a:solidFill>
                                <a:srgbClr val="A12B1E"/>
                              </a:solidFill>
                              <a:latin typeface="Cambria Math" panose="02040503050406030204" pitchFamily="18" charset="0"/>
                              <a:ea typeface="Cambria Math" panose="02040503050406030204" pitchFamily="18" charset="0"/>
                            </a:rPr>
                            <m:t>)</m:t>
                          </m:r>
                        </m:e>
                      </m:nary>
                      <m:r>
                        <a:rPr lang="en-US" b="1" i="1" smtClean="0">
                          <a:solidFill>
                            <a:srgbClr val="A12B1E"/>
                          </a:solidFill>
                          <a:latin typeface="Cambria Math" panose="02040503050406030204" pitchFamily="18" charset="0"/>
                          <a:ea typeface="Cambria Math" panose="02040503050406030204" pitchFamily="18" charset="0"/>
                        </a:rPr>
                        <m:t>𝒅</m:t>
                      </m:r>
                      <m:r>
                        <a:rPr lang="en-US" b="1" i="1" smtClean="0">
                          <a:solidFill>
                            <a:srgbClr val="A12B1E"/>
                          </a:solidFill>
                          <a:latin typeface="Cambria Math" panose="02040503050406030204" pitchFamily="18" charset="0"/>
                          <a:ea typeface="Cambria Math" panose="02040503050406030204" pitchFamily="18" charset="0"/>
                        </a:rPr>
                        <m:t>𝝉</m:t>
                      </m:r>
                    </m:oMath>
                  </m:oMathPara>
                </a14:m>
                <a:endParaRPr lang="en-US" b="1" dirty="0" smtClean="0">
                  <a:solidFill>
                    <a:srgbClr val="A12B1E"/>
                  </a:solidFill>
                  <a:ea typeface="Cambria Math" panose="02040503050406030204" pitchFamily="18" charset="0"/>
                </a:endParaRPr>
              </a:p>
            </p:txBody>
          </p:sp>
        </mc:Choice>
        <mc:Fallback xmlns="">
          <p:sp>
            <p:nvSpPr>
              <p:cNvPr id="59" name="矩形 58"/>
              <p:cNvSpPr>
                <a:spLocks noRot="1" noChangeAspect="1" noMove="1" noResize="1" noEditPoints="1" noAdjustHandles="1" noChangeArrowheads="1" noChangeShapeType="1" noTextEdit="1"/>
              </p:cNvSpPr>
              <p:nvPr/>
            </p:nvSpPr>
            <p:spPr>
              <a:xfrm>
                <a:off x="103972" y="1264770"/>
                <a:ext cx="3074816" cy="940899"/>
              </a:xfrm>
              <a:prstGeom prst="rect">
                <a:avLst/>
              </a:prstGeom>
              <a:blipFill>
                <a:blip r:embed="rId3"/>
                <a:stretch>
                  <a:fillRect/>
                </a:stretch>
              </a:blipFill>
            </p:spPr>
            <p:txBody>
              <a:bodyPr/>
              <a:lstStyle/>
              <a:p>
                <a:r>
                  <a:rPr lang="en-US">
                    <a:noFill/>
                  </a:rPr>
                  <a:t> </a:t>
                </a:r>
              </a:p>
            </p:txBody>
          </p:sp>
        </mc:Fallback>
      </mc:AlternateContent>
      <p:grpSp>
        <p:nvGrpSpPr>
          <p:cNvPr id="113" name="组合 112"/>
          <p:cNvGrpSpPr/>
          <p:nvPr/>
        </p:nvGrpSpPr>
        <p:grpSpPr>
          <a:xfrm>
            <a:off x="4043327" y="2643623"/>
            <a:ext cx="3048823" cy="4160505"/>
            <a:chOff x="4334123" y="2391706"/>
            <a:chExt cx="3048823" cy="4160505"/>
          </a:xfrm>
        </p:grpSpPr>
        <p:grpSp>
          <p:nvGrpSpPr>
            <p:cNvPr id="78" name="组合 77"/>
            <p:cNvGrpSpPr/>
            <p:nvPr/>
          </p:nvGrpSpPr>
          <p:grpSpPr>
            <a:xfrm>
              <a:off x="4733805" y="2497701"/>
              <a:ext cx="2649141" cy="4027191"/>
              <a:chOff x="4667664" y="1329580"/>
              <a:chExt cx="2649141" cy="4027191"/>
            </a:xfrm>
          </p:grpSpPr>
          <p:cxnSp>
            <p:nvCxnSpPr>
              <p:cNvPr id="79" name="直接箭头连接符 78"/>
              <p:cNvCxnSpPr>
                <a:stCxn id="93" idx="1"/>
              </p:cNvCxnSpPr>
              <p:nvPr/>
            </p:nvCxnSpPr>
            <p:spPr>
              <a:xfrm flipH="1">
                <a:off x="5078846" y="3929628"/>
                <a:ext cx="853112" cy="215118"/>
              </a:xfrm>
              <a:prstGeom prst="straightConnector1">
                <a:avLst/>
              </a:prstGeom>
              <a:noFill/>
              <a:ln w="6350" cap="flat" cmpd="sng" algn="ctr">
                <a:solidFill>
                  <a:sysClr val="windowText" lastClr="000000"/>
                </a:solidFill>
                <a:prstDash val="solid"/>
                <a:miter lim="800000"/>
                <a:tailEnd type="triangle"/>
              </a:ln>
              <a:effectLst/>
            </p:spPr>
          </p:cxnSp>
          <p:cxnSp>
            <p:nvCxnSpPr>
              <p:cNvPr id="80" name="直接箭头连接符 79"/>
              <p:cNvCxnSpPr/>
              <p:nvPr/>
            </p:nvCxnSpPr>
            <p:spPr>
              <a:xfrm flipH="1">
                <a:off x="5061737" y="1329580"/>
                <a:ext cx="12718" cy="2922467"/>
              </a:xfrm>
              <a:prstGeom prst="straightConnector1">
                <a:avLst/>
              </a:prstGeom>
              <a:noFill/>
              <a:ln w="6350" cap="flat" cmpd="sng" algn="ctr">
                <a:solidFill>
                  <a:sysClr val="windowText" lastClr="000000"/>
                </a:solidFill>
                <a:prstDash val="solid"/>
                <a:miter lim="800000"/>
                <a:tailEnd type="triangle"/>
              </a:ln>
              <a:effectLst/>
            </p:spPr>
          </p:cxnSp>
          <p:sp>
            <p:nvSpPr>
              <p:cNvPr id="81" name="圆角矩形 80"/>
              <p:cNvSpPr/>
              <p:nvPr/>
            </p:nvSpPr>
            <p:spPr>
              <a:xfrm>
                <a:off x="5640319" y="2152577"/>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Conv</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82" name="圆角矩形 81"/>
              <p:cNvSpPr/>
              <p:nvPr/>
            </p:nvSpPr>
            <p:spPr>
              <a:xfrm>
                <a:off x="5640319" y="2862159"/>
                <a:ext cx="1430080" cy="403916"/>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83" name="组合 82"/>
              <p:cNvGrpSpPr/>
              <p:nvPr/>
            </p:nvGrpSpPr>
            <p:grpSpPr>
              <a:xfrm>
                <a:off x="5640319" y="3571740"/>
                <a:ext cx="1430080" cy="650275"/>
                <a:chOff x="2133600" y="3799840"/>
                <a:chExt cx="1330960" cy="605204"/>
              </a:xfrm>
            </p:grpSpPr>
            <p:sp>
              <p:nvSpPr>
                <p:cNvPr id="92" name="圆角矩形 91"/>
                <p:cNvSpPr/>
                <p:nvPr/>
              </p:nvSpPr>
              <p:spPr>
                <a:xfrm>
                  <a:off x="2133600" y="3799840"/>
                  <a:ext cx="1330960" cy="3759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93" name="文本框 92"/>
                    <p:cNvSpPr txBox="1"/>
                    <p:nvPr/>
                  </p:nvSpPr>
                  <p:spPr>
                    <a:xfrm>
                      <a:off x="2405025" y="3860800"/>
                      <a:ext cx="937616" cy="5442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rPr>
                              <m:t>𝜹</m:t>
                            </m:r>
                            <m:r>
                              <a:rPr kumimoji="0" lang="en-US" sz="2000" b="1" i="1" u="none" strike="noStrike" kern="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rPr>
                              <m:t>𝟏</m:t>
                            </m:r>
                          </m:oMath>
                        </m:oMathPara>
                      </a14:m>
                      <a:endParaRPr kumimoji="0" lang="en-US" sz="2000" b="1" i="0" u="none" strike="noStrike" kern="0" cap="none" spc="0" normalizeH="0" baseline="0" noProof="0" dirty="0" smtClean="0">
                        <a:ln>
                          <a:noFill/>
                        </a:ln>
                        <a:solidFill>
                          <a:srgbClr val="FF0000"/>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93" name="文本框 92"/>
                    <p:cNvSpPr txBox="1">
                      <a:spLocks noRot="1" noChangeAspect="1" noMove="1" noResize="1" noEditPoints="1" noAdjustHandles="1" noChangeArrowheads="1" noChangeShapeType="1" noTextEdit="1"/>
                    </p:cNvSpPr>
                    <p:nvPr/>
                  </p:nvSpPr>
                  <p:spPr>
                    <a:xfrm>
                      <a:off x="2405025" y="3860800"/>
                      <a:ext cx="937616" cy="544244"/>
                    </a:xfrm>
                    <a:prstGeom prst="rect">
                      <a:avLst/>
                    </a:prstGeom>
                    <a:blipFill>
                      <a:blip r:embed="rId4"/>
                      <a:stretch>
                        <a:fillRect l="-602" r="-1807"/>
                      </a:stretch>
                    </a:blipFill>
                  </p:spPr>
                  <p:txBody>
                    <a:bodyPr/>
                    <a:lstStyle/>
                    <a:p>
                      <a:r>
                        <a:rPr lang="en-US">
                          <a:noFill/>
                        </a:rPr>
                        <a:t> </a:t>
                      </a:r>
                    </a:p>
                  </p:txBody>
                </p:sp>
              </mc:Fallback>
            </mc:AlternateContent>
          </p:grpSp>
          <p:grpSp>
            <p:nvGrpSpPr>
              <p:cNvPr id="84" name="组合 83"/>
              <p:cNvGrpSpPr/>
              <p:nvPr/>
            </p:nvGrpSpPr>
            <p:grpSpPr>
              <a:xfrm>
                <a:off x="4667664" y="4252043"/>
                <a:ext cx="769422" cy="749877"/>
                <a:chOff x="1228360" y="4432995"/>
                <a:chExt cx="716093" cy="697903"/>
              </a:xfrm>
            </p:grpSpPr>
            <p:sp>
              <p:nvSpPr>
                <p:cNvPr id="90" name="圆角矩形 89"/>
                <p:cNvSpPr/>
                <p:nvPr/>
              </p:nvSpPr>
              <p:spPr>
                <a:xfrm>
                  <a:off x="1228360" y="4432995"/>
                  <a:ext cx="716093" cy="49789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1" name="文本框 90"/>
                    <p:cNvSpPr txBox="1"/>
                    <p:nvPr/>
                  </p:nvSpPr>
                  <p:spPr>
                    <a:xfrm>
                      <a:off x="1334584" y="4529365"/>
                      <a:ext cx="503644" cy="60153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oMath>
                        </m:oMathPara>
                      </a14:m>
                      <a:endParaRPr kumimoji="0" lang="en-US" sz="24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1334584" y="4529365"/>
                      <a:ext cx="503644" cy="601533"/>
                    </a:xfrm>
                    <a:prstGeom prst="rect">
                      <a:avLst/>
                    </a:prstGeom>
                    <a:blipFill>
                      <a:blip r:embed="rId5"/>
                      <a:stretch>
                        <a:fillRect/>
                      </a:stretch>
                    </a:blipFill>
                  </p:spPr>
                  <p:txBody>
                    <a:bodyPr/>
                    <a:lstStyle/>
                    <a:p>
                      <a:r>
                        <a:rPr lang="en-US">
                          <a:noFill/>
                        </a:rPr>
                        <a:t> </a:t>
                      </a:r>
                    </a:p>
                  </p:txBody>
                </p:sp>
              </mc:Fallback>
            </mc:AlternateContent>
          </p:grpSp>
          <p:cxnSp>
            <p:nvCxnSpPr>
              <p:cNvPr id="85" name="直接箭头连接符 84"/>
              <p:cNvCxnSpPr>
                <a:stCxn id="81" idx="2"/>
                <a:endCxn id="82" idx="0"/>
              </p:cNvCxnSpPr>
              <p:nvPr/>
            </p:nvCxnSpPr>
            <p:spPr>
              <a:xfrm>
                <a:off x="6355359" y="2556493"/>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86" name="直接箭头连接符 85"/>
              <p:cNvCxnSpPr>
                <a:stCxn id="82" idx="2"/>
                <a:endCxn id="92" idx="0"/>
              </p:cNvCxnSpPr>
              <p:nvPr/>
            </p:nvCxnSpPr>
            <p:spPr>
              <a:xfrm>
                <a:off x="6355359" y="3266074"/>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87" name="直接箭头连接符 86"/>
              <p:cNvCxnSpPr/>
              <p:nvPr/>
            </p:nvCxnSpPr>
            <p:spPr>
              <a:xfrm>
                <a:off x="5074455" y="1710676"/>
                <a:ext cx="1293622" cy="411954"/>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cxnSp>
            <p:nvCxnSpPr>
              <p:cNvPr id="88" name="直接箭头连接符 87"/>
              <p:cNvCxnSpPr/>
              <p:nvPr/>
            </p:nvCxnSpPr>
            <p:spPr>
              <a:xfrm>
                <a:off x="5061737" y="4813764"/>
                <a:ext cx="0" cy="543007"/>
              </a:xfrm>
              <a:prstGeom prst="straightConnector1">
                <a:avLst/>
              </a:prstGeom>
              <a:noFill/>
              <a:ln w="6350" cap="flat" cmpd="sng" algn="ctr">
                <a:solidFill>
                  <a:sysClr val="windowText" lastClr="000000"/>
                </a:solidFill>
                <a:prstDash val="solid"/>
                <a:miter lim="800000"/>
                <a:tailEnd type="triangle"/>
              </a:ln>
              <a:effectLst/>
            </p:spPr>
          </p:cxnSp>
          <p:sp>
            <p:nvSpPr>
              <p:cNvPr id="89" name="矩形 88"/>
              <p:cNvSpPr/>
              <p:nvPr/>
            </p:nvSpPr>
            <p:spPr>
              <a:xfrm>
                <a:off x="5524489" y="2013134"/>
                <a:ext cx="1792316" cy="2131612"/>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03" name="矩形 102"/>
                <p:cNvSpPr/>
                <p:nvPr/>
              </p:nvSpPr>
              <p:spPr>
                <a:xfrm>
                  <a:off x="4334123" y="2391706"/>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3" name="矩形 102"/>
                <p:cNvSpPr>
                  <a:spLocks noRot="1" noChangeAspect="1" noMove="1" noResize="1" noEditPoints="1" noAdjustHandles="1" noChangeArrowheads="1" noChangeShapeType="1" noTextEdit="1"/>
                </p:cNvSpPr>
                <p:nvPr/>
              </p:nvSpPr>
              <p:spPr>
                <a:xfrm>
                  <a:off x="4334123" y="2391706"/>
                  <a:ext cx="554895" cy="461665"/>
                </a:xfrm>
                <a:prstGeom prst="rect">
                  <a:avLst/>
                </a:prstGeom>
                <a:blipFill>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矩形 103"/>
                <p:cNvSpPr/>
                <p:nvPr/>
              </p:nvSpPr>
              <p:spPr>
                <a:xfrm>
                  <a:off x="5196993" y="6090546"/>
                  <a:ext cx="8530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𝟏</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4" name="矩形 103"/>
                <p:cNvSpPr>
                  <a:spLocks noRot="1" noChangeAspect="1" noMove="1" noResize="1" noEditPoints="1" noAdjustHandles="1" noChangeArrowheads="1" noChangeShapeType="1" noTextEdit="1"/>
                </p:cNvSpPr>
                <p:nvPr/>
              </p:nvSpPr>
              <p:spPr>
                <a:xfrm>
                  <a:off x="5196993" y="6090546"/>
                  <a:ext cx="853054" cy="461665"/>
                </a:xfrm>
                <a:prstGeom prst="rect">
                  <a:avLst/>
                </a:prstGeom>
                <a:blipFill>
                  <a:blip r:embed="rId7"/>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矩形 104"/>
                <p:cNvSpPr/>
                <p:nvPr/>
              </p:nvSpPr>
              <p:spPr>
                <a:xfrm>
                  <a:off x="5833731" y="2594453"/>
                  <a:ext cx="13980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400" b="0" i="0" u="none" strike="noStrike" kern="0" cap="none" spc="0" normalizeH="0" baseline="0" noProof="0" dirty="0" smtClean="0">
                    <a:ln>
                      <a:noFill/>
                    </a:ln>
                    <a:solidFill>
                      <a:prstClr val="black"/>
                    </a:solidFill>
                    <a:effectLst/>
                    <a:uLnTx/>
                    <a:uFillTx/>
                  </a:endParaRPr>
                </a:p>
              </p:txBody>
            </p:sp>
          </mc:Choice>
          <mc:Fallback xmlns="">
            <p:sp>
              <p:nvSpPr>
                <p:cNvPr id="105" name="矩形 104"/>
                <p:cNvSpPr>
                  <a:spLocks noRot="1" noChangeAspect="1" noMove="1" noResize="1" noEditPoints="1" noAdjustHandles="1" noChangeArrowheads="1" noChangeShapeType="1" noTextEdit="1"/>
                </p:cNvSpPr>
                <p:nvPr/>
              </p:nvSpPr>
              <p:spPr>
                <a:xfrm>
                  <a:off x="5833731" y="2594453"/>
                  <a:ext cx="1398011" cy="461665"/>
                </a:xfrm>
                <a:prstGeom prst="rect">
                  <a:avLst/>
                </a:prstGeom>
                <a:blipFill>
                  <a:blip r:embed="rId8"/>
                  <a:stretch>
                    <a:fillRect l="-435" r="-870" b="-17105"/>
                  </a:stretch>
                </a:blipFill>
              </p:spPr>
              <p:txBody>
                <a:bodyPr/>
                <a:lstStyle/>
                <a:p>
                  <a:r>
                    <a:rPr lang="en-US">
                      <a:noFill/>
                    </a:rPr>
                    <a:t> </a:t>
                  </a:r>
                </a:p>
              </p:txBody>
            </p:sp>
          </mc:Fallback>
        </mc:AlternateContent>
      </p:grpSp>
      <p:grpSp>
        <p:nvGrpSpPr>
          <p:cNvPr id="115" name="组合 114"/>
          <p:cNvGrpSpPr/>
          <p:nvPr/>
        </p:nvGrpSpPr>
        <p:grpSpPr>
          <a:xfrm>
            <a:off x="279108" y="2593685"/>
            <a:ext cx="3048777" cy="4123320"/>
            <a:chOff x="8107047" y="2414551"/>
            <a:chExt cx="3048777" cy="4123320"/>
          </a:xfrm>
        </p:grpSpPr>
        <p:cxnSp>
          <p:nvCxnSpPr>
            <p:cNvPr id="60" name="直接箭头连接符 59"/>
            <p:cNvCxnSpPr>
              <a:stCxn id="66" idx="1"/>
            </p:cNvCxnSpPr>
            <p:nvPr/>
          </p:nvCxnSpPr>
          <p:spPr>
            <a:xfrm flipH="1">
              <a:off x="8822507" y="5107896"/>
              <a:ext cx="733072" cy="217950"/>
            </a:xfrm>
            <a:prstGeom prst="straightConnector1">
              <a:avLst/>
            </a:prstGeom>
            <a:noFill/>
            <a:ln w="6350" cap="flat" cmpd="sng" algn="ctr">
              <a:solidFill>
                <a:sysClr val="windowText" lastClr="000000"/>
              </a:solidFill>
              <a:prstDash val="solid"/>
              <a:miter lim="800000"/>
              <a:tailEnd type="triangle"/>
            </a:ln>
            <a:effectLst/>
          </p:spPr>
        </p:cxnSp>
        <p:cxnSp>
          <p:nvCxnSpPr>
            <p:cNvPr id="61" name="直接箭头连接符 60"/>
            <p:cNvCxnSpPr/>
            <p:nvPr/>
          </p:nvCxnSpPr>
          <p:spPr>
            <a:xfrm>
              <a:off x="8813146" y="2472442"/>
              <a:ext cx="0" cy="2960705"/>
            </a:xfrm>
            <a:prstGeom prst="straightConnector1">
              <a:avLst/>
            </a:prstGeom>
            <a:noFill/>
            <a:ln w="6350" cap="flat" cmpd="sng" algn="ctr">
              <a:solidFill>
                <a:sysClr val="windowText" lastClr="000000"/>
              </a:solidFill>
              <a:prstDash val="solid"/>
              <a:miter lim="800000"/>
              <a:tailEnd type="triangle"/>
            </a:ln>
            <a:effectLst/>
          </p:spPr>
        </p:cxnSp>
        <p:sp>
          <p:nvSpPr>
            <p:cNvPr id="62" name="圆角矩形 61"/>
            <p:cNvSpPr/>
            <p:nvPr/>
          </p:nvSpPr>
          <p:spPr>
            <a:xfrm>
              <a:off x="9401090" y="3315456"/>
              <a:ext cx="1430080" cy="403916"/>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Conv</a:t>
              </a:r>
              <a:endParaRPr kumimoji="0" lang="en-US" sz="18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63" name="圆角矩形 62"/>
            <p:cNvSpPr/>
            <p:nvPr/>
          </p:nvSpPr>
          <p:spPr>
            <a:xfrm>
              <a:off x="9401090" y="4025038"/>
              <a:ext cx="1430080" cy="403916"/>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Calibri" panose="020F0502020204030204"/>
                  <a:ea typeface="+mn-ea"/>
                  <a:cs typeface="+mn-cs"/>
                </a:rPr>
                <a:t>ReLU</a:t>
              </a:r>
              <a:endParaRPr kumimoji="0" lang="en-US" sz="2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64" name="组合 63"/>
            <p:cNvGrpSpPr/>
            <p:nvPr/>
          </p:nvGrpSpPr>
          <p:grpSpPr>
            <a:xfrm>
              <a:off x="9401090" y="4734619"/>
              <a:ext cx="1430080" cy="681053"/>
              <a:chOff x="2133600" y="3799840"/>
              <a:chExt cx="1330960" cy="633849"/>
            </a:xfrm>
          </p:grpSpPr>
          <p:sp>
            <p:nvSpPr>
              <p:cNvPr id="65" name="圆角矩形 64"/>
              <p:cNvSpPr/>
              <p:nvPr/>
            </p:nvSpPr>
            <p:spPr>
              <a:xfrm>
                <a:off x="2133600" y="3799840"/>
                <a:ext cx="1330960" cy="3759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66" name="文本框 65"/>
                  <p:cNvSpPr txBox="1"/>
                  <p:nvPr/>
                </p:nvSpPr>
                <p:spPr>
                  <a:xfrm>
                    <a:off x="2277381" y="3860800"/>
                    <a:ext cx="1065261" cy="5728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rPr>
                            <m:t>𝜹</m:t>
                          </m:r>
                          <m:r>
                            <a:rPr kumimoji="0" lang="en-US" sz="2000" b="1" i="1" u="none" strike="noStrike" kern="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rPr>
                            <m:t>→</m:t>
                          </m:r>
                          <m:sSup>
                            <m:sSupPr>
                              <m:ctrlPr>
                                <a:rPr kumimoji="0" lang="en-US" sz="2000" b="1" i="1" u="none" strike="noStrike" kern="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rPr>
                              </m:ctrlPr>
                            </m:sSupPr>
                            <m:e>
                              <m:r>
                                <a:rPr kumimoji="0" lang="en-US" sz="2000" b="1" i="1" u="none" strike="noStrike" kern="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rPr>
                                <m:t>𝟎</m:t>
                              </m:r>
                            </m:e>
                            <m:sup>
                              <m:r>
                                <a:rPr kumimoji="0" lang="en-US" sz="2000" b="1" i="1" u="none" strike="noStrike" kern="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rPr>
                                <m:t>+</m:t>
                              </m:r>
                            </m:sup>
                          </m:sSup>
                        </m:oMath>
                      </m:oMathPara>
                    </a14:m>
                    <a:endParaRPr kumimoji="0" lang="en-US" sz="2000" b="1" i="0" u="none" strike="noStrike" kern="0" cap="none" spc="0" normalizeH="0" baseline="0" noProof="0" dirty="0" smtClean="0">
                      <a:ln>
                        <a:noFill/>
                      </a:ln>
                      <a:solidFill>
                        <a:srgbClr val="FF0000"/>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p:txBody>
              </p:sp>
            </mc:Choice>
            <mc:Fallback xmlns="">
              <p:sp>
                <p:nvSpPr>
                  <p:cNvPr id="66" name="文本框 65"/>
                  <p:cNvSpPr txBox="1">
                    <a:spLocks noRot="1" noChangeAspect="1" noMove="1" noResize="1" noEditPoints="1" noAdjustHandles="1" noChangeArrowheads="1" noChangeShapeType="1" noTextEdit="1"/>
                  </p:cNvSpPr>
                  <p:nvPr/>
                </p:nvSpPr>
                <p:spPr>
                  <a:xfrm>
                    <a:off x="2277381" y="3860800"/>
                    <a:ext cx="1065261" cy="572889"/>
                  </a:xfrm>
                  <a:prstGeom prst="rect">
                    <a:avLst/>
                  </a:prstGeom>
                  <a:blipFill>
                    <a:blip r:embed="rId9"/>
                    <a:stretch>
                      <a:fillRect l="-1596"/>
                    </a:stretch>
                  </a:blipFill>
                </p:spPr>
                <p:txBody>
                  <a:bodyPr/>
                  <a:lstStyle/>
                  <a:p>
                    <a:r>
                      <a:rPr lang="en-US">
                        <a:noFill/>
                      </a:rPr>
                      <a:t> </a:t>
                    </a:r>
                  </a:p>
                </p:txBody>
              </p:sp>
            </mc:Fallback>
          </mc:AlternateContent>
        </p:grpSp>
        <p:cxnSp>
          <p:nvCxnSpPr>
            <p:cNvPr id="67" name="直接箭头连接符 66"/>
            <p:cNvCxnSpPr>
              <a:stCxn id="62" idx="2"/>
              <a:endCxn id="63" idx="0"/>
            </p:cNvCxnSpPr>
            <p:nvPr/>
          </p:nvCxnSpPr>
          <p:spPr>
            <a:xfrm>
              <a:off x="10116130" y="3719372"/>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68" name="直接箭头连接符 67"/>
            <p:cNvCxnSpPr>
              <a:stCxn id="63" idx="2"/>
              <a:endCxn id="65" idx="0"/>
            </p:cNvCxnSpPr>
            <p:nvPr/>
          </p:nvCxnSpPr>
          <p:spPr>
            <a:xfrm>
              <a:off x="10116130" y="4428953"/>
              <a:ext cx="0" cy="305666"/>
            </a:xfrm>
            <a:prstGeom prst="straightConnector1">
              <a:avLst/>
            </a:prstGeom>
            <a:noFill/>
            <a:ln w="6350" cap="flat" cmpd="sng" algn="ctr">
              <a:solidFill>
                <a:sysClr val="windowText" lastClr="000000"/>
              </a:solidFill>
              <a:prstDash val="solid"/>
              <a:miter lim="800000"/>
              <a:tailEnd type="triangle"/>
            </a:ln>
            <a:effectLst/>
          </p:spPr>
        </p:cxnSp>
        <p:cxnSp>
          <p:nvCxnSpPr>
            <p:cNvPr id="69" name="直接箭头连接符 68"/>
            <p:cNvCxnSpPr/>
            <p:nvPr/>
          </p:nvCxnSpPr>
          <p:spPr>
            <a:xfrm>
              <a:off x="8822508" y="2885578"/>
              <a:ext cx="1293622" cy="411954"/>
            </a:xfrm>
            <a:prstGeom prst="straightConnector1">
              <a:avLst/>
            </a:prstGeom>
            <a:noFill/>
            <a:ln w="6350" cap="flat" cmpd="sng" algn="ctr">
              <a:solidFill>
                <a:sysClr val="windowText" lastClr="000000"/>
              </a:solidFill>
              <a:prstDash val="solid"/>
              <a:miter lim="800000"/>
              <a:headEnd type="oval" w="med" len="med"/>
              <a:tailEnd type="triangle" w="med" len="med"/>
            </a:ln>
            <a:effectLst/>
          </p:spPr>
        </p:cxnSp>
        <p:cxnSp>
          <p:nvCxnSpPr>
            <p:cNvPr id="70" name="直接箭头连接符 69"/>
            <p:cNvCxnSpPr/>
            <p:nvPr/>
          </p:nvCxnSpPr>
          <p:spPr>
            <a:xfrm flipH="1">
              <a:off x="8813146" y="5615595"/>
              <a:ext cx="9361" cy="922276"/>
            </a:xfrm>
            <a:prstGeom prst="straightConnector1">
              <a:avLst/>
            </a:prstGeom>
            <a:noFill/>
            <a:ln w="6350" cap="flat" cmpd="sng" algn="ctr">
              <a:solidFill>
                <a:sysClr val="windowText" lastClr="000000"/>
              </a:solidFill>
              <a:prstDash val="solid"/>
              <a:miter lim="800000"/>
              <a:tailEnd type="triangle"/>
            </a:ln>
            <a:effectLst/>
          </p:spPr>
        </p:cxnSp>
        <p:grpSp>
          <p:nvGrpSpPr>
            <p:cNvPr id="71" name="组合 70"/>
            <p:cNvGrpSpPr/>
            <p:nvPr/>
          </p:nvGrpSpPr>
          <p:grpSpPr>
            <a:xfrm>
              <a:off x="8437797" y="5433143"/>
              <a:ext cx="769422" cy="749877"/>
              <a:chOff x="1228360" y="4432995"/>
              <a:chExt cx="716093" cy="697903"/>
            </a:xfrm>
          </p:grpSpPr>
          <p:sp>
            <p:nvSpPr>
              <p:cNvPr id="72" name="圆角矩形 71"/>
              <p:cNvSpPr/>
              <p:nvPr/>
            </p:nvSpPr>
            <p:spPr>
              <a:xfrm>
                <a:off x="1228360" y="4432995"/>
                <a:ext cx="716093" cy="49789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3" name="文本框 72"/>
                  <p:cNvSpPr txBox="1"/>
                  <p:nvPr/>
                </p:nvSpPr>
                <p:spPr>
                  <a:xfrm>
                    <a:off x="1334584" y="4529365"/>
                    <a:ext cx="503644" cy="60153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oMath>
                      </m:oMathPara>
                    </a14:m>
                    <a:endParaRPr kumimoji="0" lang="en-US" sz="24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mc:Choice>
            <mc:Fallback xmlns="">
              <p:sp>
                <p:nvSpPr>
                  <p:cNvPr id="91" name="文本框 90"/>
                  <p:cNvSpPr txBox="1">
                    <a:spLocks noRot="1" noChangeAspect="1" noMove="1" noResize="1" noEditPoints="1" noAdjustHandles="1" noChangeArrowheads="1" noChangeShapeType="1" noTextEdit="1"/>
                  </p:cNvSpPr>
                  <p:nvPr/>
                </p:nvSpPr>
                <p:spPr>
                  <a:xfrm>
                    <a:off x="1334584" y="4529365"/>
                    <a:ext cx="503644" cy="601533"/>
                  </a:xfrm>
                  <a:prstGeom prst="rect">
                    <a:avLst/>
                  </a:prstGeom>
                  <a:blipFill>
                    <a:blip r:embed="rId12"/>
                    <a:stretch>
                      <a:fillRect/>
                    </a:stretch>
                  </a:blipFill>
                </p:spPr>
                <p:txBody>
                  <a:bodyPr/>
                  <a:lstStyle/>
                  <a:p>
                    <a:r>
                      <a:rPr lang="en-US">
                        <a:noFill/>
                      </a:rPr>
                      <a:t> </a:t>
                    </a:r>
                  </a:p>
                </p:txBody>
              </p:sp>
            </mc:Fallback>
          </mc:AlternateContent>
        </p:grpSp>
        <p:sp>
          <p:nvSpPr>
            <p:cNvPr id="74" name="矩形 73"/>
            <p:cNvSpPr/>
            <p:nvPr/>
          </p:nvSpPr>
          <p:spPr>
            <a:xfrm>
              <a:off x="9255871" y="3210505"/>
              <a:ext cx="1799625" cy="2049637"/>
            </a:xfrm>
            <a:prstGeom prst="rect">
              <a:avLst/>
            </a:prstGeom>
            <a:noFill/>
            <a:ln w="1270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p:nvGrpSpPr>
            <p:cNvPr id="75" name="组合 74"/>
            <p:cNvGrpSpPr/>
            <p:nvPr/>
          </p:nvGrpSpPr>
          <p:grpSpPr>
            <a:xfrm>
              <a:off x="10004407" y="5441806"/>
              <a:ext cx="1151417" cy="950709"/>
              <a:chOff x="9965613" y="4405801"/>
              <a:chExt cx="1071612" cy="884815"/>
            </a:xfrm>
          </p:grpSpPr>
          <p:sp>
            <p:nvSpPr>
              <p:cNvPr id="76" name="圆角矩形 75"/>
              <p:cNvSpPr/>
              <p:nvPr/>
            </p:nvSpPr>
            <p:spPr>
              <a:xfrm>
                <a:off x="9965613" y="4442439"/>
                <a:ext cx="870013" cy="590174"/>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7" name="文本框 76"/>
                  <p:cNvSpPr txBox="1"/>
                  <p:nvPr/>
                </p:nvSpPr>
                <p:spPr>
                  <a:xfrm>
                    <a:off x="10029937" y="4405801"/>
                    <a:ext cx="1007288" cy="88481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trlP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ctrlPr>
                            </m:naryPr>
                            <m:sub>
                              <m:r>
                                <m:rPr>
                                  <m:brk m:alnAt="23"/>
                                </m:rP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𝒕</m:t>
                              </m:r>
                            </m:sub>
                            <m:sup>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𝒕</m:t>
                              </m:r>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000" b="1"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𝜹</m:t>
                              </m:r>
                            </m:sup>
                            <m:e/>
                          </m:nary>
                        </m:oMath>
                      </m:oMathPara>
                    </a14:m>
                    <a:endParaRPr kumimoji="0" lang="en-US" sz="1600" b="1" i="0" u="none" strike="noStrike" kern="0" cap="none" spc="0" normalizeH="0" baseline="0" noProof="0" dirty="0" smtClean="0">
                      <a:ln>
                        <a:noFill/>
                      </a:ln>
                      <a:solidFill>
                        <a:prstClr val="white"/>
                      </a:solidFill>
                      <a:effectLst/>
                      <a:uLnTx/>
                      <a:uFillTx/>
                      <a:ea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ndParaRPr>
                  </a:p>
                </p:txBody>
              </p:sp>
            </mc:Choice>
            <mc:Fallback xmlns="">
              <p:sp>
                <p:nvSpPr>
                  <p:cNvPr id="101" name="文本框 100"/>
                  <p:cNvSpPr txBox="1">
                    <a:spLocks noRot="1" noChangeAspect="1" noMove="1" noResize="1" noEditPoints="1" noAdjustHandles="1" noChangeArrowheads="1" noChangeShapeType="1" noTextEdit="1"/>
                  </p:cNvSpPr>
                  <p:nvPr/>
                </p:nvSpPr>
                <p:spPr>
                  <a:xfrm>
                    <a:off x="10029937" y="4405801"/>
                    <a:ext cx="1007288" cy="884815"/>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7" name="矩形 106"/>
                <p:cNvSpPr/>
                <p:nvPr/>
              </p:nvSpPr>
              <p:spPr>
                <a:xfrm>
                  <a:off x="9517539" y="2676640"/>
                  <a:ext cx="13980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𝒇</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𝜽</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𝒕</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n-US" sz="2400" b="0" i="0" u="none" strike="noStrike" kern="0" cap="none" spc="0" normalizeH="0" baseline="0" noProof="0" dirty="0" smtClean="0">
                    <a:ln>
                      <a:noFill/>
                    </a:ln>
                    <a:solidFill>
                      <a:prstClr val="black"/>
                    </a:solidFill>
                    <a:effectLst/>
                    <a:uLnTx/>
                    <a:uFillTx/>
                  </a:endParaRPr>
                </a:p>
              </p:txBody>
            </p:sp>
          </mc:Choice>
          <mc:Fallback xmlns="">
            <p:sp>
              <p:nvSpPr>
                <p:cNvPr id="107" name="矩形 106"/>
                <p:cNvSpPr>
                  <a:spLocks noRot="1" noChangeAspect="1" noMove="1" noResize="1" noEditPoints="1" noAdjustHandles="1" noChangeArrowheads="1" noChangeShapeType="1" noTextEdit="1"/>
                </p:cNvSpPr>
                <p:nvPr/>
              </p:nvSpPr>
              <p:spPr>
                <a:xfrm>
                  <a:off x="9517539" y="2676640"/>
                  <a:ext cx="1398011" cy="461665"/>
                </a:xfrm>
                <a:prstGeom prst="rect">
                  <a:avLst/>
                </a:prstGeom>
                <a:blipFill>
                  <a:blip r:embed="rId14"/>
                  <a:stretch>
                    <a:fillRect l="-437" r="-1310"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矩形 107"/>
                <p:cNvSpPr/>
                <p:nvPr/>
              </p:nvSpPr>
              <p:spPr>
                <a:xfrm>
                  <a:off x="8107047" y="2414551"/>
                  <a:ext cx="55489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8" name="矩形 107"/>
                <p:cNvSpPr>
                  <a:spLocks noRot="1" noChangeAspect="1" noMove="1" noResize="1" noEditPoints="1" noAdjustHandles="1" noChangeArrowheads="1" noChangeShapeType="1" noTextEdit="1"/>
                </p:cNvSpPr>
                <p:nvPr/>
              </p:nvSpPr>
              <p:spPr>
                <a:xfrm>
                  <a:off x="8107047" y="2414551"/>
                  <a:ext cx="554895" cy="461665"/>
                </a:xfrm>
                <a:prstGeom prst="rect">
                  <a:avLst/>
                </a:prstGeom>
                <a:blipFill>
                  <a:blip r:embed="rId1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矩形 108"/>
                <p:cNvSpPr/>
                <p:nvPr/>
              </p:nvSpPr>
              <p:spPr>
                <a:xfrm>
                  <a:off x="8891621" y="6069879"/>
                  <a:ext cx="84824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𝜹</m:t>
                            </m:r>
                          </m:sub>
                        </m:sSub>
                      </m:oMath>
                    </m:oMathPara>
                  </a14:m>
                  <a:endParaRPr kumimoji="0" lang="en-US" sz="2400" b="1" i="0" u="none" strike="noStrike" kern="0" cap="none" spc="0" normalizeH="0" baseline="0" noProof="0" dirty="0" smtClean="0">
                    <a:ln>
                      <a:noFill/>
                    </a:ln>
                    <a:solidFill>
                      <a:prstClr val="black"/>
                    </a:solidFill>
                    <a:effectLst/>
                    <a:uLnTx/>
                    <a:uFillTx/>
                  </a:endParaRPr>
                </a:p>
              </p:txBody>
            </p:sp>
          </mc:Choice>
          <mc:Fallback xmlns="">
            <p:sp>
              <p:nvSpPr>
                <p:cNvPr id="109" name="矩形 108"/>
                <p:cNvSpPr>
                  <a:spLocks noRot="1" noChangeAspect="1" noMove="1" noResize="1" noEditPoints="1" noAdjustHandles="1" noChangeArrowheads="1" noChangeShapeType="1" noTextEdit="1"/>
                </p:cNvSpPr>
                <p:nvPr/>
              </p:nvSpPr>
              <p:spPr>
                <a:xfrm>
                  <a:off x="8891621" y="6069879"/>
                  <a:ext cx="848246" cy="461665"/>
                </a:xfrm>
                <a:prstGeom prst="rect">
                  <a:avLst/>
                </a:prstGeom>
                <a:blipFill>
                  <a:blip r:embed="rId16"/>
                  <a:stretch>
                    <a:fillRect b="-263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1" name="矩形 110"/>
              <p:cNvSpPr/>
              <p:nvPr/>
            </p:nvSpPr>
            <p:spPr>
              <a:xfrm>
                <a:off x="3638722" y="2089127"/>
                <a:ext cx="4081310"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𝒉</m:t>
                          </m:r>
                        </m:e>
                        <m:sub>
                          <m:r>
                            <a:rPr lang="en-US" i="1">
                              <a:latin typeface="Cambria Math" panose="02040503050406030204" pitchFamily="18" charset="0"/>
                            </a:rPr>
                            <m:t>𝒕</m:t>
                          </m:r>
                          <m:r>
                            <a:rPr lang="en-US" i="1">
                              <a:latin typeface="Cambria Math" panose="02040503050406030204" pitchFamily="18" charset="0"/>
                            </a:rPr>
                            <m:t>+</m:t>
                          </m:r>
                          <m:r>
                            <a:rPr lang="en-US" i="1">
                              <a:latin typeface="Cambria Math" panose="02040503050406030204" pitchFamily="18" charset="0"/>
                            </a:rPr>
                            <m:t>𝟏</m:t>
                          </m:r>
                        </m:sub>
                      </m:sSub>
                      <m:r>
                        <a:rPr lang="en-US" b="1" i="1" smtClean="0">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𝒉</m:t>
                          </m:r>
                        </m:e>
                        <m:sub>
                          <m:r>
                            <a:rPr lang="en-US" b="1" i="1">
                              <a:latin typeface="Cambria Math" panose="02040503050406030204" pitchFamily="18" charset="0"/>
                            </a:rPr>
                            <m:t>𝒕</m:t>
                          </m:r>
                        </m:sub>
                      </m:sSub>
                      <m:r>
                        <a:rPr lang="en-US" b="1" i="0"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𝜹</m:t>
                      </m:r>
                      <m:r>
                        <a:rPr lang="en-US" i="1">
                          <a:latin typeface="Cambria Math" panose="02040503050406030204" pitchFamily="18" charset="0"/>
                        </a:rPr>
                        <m:t>𝒇</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𝒉</m:t>
                              </m:r>
                            </m:e>
                            <m:sub>
                              <m:r>
                                <a:rPr lang="en-US" i="1">
                                  <a:latin typeface="Cambria Math" panose="02040503050406030204" pitchFamily="18" charset="0"/>
                                </a:rPr>
                                <m:t>𝒕</m:t>
                              </m:r>
                            </m:sub>
                          </m:sSub>
                          <m:r>
                            <a:rPr lang="en-US" i="1">
                              <a:latin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𝜽</m:t>
                              </m:r>
                            </m:e>
                            <m:sub>
                              <m:r>
                                <a:rPr lang="en-US" i="1">
                                  <a:latin typeface="Cambria Math" panose="02040503050406030204" pitchFamily="18" charset="0"/>
                                  <a:ea typeface="Cambria Math" panose="02040503050406030204" pitchFamily="18" charset="0"/>
                                </a:rPr>
                                <m:t>𝒕</m:t>
                              </m:r>
                            </m:sub>
                          </m:sSub>
                        </m:e>
                      </m:d>
                      <m:r>
                        <a:rPr lang="en-US" b="1" i="1">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𝜹</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𝟏</m:t>
                      </m:r>
                    </m:oMath>
                  </m:oMathPara>
                </a14:m>
                <a:endParaRPr lang="en-US" dirty="0" smtClean="0"/>
              </a:p>
              <a:p>
                <a:r>
                  <a:rPr lang="en-US" b="1" dirty="0">
                    <a:solidFill>
                      <a:srgbClr val="C00000"/>
                    </a:solidFill>
                  </a:rPr>
                  <a:t>      output </a:t>
                </a:r>
                <a:r>
                  <a:rPr lang="en-US" dirty="0" smtClean="0"/>
                  <a:t>= </a:t>
                </a:r>
                <a:r>
                  <a:rPr lang="en-US" b="1" dirty="0" smtClean="0">
                    <a:solidFill>
                      <a:srgbClr val="C00000"/>
                    </a:solidFill>
                  </a:rPr>
                  <a:t>input + step * rate of change</a:t>
                </a:r>
                <a:endParaRPr lang="en-US" b="1" dirty="0">
                  <a:solidFill>
                    <a:srgbClr val="C00000"/>
                  </a:solidFill>
                </a:endParaRPr>
              </a:p>
            </p:txBody>
          </p:sp>
        </mc:Choice>
        <mc:Fallback xmlns="">
          <p:sp>
            <p:nvSpPr>
              <p:cNvPr id="111" name="矩形 110"/>
              <p:cNvSpPr>
                <a:spLocks noRot="1" noChangeAspect="1" noMove="1" noResize="1" noEditPoints="1" noAdjustHandles="1" noChangeArrowheads="1" noChangeShapeType="1" noTextEdit="1"/>
              </p:cNvSpPr>
              <p:nvPr/>
            </p:nvSpPr>
            <p:spPr>
              <a:xfrm>
                <a:off x="3638722" y="2089127"/>
                <a:ext cx="4081310" cy="646331"/>
              </a:xfrm>
              <a:prstGeom prst="rect">
                <a:avLst/>
              </a:prstGeom>
              <a:blipFill>
                <a:blip r:embed="rId17"/>
                <a:stretch>
                  <a:fillRect r="-89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矩形 111"/>
              <p:cNvSpPr/>
              <p:nvPr/>
            </p:nvSpPr>
            <p:spPr>
              <a:xfrm>
                <a:off x="985207" y="2086079"/>
                <a:ext cx="1772280" cy="618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A12B1E"/>
                              </a:solidFill>
                              <a:latin typeface="Cambria Math" panose="02040503050406030204" pitchFamily="18" charset="0"/>
                            </a:rPr>
                          </m:ctrlPr>
                        </m:fPr>
                        <m:num>
                          <m:r>
                            <a:rPr lang="en-US" b="1" i="1">
                              <a:solidFill>
                                <a:srgbClr val="A12B1E"/>
                              </a:solidFill>
                              <a:latin typeface="Cambria Math" panose="02040503050406030204" pitchFamily="18" charset="0"/>
                            </a:rPr>
                            <m:t>𝒅</m:t>
                          </m:r>
                          <m:sSub>
                            <m:sSubPr>
                              <m:ctrlPr>
                                <a:rPr lang="en-US" i="1">
                                  <a:solidFill>
                                    <a:srgbClr val="A12B1E"/>
                                  </a:solidFill>
                                  <a:latin typeface="Cambria Math" panose="02040503050406030204" pitchFamily="18" charset="0"/>
                                </a:rPr>
                              </m:ctrlPr>
                            </m:sSubPr>
                            <m:e>
                              <m:r>
                                <a:rPr lang="en-US" i="1">
                                  <a:solidFill>
                                    <a:srgbClr val="A12B1E"/>
                                  </a:solidFill>
                                  <a:latin typeface="Cambria Math" panose="02040503050406030204" pitchFamily="18" charset="0"/>
                                </a:rPr>
                                <m:t>𝒉</m:t>
                              </m:r>
                            </m:e>
                            <m:sub>
                              <m:r>
                                <a:rPr lang="en-US" i="1">
                                  <a:solidFill>
                                    <a:srgbClr val="A12B1E"/>
                                  </a:solidFill>
                                  <a:latin typeface="Cambria Math" panose="02040503050406030204" pitchFamily="18" charset="0"/>
                                </a:rPr>
                                <m:t>𝒕</m:t>
                              </m:r>
                            </m:sub>
                          </m:sSub>
                        </m:num>
                        <m:den>
                          <m:r>
                            <a:rPr lang="en-US" b="1" i="1">
                              <a:solidFill>
                                <a:srgbClr val="A12B1E"/>
                              </a:solidFill>
                              <a:latin typeface="Cambria Math" panose="02040503050406030204" pitchFamily="18" charset="0"/>
                            </a:rPr>
                            <m:t>𝒅</m:t>
                          </m:r>
                          <m:r>
                            <a:rPr lang="en-US" i="1">
                              <a:solidFill>
                                <a:srgbClr val="A12B1E"/>
                              </a:solidFill>
                              <a:latin typeface="Cambria Math" panose="02040503050406030204" pitchFamily="18" charset="0"/>
                            </a:rPr>
                            <m:t>𝒕</m:t>
                          </m:r>
                        </m:den>
                      </m:f>
                      <m:r>
                        <a:rPr lang="en-US">
                          <a:solidFill>
                            <a:srgbClr val="A12B1E"/>
                          </a:solidFill>
                          <a:latin typeface="Cambria Math" panose="02040503050406030204" pitchFamily="18" charset="0"/>
                        </a:rPr>
                        <m:t>=</m:t>
                      </m:r>
                      <m:r>
                        <a:rPr lang="en-US" i="1">
                          <a:solidFill>
                            <a:srgbClr val="A12B1E"/>
                          </a:solidFill>
                          <a:latin typeface="Cambria Math" panose="02040503050406030204" pitchFamily="18" charset="0"/>
                        </a:rPr>
                        <m:t>𝒇</m:t>
                      </m:r>
                      <m:d>
                        <m:dPr>
                          <m:ctrlPr>
                            <a:rPr lang="en-US" i="1">
                              <a:solidFill>
                                <a:srgbClr val="A12B1E"/>
                              </a:solidFill>
                              <a:latin typeface="Cambria Math" panose="02040503050406030204" pitchFamily="18" charset="0"/>
                            </a:rPr>
                          </m:ctrlPr>
                        </m:dPr>
                        <m:e>
                          <m:sSub>
                            <m:sSubPr>
                              <m:ctrlPr>
                                <a:rPr lang="en-US" i="1">
                                  <a:solidFill>
                                    <a:srgbClr val="A12B1E"/>
                                  </a:solidFill>
                                  <a:latin typeface="Cambria Math" panose="02040503050406030204" pitchFamily="18" charset="0"/>
                                </a:rPr>
                              </m:ctrlPr>
                            </m:sSubPr>
                            <m:e>
                              <m:r>
                                <a:rPr lang="en-US" i="1">
                                  <a:solidFill>
                                    <a:srgbClr val="A12B1E"/>
                                  </a:solidFill>
                                  <a:latin typeface="Cambria Math" panose="02040503050406030204" pitchFamily="18" charset="0"/>
                                </a:rPr>
                                <m:t>𝒉</m:t>
                              </m:r>
                            </m:e>
                            <m:sub>
                              <m:r>
                                <a:rPr lang="en-US" i="1">
                                  <a:solidFill>
                                    <a:srgbClr val="A12B1E"/>
                                  </a:solidFill>
                                  <a:latin typeface="Cambria Math" panose="02040503050406030204" pitchFamily="18" charset="0"/>
                                </a:rPr>
                                <m:t>𝒕</m:t>
                              </m:r>
                            </m:sub>
                          </m:sSub>
                          <m:r>
                            <a:rPr lang="en-US" i="1">
                              <a:solidFill>
                                <a:srgbClr val="A12B1E"/>
                              </a:solidFill>
                              <a:latin typeface="Cambria Math" panose="02040503050406030204" pitchFamily="18" charset="0"/>
                            </a:rPr>
                            <m:t>, </m:t>
                          </m:r>
                          <m:sSub>
                            <m:sSubPr>
                              <m:ctrlPr>
                                <a:rPr lang="en-US" i="1">
                                  <a:solidFill>
                                    <a:srgbClr val="A12B1E"/>
                                  </a:solidFill>
                                  <a:latin typeface="Cambria Math" panose="02040503050406030204" pitchFamily="18" charset="0"/>
                                  <a:ea typeface="Cambria Math" panose="02040503050406030204" pitchFamily="18" charset="0"/>
                                </a:rPr>
                              </m:ctrlPr>
                            </m:sSubPr>
                            <m:e>
                              <m:r>
                                <a:rPr lang="en-US" i="1">
                                  <a:solidFill>
                                    <a:srgbClr val="A12B1E"/>
                                  </a:solidFill>
                                  <a:latin typeface="Cambria Math" panose="02040503050406030204" pitchFamily="18" charset="0"/>
                                  <a:ea typeface="Cambria Math" panose="02040503050406030204" pitchFamily="18" charset="0"/>
                                </a:rPr>
                                <m:t>𝜽</m:t>
                              </m:r>
                            </m:e>
                            <m:sub>
                              <m:r>
                                <a:rPr lang="en-US" i="1">
                                  <a:solidFill>
                                    <a:srgbClr val="A12B1E"/>
                                  </a:solidFill>
                                  <a:latin typeface="Cambria Math" panose="02040503050406030204" pitchFamily="18" charset="0"/>
                                  <a:ea typeface="Cambria Math" panose="02040503050406030204" pitchFamily="18" charset="0"/>
                                </a:rPr>
                                <m:t>𝒕</m:t>
                              </m:r>
                            </m:sub>
                          </m:sSub>
                        </m:e>
                      </m:d>
                    </m:oMath>
                  </m:oMathPara>
                </a14:m>
                <a:endParaRPr lang="en-US" dirty="0">
                  <a:solidFill>
                    <a:srgbClr val="A12B1E"/>
                  </a:solidFill>
                </a:endParaRPr>
              </a:p>
            </p:txBody>
          </p:sp>
        </mc:Choice>
        <mc:Fallback xmlns="">
          <p:sp>
            <p:nvSpPr>
              <p:cNvPr id="112" name="矩形 111"/>
              <p:cNvSpPr>
                <a:spLocks noRot="1" noChangeAspect="1" noMove="1" noResize="1" noEditPoints="1" noAdjustHandles="1" noChangeArrowheads="1" noChangeShapeType="1" noTextEdit="1"/>
              </p:cNvSpPr>
              <p:nvPr/>
            </p:nvSpPr>
            <p:spPr>
              <a:xfrm>
                <a:off x="985207" y="2086079"/>
                <a:ext cx="1772280" cy="618439"/>
              </a:xfrm>
              <a:prstGeom prst="rect">
                <a:avLst/>
              </a:prstGeom>
              <a:blipFill>
                <a:blip r:embed="rId18"/>
                <a:stretch>
                  <a:fillRect/>
                </a:stretch>
              </a:blipFill>
            </p:spPr>
            <p:txBody>
              <a:bodyPr/>
              <a:lstStyle/>
              <a:p>
                <a:r>
                  <a:rPr lang="en-US">
                    <a:noFill/>
                  </a:rPr>
                  <a:t> </a:t>
                </a:r>
              </a:p>
            </p:txBody>
          </p:sp>
        </mc:Fallback>
      </mc:AlternateContent>
      <p:sp>
        <p:nvSpPr>
          <p:cNvPr id="117" name="右箭头 116"/>
          <p:cNvSpPr/>
          <p:nvPr/>
        </p:nvSpPr>
        <p:spPr>
          <a:xfrm>
            <a:off x="3441027" y="1832625"/>
            <a:ext cx="510703" cy="40391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0" name="文本框 119"/>
          <p:cNvSpPr txBox="1"/>
          <p:nvPr/>
        </p:nvSpPr>
        <p:spPr>
          <a:xfrm>
            <a:off x="4685904" y="1095251"/>
            <a:ext cx="1596206" cy="400110"/>
          </a:xfrm>
          <a:prstGeom prst="rect">
            <a:avLst/>
          </a:prstGeom>
          <a:noFill/>
        </p:spPr>
        <p:txBody>
          <a:bodyPr wrap="none" rtlCol="0">
            <a:spAutoFit/>
          </a:bodyPr>
          <a:lstStyle/>
          <a:p>
            <a:r>
              <a:rPr lang="en-US" sz="2000" b="1" dirty="0" smtClean="0">
                <a:solidFill>
                  <a:schemeClr val="tx1">
                    <a:lumMod val="95000"/>
                    <a:lumOff val="5000"/>
                  </a:schemeClr>
                </a:solidFill>
              </a:rPr>
              <a:t>Residual Net.</a:t>
            </a:r>
            <a:endParaRPr lang="en-US" sz="2000" b="1" dirty="0">
              <a:solidFill>
                <a:schemeClr val="tx1">
                  <a:lumMod val="95000"/>
                  <a:lumOff val="5000"/>
                </a:schemeClr>
              </a:solidFill>
            </a:endParaRPr>
          </a:p>
        </p:txBody>
      </p:sp>
      <p:sp>
        <p:nvSpPr>
          <p:cNvPr id="121" name="文本框 120"/>
          <p:cNvSpPr txBox="1"/>
          <p:nvPr/>
        </p:nvSpPr>
        <p:spPr>
          <a:xfrm>
            <a:off x="344649" y="1042856"/>
            <a:ext cx="2908168" cy="400110"/>
          </a:xfrm>
          <a:prstGeom prst="rect">
            <a:avLst/>
          </a:prstGeom>
          <a:noFill/>
        </p:spPr>
        <p:txBody>
          <a:bodyPr wrap="none" rtlCol="0">
            <a:spAutoFit/>
          </a:bodyPr>
          <a:lstStyle/>
          <a:p>
            <a:r>
              <a:rPr lang="en-US" sz="2000" b="1" dirty="0" smtClean="0">
                <a:solidFill>
                  <a:srgbClr val="C00000"/>
                </a:solidFill>
              </a:rPr>
              <a:t>Differential Equation Net.</a:t>
            </a:r>
            <a:endParaRPr lang="en-US" sz="2000" b="1" dirty="0">
              <a:solidFill>
                <a:srgbClr val="C00000"/>
              </a:solidFill>
            </a:endParaRPr>
          </a:p>
        </p:txBody>
      </p:sp>
      <p:sp>
        <p:nvSpPr>
          <p:cNvPr id="124" name="灯片编号占位符 123"/>
          <p:cNvSpPr>
            <a:spLocks noGrp="1"/>
          </p:cNvSpPr>
          <p:nvPr>
            <p:ph type="sldNum" sz="quarter" idx="4"/>
          </p:nvPr>
        </p:nvSpPr>
        <p:spPr/>
        <p:txBody>
          <a:bodyPr/>
          <a:lstStyle/>
          <a:p>
            <a:fld id="{45C09EBD-42BD-6040-A64C-E9C017D82023}" type="slidenum">
              <a:rPr lang="en-US" smtClean="0"/>
              <a:pPr/>
              <a:t>19</a:t>
            </a:fld>
            <a:endParaRPr lang="en-US" dirty="0"/>
          </a:p>
        </p:txBody>
      </p:sp>
      <p:pic>
        <p:nvPicPr>
          <p:cNvPr id="3" name="图片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33662" y="2394684"/>
            <a:ext cx="3703477" cy="3385815"/>
          </a:xfrm>
          <a:prstGeom prst="rect">
            <a:avLst/>
          </a:prstGeom>
        </p:spPr>
      </p:pic>
      <p:sp>
        <p:nvSpPr>
          <p:cNvPr id="4" name="文本框 3"/>
          <p:cNvSpPr txBox="1"/>
          <p:nvPr/>
        </p:nvSpPr>
        <p:spPr>
          <a:xfrm>
            <a:off x="8301171" y="1457038"/>
            <a:ext cx="3244671" cy="646331"/>
          </a:xfrm>
          <a:prstGeom prst="rect">
            <a:avLst/>
          </a:prstGeom>
          <a:noFill/>
        </p:spPr>
        <p:txBody>
          <a:bodyPr wrap="none" rtlCol="0">
            <a:spAutoFit/>
          </a:bodyPr>
          <a:lstStyle/>
          <a:p>
            <a:pPr algn="ctr"/>
            <a:r>
              <a:rPr lang="en-US" b="1" dirty="0" smtClean="0">
                <a:solidFill>
                  <a:srgbClr val="C00000"/>
                </a:solidFill>
              </a:rPr>
              <a:t>Numerical Methods:</a:t>
            </a:r>
          </a:p>
          <a:p>
            <a:pPr algn="ctr"/>
            <a:r>
              <a:rPr lang="en-US" b="1" dirty="0" smtClean="0">
                <a:solidFill>
                  <a:srgbClr val="C00000"/>
                </a:solidFill>
              </a:rPr>
              <a:t>Integrating DEs </a:t>
            </a:r>
            <a:r>
              <a:rPr lang="en-US" b="1" dirty="0">
                <a:solidFill>
                  <a:srgbClr val="C00000"/>
                </a:solidFill>
              </a:rPr>
              <a:t>by discretization</a:t>
            </a:r>
          </a:p>
        </p:txBody>
      </p:sp>
      <p:sp>
        <p:nvSpPr>
          <p:cNvPr id="5" name="矩形 4"/>
          <p:cNvSpPr/>
          <p:nvPr/>
        </p:nvSpPr>
        <p:spPr>
          <a:xfrm>
            <a:off x="8371319" y="5817378"/>
            <a:ext cx="3809843" cy="954107"/>
          </a:xfrm>
          <a:prstGeom prst="rect">
            <a:avLst/>
          </a:prstGeom>
        </p:spPr>
        <p:txBody>
          <a:bodyPr wrap="square">
            <a:spAutoFit/>
          </a:bodyPr>
          <a:lstStyle/>
          <a:p>
            <a:r>
              <a:rPr lang="en-US" sz="1400" dirty="0" smtClean="0"/>
              <a:t>Gif image from </a:t>
            </a:r>
            <a:r>
              <a:rPr lang="en-US" sz="1400" dirty="0" smtClean="0">
                <a:hlinkClick r:id="rId20"/>
              </a:rPr>
              <a:t>https</a:t>
            </a:r>
            <a:r>
              <a:rPr lang="en-US" sz="1400" dirty="0">
                <a:hlinkClick r:id="rId20"/>
              </a:rPr>
              <a:t>://jmahaffy.sdsu.edu/courses/f00/math122/lectures/num_method_diff_equations/nummethod_diffeq.html</a:t>
            </a:r>
            <a:endParaRPr lang="en-US" sz="1400" dirty="0"/>
          </a:p>
        </p:txBody>
      </p:sp>
      <p:cxnSp>
        <p:nvCxnSpPr>
          <p:cNvPr id="7" name="直接连接符 6"/>
          <p:cNvCxnSpPr/>
          <p:nvPr/>
        </p:nvCxnSpPr>
        <p:spPr>
          <a:xfrm>
            <a:off x="7665929" y="1880076"/>
            <a:ext cx="0" cy="4462387"/>
          </a:xfrm>
          <a:prstGeom prst="line">
            <a:avLst/>
          </a:prstGeom>
          <a:ln w="28575">
            <a:prstDash val="lgDash"/>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8" name="矩形 7"/>
              <p:cNvSpPr/>
              <p:nvPr/>
            </p:nvSpPr>
            <p:spPr>
              <a:xfrm>
                <a:off x="8301171" y="4677487"/>
                <a:ext cx="3385613" cy="10297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𝒉</m:t>
                          </m:r>
                        </m:e>
                        <m:sub>
                          <m:r>
                            <a:rPr lang="en-US" b="0" i="1" smtClean="0">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𝟏</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𝒉</m:t>
                          </m:r>
                        </m:e>
                        <m:sub>
                          <m:r>
                            <a:rPr lang="en-US" b="1" i="1" smtClean="0">
                              <a:latin typeface="Cambria Math" panose="02040503050406030204" pitchFamily="18" charset="0"/>
                            </a:rPr>
                            <m:t>𝟎</m:t>
                          </m:r>
                        </m:sub>
                      </m:sSub>
                      <m:r>
                        <a:rPr lang="en-US" b="1">
                          <a:latin typeface="Cambria Math" panose="02040503050406030204" pitchFamily="18" charset="0"/>
                        </a:rPr>
                        <m:t>+</m:t>
                      </m:r>
                      <m:nary>
                        <m:naryPr>
                          <m:chr m:val="∑"/>
                          <m:limLoc m:val="subSup"/>
                          <m:ctrlPr>
                            <a:rPr lang="en-US" b="1" i="1" smtClean="0">
                              <a:latin typeface="Cambria Math" panose="02040503050406030204" pitchFamily="18" charset="0"/>
                            </a:rPr>
                          </m:ctrlPr>
                        </m:naryPr>
                        <m:sub>
                          <m:r>
                            <m:rPr>
                              <m:brk m:alnAt="25"/>
                            </m:rPr>
                            <a:rPr lang="en-US" b="1" i="1" smtClean="0">
                              <a:latin typeface="Cambria Math" panose="02040503050406030204" pitchFamily="18" charset="0"/>
                            </a:rPr>
                            <m:t>𝒕</m:t>
                          </m:r>
                          <m:r>
                            <a:rPr lang="en-US" b="1" i="1" smtClean="0">
                              <a:latin typeface="Cambria Math" panose="02040503050406030204" pitchFamily="18" charset="0"/>
                            </a:rPr>
                            <m:t>=</m:t>
                          </m:r>
                          <m:r>
                            <a:rPr lang="en-US" b="1" i="1" smtClean="0">
                              <a:latin typeface="Cambria Math" panose="02040503050406030204" pitchFamily="18" charset="0"/>
                            </a:rPr>
                            <m:t>𝟏</m:t>
                          </m:r>
                        </m:sub>
                        <m:sup>
                          <m:r>
                            <a:rPr lang="en-US" b="1" i="1" smtClean="0">
                              <a:latin typeface="Cambria Math" panose="02040503050406030204" pitchFamily="18" charset="0"/>
                            </a:rPr>
                            <m:t>𝒏</m:t>
                          </m:r>
                        </m:sup>
                        <m:e>
                          <m:r>
                            <a:rPr lang="en-US" b="1" i="1">
                              <a:latin typeface="Cambria Math" panose="02040503050406030204" pitchFamily="18" charset="0"/>
                              <a:ea typeface="Cambria Math" panose="02040503050406030204" pitchFamily="18" charset="0"/>
                            </a:rPr>
                            <m:t>𝜹</m:t>
                          </m:r>
                          <m:r>
                            <a:rPr lang="en-US" i="1">
                              <a:latin typeface="Cambria Math" panose="02040503050406030204" pitchFamily="18" charset="0"/>
                            </a:rPr>
                            <m:t>𝒇</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𝒉</m:t>
                                  </m:r>
                                </m:e>
                                <m:sub>
                                  <m:r>
                                    <a:rPr lang="en-US" i="1">
                                      <a:latin typeface="Cambria Math" panose="02040503050406030204" pitchFamily="18" charset="0"/>
                                    </a:rPr>
                                    <m:t>𝒕</m:t>
                                  </m:r>
                                </m:sub>
                              </m:sSub>
                              <m:r>
                                <a:rPr lang="en-US" i="1">
                                  <a:latin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𝜽</m:t>
                                  </m:r>
                                </m:e>
                                <m:sub>
                                  <m:r>
                                    <a:rPr lang="en-US" i="1">
                                      <a:latin typeface="Cambria Math" panose="02040503050406030204" pitchFamily="18" charset="0"/>
                                      <a:ea typeface="Cambria Math" panose="02040503050406030204" pitchFamily="18" charset="0"/>
                                    </a:rPr>
                                    <m:t>𝒕</m:t>
                                  </m:r>
                                </m:sub>
                              </m:sSub>
                            </m:e>
                          </m:d>
                        </m:e>
                      </m:nary>
                    </m:oMath>
                  </m:oMathPara>
                </a14:m>
                <a:endParaRPr lang="en-US" dirty="0"/>
              </a:p>
            </p:txBody>
          </p:sp>
        </mc:Choice>
        <mc:Fallback xmlns="">
          <p:sp>
            <p:nvSpPr>
              <p:cNvPr id="8" name="矩形 7"/>
              <p:cNvSpPr>
                <a:spLocks noRot="1" noChangeAspect="1" noMove="1" noResize="1" noEditPoints="1" noAdjustHandles="1" noChangeArrowheads="1" noChangeShapeType="1" noTextEdit="1"/>
              </p:cNvSpPr>
              <p:nvPr/>
            </p:nvSpPr>
            <p:spPr>
              <a:xfrm>
                <a:off x="8301171" y="4677487"/>
                <a:ext cx="3385613" cy="1029712"/>
              </a:xfrm>
              <a:prstGeom prst="rect">
                <a:avLst/>
              </a:prstGeom>
              <a:blipFill>
                <a:blip r:embed="rId2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矩形 93"/>
              <p:cNvSpPr/>
              <p:nvPr/>
            </p:nvSpPr>
            <p:spPr>
              <a:xfrm>
                <a:off x="10746163" y="3913366"/>
                <a:ext cx="179139" cy="3171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ea typeface="Cambria Math" panose="02040503050406030204" pitchFamily="18" charset="0"/>
                        </a:rPr>
                        <m:t>𝜹</m:t>
                      </m:r>
                    </m:oMath>
                  </m:oMathPara>
                </a14:m>
                <a:endParaRPr lang="en-US" dirty="0"/>
              </a:p>
            </p:txBody>
          </p:sp>
        </mc:Choice>
        <mc:Fallback xmlns="">
          <p:sp>
            <p:nvSpPr>
              <p:cNvPr id="94" name="矩形 93"/>
              <p:cNvSpPr>
                <a:spLocks noRot="1" noChangeAspect="1" noMove="1" noResize="1" noEditPoints="1" noAdjustHandles="1" noChangeArrowheads="1" noChangeShapeType="1" noTextEdit="1"/>
              </p:cNvSpPr>
              <p:nvPr/>
            </p:nvSpPr>
            <p:spPr>
              <a:xfrm>
                <a:off x="10746163" y="3913366"/>
                <a:ext cx="179139" cy="317151"/>
              </a:xfrm>
              <a:prstGeom prst="rect">
                <a:avLst/>
              </a:prstGeom>
              <a:blipFill>
                <a:blip r:embed="rId22"/>
                <a:stretch>
                  <a:fillRect l="-51724" r="-2069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67713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This Tutorial</a:t>
            </a:r>
            <a:endParaRPr lang="en-US" dirty="0"/>
          </a:p>
        </p:txBody>
      </p:sp>
      <p:sp>
        <p:nvSpPr>
          <p:cNvPr id="3" name="内容占位符 2"/>
          <p:cNvSpPr>
            <a:spLocks noGrp="1"/>
          </p:cNvSpPr>
          <p:nvPr>
            <p:ph idx="12"/>
          </p:nvPr>
        </p:nvSpPr>
        <p:spPr/>
        <p:txBody>
          <a:bodyPr/>
          <a:lstStyle/>
          <a:p>
            <a:r>
              <a:rPr lang="en-US" dirty="0" smtClean="0">
                <a:hlinkClick r:id="rId2"/>
              </a:rPr>
              <a:t>www.calvinzang.com/DDLG_AAAI_2020.html</a:t>
            </a:r>
            <a:endParaRPr lang="en-US" dirty="0" smtClean="0"/>
          </a:p>
          <a:p>
            <a:r>
              <a:rPr lang="en-US" dirty="0" smtClean="0">
                <a:hlinkClick r:id="rId3"/>
              </a:rPr>
              <a:t>AAAI-2020</a:t>
            </a:r>
            <a:endParaRPr lang="en-US" dirty="0" smtClean="0"/>
          </a:p>
          <a:p>
            <a:r>
              <a:rPr lang="en-US" dirty="0" smtClean="0"/>
              <a:t>Friday, February 7, 2020, 2:00 PM -6:00 PM</a:t>
            </a:r>
          </a:p>
          <a:p>
            <a:r>
              <a:rPr lang="en-US" dirty="0" smtClean="0"/>
              <a:t>Sutton </a:t>
            </a:r>
            <a:r>
              <a:rPr lang="en-US" dirty="0" smtClean="0"/>
              <a:t>North</a:t>
            </a:r>
            <a:r>
              <a:rPr lang="en-US" dirty="0" smtClean="0"/>
              <a:t>, Hilton </a:t>
            </a:r>
            <a:r>
              <a:rPr lang="en-US" dirty="0"/>
              <a:t>New York </a:t>
            </a:r>
            <a:r>
              <a:rPr lang="en-US" dirty="0" smtClean="0"/>
              <a:t>Midtown, NYC</a:t>
            </a:r>
            <a:endParaRPr lang="en-US" dirty="0"/>
          </a:p>
        </p:txBody>
      </p:sp>
      <p:sp>
        <p:nvSpPr>
          <p:cNvPr id="4" name="页脚占位符 3"/>
          <p:cNvSpPr>
            <a:spLocks noGrp="1"/>
          </p:cNvSpPr>
          <p:nvPr>
            <p:ph type="ftr" sz="quarter" idx="3"/>
          </p:nvPr>
        </p:nvSpPr>
        <p:spPr/>
        <p:txBody>
          <a:bodyPr/>
          <a:lstStyle/>
          <a:p>
            <a:r>
              <a:rPr lang="en-US" dirty="0" smtClean="0"/>
              <a:t>Differential Deep Learning on Graphs and its applications  ---  AAAI-2020</a:t>
            </a:r>
            <a:endParaRPr lang="en-US" dirty="0"/>
          </a:p>
        </p:txBody>
      </p:sp>
      <p:sp>
        <p:nvSpPr>
          <p:cNvPr id="5" name="灯片编号占位符 4"/>
          <p:cNvSpPr>
            <a:spLocks noGrp="1"/>
          </p:cNvSpPr>
          <p:nvPr>
            <p:ph type="sldNum" sz="quarter" idx="4"/>
          </p:nvPr>
        </p:nvSpPr>
        <p:spPr/>
        <p:txBody>
          <a:bodyPr/>
          <a:lstStyle/>
          <a:p>
            <a:fld id="{45C09EBD-42BD-6040-A64C-E9C017D82023}" type="slidenum">
              <a:rPr lang="en-US" smtClean="0"/>
              <a:pPr/>
              <a:t>2</a:t>
            </a:fld>
            <a:endParaRPr lang="en-US" dirty="0"/>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638" y="3818389"/>
            <a:ext cx="9769547" cy="2641396"/>
          </a:xfrm>
          <a:prstGeom prst="rect">
            <a:avLst/>
          </a:prstGeom>
        </p:spPr>
      </p:pic>
    </p:spTree>
    <p:extLst>
      <p:ext uri="{BB962C8B-B14F-4D97-AF65-F5344CB8AC3E}">
        <p14:creationId xmlns:p14="http://schemas.microsoft.com/office/powerpoint/2010/main" val="2005821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Why Such Connections</a:t>
            </a:r>
            <a:endParaRPr lang="en-US" dirty="0"/>
          </a:p>
        </p:txBody>
      </p:sp>
      <p:sp>
        <p:nvSpPr>
          <p:cNvPr id="3" name="内容占位符 2"/>
          <p:cNvSpPr>
            <a:spLocks noGrp="1"/>
          </p:cNvSpPr>
          <p:nvPr>
            <p:ph idx="12"/>
          </p:nvPr>
        </p:nvSpPr>
        <p:spPr>
          <a:xfrm>
            <a:off x="608012" y="1227551"/>
            <a:ext cx="10972800" cy="5029238"/>
          </a:xfrm>
        </p:spPr>
        <p:txBody>
          <a:bodyPr>
            <a:normAutofit fontScale="92500" lnSpcReduction="20000"/>
          </a:bodyPr>
          <a:lstStyle/>
          <a:p>
            <a:r>
              <a:rPr lang="en-US" dirty="0" smtClean="0"/>
              <a:t>Deep Learning </a:t>
            </a:r>
            <a:r>
              <a:rPr lang="en-US" dirty="0" smtClean="0">
                <a:sym typeface="Wingdings" panose="05000000000000000000" pitchFamily="2" charset="2"/>
              </a:rPr>
              <a:t> Differential Equations</a:t>
            </a:r>
          </a:p>
          <a:p>
            <a:pPr lvl="1"/>
            <a:r>
              <a:rPr lang="en-US" dirty="0" smtClean="0"/>
              <a:t>Analysis</a:t>
            </a:r>
          </a:p>
          <a:p>
            <a:pPr lvl="2"/>
            <a:r>
              <a:rPr lang="en-US" dirty="0" smtClean="0"/>
              <a:t>Math analysis tools</a:t>
            </a:r>
          </a:p>
          <a:p>
            <a:pPr lvl="2"/>
            <a:r>
              <a:rPr lang="en-US" dirty="0" smtClean="0"/>
              <a:t>Concepts in dynamic system and control: stability, robustness, complexity, resilience, etc.</a:t>
            </a:r>
          </a:p>
          <a:p>
            <a:pPr lvl="1"/>
            <a:r>
              <a:rPr lang="en-US" dirty="0" smtClean="0"/>
              <a:t>Modeling Continuous-time process</a:t>
            </a:r>
          </a:p>
          <a:p>
            <a:pPr lvl="2"/>
            <a:r>
              <a:rPr lang="en-US" dirty="0"/>
              <a:t>Physical meaning. </a:t>
            </a:r>
            <a:r>
              <a:rPr lang="en-US" dirty="0" smtClean="0"/>
              <a:t>The </a:t>
            </a:r>
            <a:r>
              <a:rPr lang="en-US" dirty="0"/>
              <a:t>laws of nature are expressed as differential equations.</a:t>
            </a:r>
            <a:endParaRPr lang="en-US" dirty="0" smtClean="0"/>
          </a:p>
          <a:p>
            <a:r>
              <a:rPr lang="en-US" dirty="0">
                <a:sym typeface="Wingdings" panose="05000000000000000000" pitchFamily="2" charset="2"/>
              </a:rPr>
              <a:t>Differential </a:t>
            </a:r>
            <a:r>
              <a:rPr lang="en-US" dirty="0" smtClean="0">
                <a:sym typeface="Wingdings" panose="05000000000000000000" pitchFamily="2" charset="2"/>
              </a:rPr>
              <a:t>Equations  Deep Learning</a:t>
            </a:r>
          </a:p>
          <a:p>
            <a:pPr marL="201168" lvl="1" indent="0">
              <a:buNone/>
            </a:pPr>
            <a:r>
              <a:rPr lang="en-US" dirty="0" smtClean="0">
                <a:solidFill>
                  <a:schemeClr val="bg1"/>
                </a:solidFill>
              </a:rPr>
              <a:t>Design</a:t>
            </a:r>
          </a:p>
          <a:p>
            <a:pPr marL="384048" lvl="2" indent="0">
              <a:buNone/>
            </a:pPr>
            <a:r>
              <a:rPr lang="en-US" dirty="0" smtClean="0">
                <a:solidFill>
                  <a:schemeClr val="bg1"/>
                </a:solidFill>
                <a:sym typeface="Wingdings" panose="05000000000000000000" pitchFamily="2" charset="2"/>
              </a:rPr>
              <a:t>There are many dynamical systems and differential equations.</a:t>
            </a:r>
            <a:endParaRPr lang="en-US" dirty="0" smtClean="0">
              <a:solidFill>
                <a:schemeClr val="bg1"/>
              </a:solidFill>
            </a:endParaRPr>
          </a:p>
          <a:p>
            <a:pPr marL="384048" lvl="2" indent="0">
              <a:buNone/>
            </a:pPr>
            <a:r>
              <a:rPr lang="en-US" dirty="0" smtClean="0">
                <a:solidFill>
                  <a:schemeClr val="bg1"/>
                </a:solidFill>
              </a:rPr>
              <a:t>Discretization of continuous time-varying neural dynamics </a:t>
            </a:r>
            <a:r>
              <a:rPr lang="en-US" dirty="0" smtClean="0">
                <a:solidFill>
                  <a:schemeClr val="bg1"/>
                </a:solidFill>
                <a:sym typeface="Wingdings" panose="05000000000000000000" pitchFamily="2" charset="2"/>
              </a:rPr>
              <a:t> Deep Neural Networks</a:t>
            </a:r>
          </a:p>
          <a:p>
            <a:pPr marL="384048" lvl="2" indent="0">
              <a:buNone/>
            </a:pPr>
            <a:r>
              <a:rPr lang="en-US" dirty="0" smtClean="0">
                <a:solidFill>
                  <a:schemeClr val="bg1"/>
                </a:solidFill>
              </a:rPr>
              <a:t>DNNs implemented by modern auto-differentiation </a:t>
            </a:r>
            <a:r>
              <a:rPr lang="en-US" dirty="0" err="1" smtClean="0">
                <a:solidFill>
                  <a:schemeClr val="bg1"/>
                </a:solidFill>
              </a:rPr>
              <a:t>softwares</a:t>
            </a:r>
            <a:r>
              <a:rPr lang="en-US" dirty="0" smtClean="0">
                <a:solidFill>
                  <a:schemeClr val="bg1"/>
                </a:solidFill>
              </a:rPr>
              <a:t> are more flexible, expressive and efficient</a:t>
            </a:r>
          </a:p>
          <a:p>
            <a:pPr marL="201168" lvl="1" indent="0">
              <a:buNone/>
            </a:pPr>
            <a:r>
              <a:rPr lang="en-US" dirty="0" smtClean="0">
                <a:solidFill>
                  <a:schemeClr val="bg1"/>
                </a:solidFill>
              </a:rPr>
              <a:t>Generative models and Invertible structures</a:t>
            </a:r>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5" name="灯片编号占位符 4"/>
          <p:cNvSpPr>
            <a:spLocks noGrp="1"/>
          </p:cNvSpPr>
          <p:nvPr>
            <p:ph type="sldNum" sz="quarter" idx="4"/>
          </p:nvPr>
        </p:nvSpPr>
        <p:spPr/>
        <p:txBody>
          <a:bodyPr/>
          <a:lstStyle/>
          <a:p>
            <a:fld id="{45C09EBD-42BD-6040-A64C-E9C017D82023}" type="slidenum">
              <a:rPr lang="en-US" smtClean="0"/>
              <a:pPr/>
              <a:t>20</a:t>
            </a:fld>
            <a:endParaRPr lang="en-US" dirty="0"/>
          </a:p>
        </p:txBody>
      </p:sp>
    </p:spTree>
    <p:extLst>
      <p:ext uri="{BB962C8B-B14F-4D97-AF65-F5344CB8AC3E}">
        <p14:creationId xmlns:p14="http://schemas.microsoft.com/office/powerpoint/2010/main" val="612624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Why Such Connections</a:t>
            </a:r>
            <a:endParaRPr lang="en-US" dirty="0"/>
          </a:p>
        </p:txBody>
      </p:sp>
      <p:sp>
        <p:nvSpPr>
          <p:cNvPr id="3" name="内容占位符 2"/>
          <p:cNvSpPr>
            <a:spLocks noGrp="1"/>
          </p:cNvSpPr>
          <p:nvPr>
            <p:ph idx="12"/>
          </p:nvPr>
        </p:nvSpPr>
        <p:spPr>
          <a:xfrm>
            <a:off x="608012" y="1227551"/>
            <a:ext cx="10972800" cy="5029238"/>
          </a:xfrm>
        </p:spPr>
        <p:txBody>
          <a:bodyPr>
            <a:normAutofit fontScale="92500" lnSpcReduction="20000"/>
          </a:bodyPr>
          <a:lstStyle/>
          <a:p>
            <a:r>
              <a:rPr lang="en-US" dirty="0" smtClean="0"/>
              <a:t>Deep Learning </a:t>
            </a:r>
            <a:r>
              <a:rPr lang="en-US" dirty="0" smtClean="0">
                <a:sym typeface="Wingdings" panose="05000000000000000000" pitchFamily="2" charset="2"/>
              </a:rPr>
              <a:t> Differential Equations</a:t>
            </a:r>
          </a:p>
          <a:p>
            <a:pPr lvl="1"/>
            <a:r>
              <a:rPr lang="en-US" dirty="0" smtClean="0"/>
              <a:t>Analysis</a:t>
            </a:r>
          </a:p>
          <a:p>
            <a:pPr lvl="2"/>
            <a:r>
              <a:rPr lang="en-US" dirty="0" smtClean="0"/>
              <a:t>Math analysis tools</a:t>
            </a:r>
          </a:p>
          <a:p>
            <a:pPr lvl="2"/>
            <a:r>
              <a:rPr lang="en-US" dirty="0" smtClean="0"/>
              <a:t>Concepts in dynamic system and control: stability, robustness, complexity, resilience, etc.</a:t>
            </a:r>
          </a:p>
          <a:p>
            <a:pPr lvl="1"/>
            <a:r>
              <a:rPr lang="en-US" dirty="0" smtClean="0"/>
              <a:t>Modeling Continuous-time process</a:t>
            </a:r>
          </a:p>
          <a:p>
            <a:pPr lvl="2"/>
            <a:r>
              <a:rPr lang="en-US" dirty="0"/>
              <a:t>Physical meaning. </a:t>
            </a:r>
            <a:r>
              <a:rPr lang="en-US" dirty="0" smtClean="0"/>
              <a:t>The </a:t>
            </a:r>
            <a:r>
              <a:rPr lang="en-US" dirty="0"/>
              <a:t>laws of nature are expressed as differential equations.</a:t>
            </a:r>
            <a:endParaRPr lang="en-US" dirty="0" smtClean="0"/>
          </a:p>
          <a:p>
            <a:r>
              <a:rPr lang="en-US" dirty="0">
                <a:sym typeface="Wingdings" panose="05000000000000000000" pitchFamily="2" charset="2"/>
              </a:rPr>
              <a:t>Differential </a:t>
            </a:r>
            <a:r>
              <a:rPr lang="en-US" dirty="0" smtClean="0">
                <a:sym typeface="Wingdings" panose="05000000000000000000" pitchFamily="2" charset="2"/>
              </a:rPr>
              <a:t>Equations  Deep Learning</a:t>
            </a:r>
          </a:p>
          <a:p>
            <a:pPr lvl="1"/>
            <a:r>
              <a:rPr lang="en-US" dirty="0" smtClean="0"/>
              <a:t>Design</a:t>
            </a:r>
          </a:p>
          <a:p>
            <a:pPr lvl="2"/>
            <a:r>
              <a:rPr lang="en-US" dirty="0">
                <a:sym typeface="Wingdings" panose="05000000000000000000" pitchFamily="2" charset="2"/>
              </a:rPr>
              <a:t>There are many dynamical systems and differential equations</a:t>
            </a:r>
            <a:r>
              <a:rPr lang="en-US" dirty="0" smtClean="0">
                <a:sym typeface="Wingdings" panose="05000000000000000000" pitchFamily="2" charset="2"/>
              </a:rPr>
              <a:t>.</a:t>
            </a:r>
            <a:endParaRPr lang="en-US" dirty="0" smtClean="0"/>
          </a:p>
          <a:p>
            <a:pPr lvl="2"/>
            <a:r>
              <a:rPr lang="en-US" dirty="0"/>
              <a:t>Discretization of continuous time-varying </a:t>
            </a:r>
            <a:r>
              <a:rPr lang="en-US" dirty="0" smtClean="0"/>
              <a:t>dynamics </a:t>
            </a:r>
            <a:r>
              <a:rPr lang="en-US" dirty="0">
                <a:sym typeface="Wingdings" panose="05000000000000000000" pitchFamily="2" charset="2"/>
              </a:rPr>
              <a:t> Deep Neural </a:t>
            </a:r>
            <a:r>
              <a:rPr lang="en-US" dirty="0" smtClean="0">
                <a:sym typeface="Wingdings" panose="05000000000000000000" pitchFamily="2" charset="2"/>
              </a:rPr>
              <a:t>Networks</a:t>
            </a:r>
          </a:p>
          <a:p>
            <a:pPr lvl="2"/>
            <a:r>
              <a:rPr lang="en-US" dirty="0" smtClean="0"/>
              <a:t>DNNs </a:t>
            </a:r>
            <a:r>
              <a:rPr lang="en-US" dirty="0"/>
              <a:t>implemented by modern auto-differentiation </a:t>
            </a:r>
            <a:r>
              <a:rPr lang="en-US" dirty="0" err="1"/>
              <a:t>softwares</a:t>
            </a:r>
            <a:r>
              <a:rPr lang="en-US" dirty="0" smtClean="0"/>
              <a:t> are </a:t>
            </a:r>
            <a:r>
              <a:rPr lang="en-US" dirty="0"/>
              <a:t>more flexible, </a:t>
            </a:r>
            <a:r>
              <a:rPr lang="en-US" dirty="0" smtClean="0"/>
              <a:t>expressive and efficient</a:t>
            </a:r>
          </a:p>
          <a:p>
            <a:pPr lvl="1"/>
            <a:r>
              <a:rPr lang="en-US" dirty="0" smtClean="0"/>
              <a:t>Generative models and </a:t>
            </a:r>
            <a:r>
              <a:rPr lang="en-US" dirty="0"/>
              <a:t>Invertible </a:t>
            </a:r>
            <a:r>
              <a:rPr lang="en-US" dirty="0" smtClean="0"/>
              <a:t>structures</a:t>
            </a:r>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5" name="灯片编号占位符 4"/>
          <p:cNvSpPr>
            <a:spLocks noGrp="1"/>
          </p:cNvSpPr>
          <p:nvPr>
            <p:ph type="sldNum" sz="quarter" idx="4"/>
          </p:nvPr>
        </p:nvSpPr>
        <p:spPr/>
        <p:txBody>
          <a:bodyPr/>
          <a:lstStyle/>
          <a:p>
            <a:fld id="{45C09EBD-42BD-6040-A64C-E9C017D82023}" type="slidenum">
              <a:rPr lang="en-US" smtClean="0"/>
              <a:pPr/>
              <a:t>21</a:t>
            </a:fld>
            <a:endParaRPr lang="en-US" dirty="0"/>
          </a:p>
        </p:txBody>
      </p:sp>
    </p:spTree>
    <p:extLst>
      <p:ext uri="{BB962C8B-B14F-4D97-AF65-F5344CB8AC3E}">
        <p14:creationId xmlns:p14="http://schemas.microsoft.com/office/powerpoint/2010/main" val="18035131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Helvetica Neue" charset="0"/>
                <a:cs typeface="Helvetica Neue" charset="0"/>
              </a:rPr>
              <a:t>Differential Deep Learning on </a:t>
            </a:r>
            <a:r>
              <a:rPr lang="en-US" altLang="zh-CN" dirty="0" smtClean="0">
                <a:ea typeface="Helvetica Neue" charset="0"/>
                <a:cs typeface="Helvetica Neue" charset="0"/>
              </a:rPr>
              <a:t>Graphs</a:t>
            </a:r>
            <a:endParaRPr lang="en-US" dirty="0"/>
          </a:p>
        </p:txBody>
      </p:sp>
      <p:sp>
        <p:nvSpPr>
          <p:cNvPr id="3" name="内容占位符 2"/>
          <p:cNvSpPr>
            <a:spLocks noGrp="1"/>
          </p:cNvSpPr>
          <p:nvPr>
            <p:ph idx="12"/>
          </p:nvPr>
        </p:nvSpPr>
        <p:spPr/>
        <p:txBody>
          <a:bodyPr>
            <a:normAutofit/>
          </a:bodyPr>
          <a:lstStyle/>
          <a:p>
            <a:r>
              <a:rPr lang="en-US" dirty="0" smtClean="0"/>
              <a:t>Graphs and Differential Equations are general tools to describe structures and dynamics of complex systems</a:t>
            </a:r>
          </a:p>
          <a:p>
            <a:r>
              <a:rPr lang="en-US" dirty="0" smtClean="0"/>
              <a:t>Inspired by the Differential Equations, we can design and analyze Deep Models</a:t>
            </a:r>
          </a:p>
          <a:p>
            <a:r>
              <a:rPr lang="en-US" dirty="0" smtClean="0">
                <a:solidFill>
                  <a:srgbClr val="A12B1E"/>
                </a:solidFill>
              </a:rPr>
              <a:t>For </a:t>
            </a:r>
            <a:r>
              <a:rPr lang="en-US" u="sng" dirty="0" smtClean="0">
                <a:solidFill>
                  <a:srgbClr val="A12B1E"/>
                </a:solidFill>
              </a:rPr>
              <a:t>applications on graphs</a:t>
            </a:r>
            <a:r>
              <a:rPr lang="en-US" dirty="0" smtClean="0">
                <a:solidFill>
                  <a:srgbClr val="A12B1E"/>
                </a:solidFill>
              </a:rPr>
              <a:t> (our focus), including:</a:t>
            </a:r>
          </a:p>
          <a:p>
            <a:pPr lvl="1"/>
            <a:r>
              <a:rPr lang="en-US" dirty="0" smtClean="0">
                <a:solidFill>
                  <a:srgbClr val="A12B1E"/>
                </a:solidFill>
              </a:rPr>
              <a:t>Molecular graph generation</a:t>
            </a:r>
          </a:p>
          <a:p>
            <a:pPr lvl="1"/>
            <a:r>
              <a:rPr lang="en-US" dirty="0" smtClean="0">
                <a:solidFill>
                  <a:srgbClr val="A12B1E"/>
                </a:solidFill>
              </a:rPr>
              <a:t>Learning dynamics on graphs</a:t>
            </a:r>
          </a:p>
          <a:p>
            <a:pPr lvl="1"/>
            <a:r>
              <a:rPr lang="en-US" dirty="0" smtClean="0">
                <a:solidFill>
                  <a:srgbClr val="A12B1E"/>
                </a:solidFill>
              </a:rPr>
              <a:t>Mechanism discovery</a:t>
            </a:r>
          </a:p>
          <a:p>
            <a:pPr marL="0" indent="0">
              <a:buNone/>
            </a:pPr>
            <a:r>
              <a:rPr lang="en-US" sz="3600" b="1" dirty="0" smtClean="0">
                <a:solidFill>
                  <a:srgbClr val="A12B1E"/>
                </a:solidFill>
              </a:rPr>
              <a:t>in </a:t>
            </a:r>
            <a:r>
              <a:rPr lang="en-US" sz="3600" b="1" dirty="0">
                <a:solidFill>
                  <a:srgbClr val="A12B1E"/>
                </a:solidFill>
              </a:rPr>
              <a:t>a data-driven manner</a:t>
            </a:r>
          </a:p>
          <a:p>
            <a:endParaRPr lang="en-US" dirty="0"/>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5" name="灯片编号占位符 4"/>
          <p:cNvSpPr>
            <a:spLocks noGrp="1"/>
          </p:cNvSpPr>
          <p:nvPr>
            <p:ph type="sldNum" sz="quarter" idx="4"/>
          </p:nvPr>
        </p:nvSpPr>
        <p:spPr/>
        <p:txBody>
          <a:bodyPr/>
          <a:lstStyle/>
          <a:p>
            <a:fld id="{45C09EBD-42BD-6040-A64C-E9C017D82023}" type="slidenum">
              <a:rPr lang="en-US" smtClean="0"/>
              <a:pPr/>
              <a:t>22</a:t>
            </a:fld>
            <a:endParaRPr lang="en-US" dirty="0"/>
          </a:p>
        </p:txBody>
      </p:sp>
    </p:spTree>
    <p:extLst>
      <p:ext uri="{BB962C8B-B14F-4D97-AF65-F5344CB8AC3E}">
        <p14:creationId xmlns:p14="http://schemas.microsoft.com/office/powerpoint/2010/main" val="1836601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smtClean="0"/>
              <a:t>Molecular </a:t>
            </a:r>
            <a:r>
              <a:rPr lang="en-US" dirty="0"/>
              <a:t>Graph Generation</a:t>
            </a:r>
          </a:p>
        </p:txBody>
      </p:sp>
      <mc:AlternateContent xmlns:mc="http://schemas.openxmlformats.org/markup-compatibility/2006" xmlns:a14="http://schemas.microsoft.com/office/drawing/2010/main">
        <mc:Choice Requires="a14">
          <p:sp>
            <p:nvSpPr>
              <p:cNvPr id="3" name="内容占位符 2"/>
              <p:cNvSpPr>
                <a:spLocks noGrp="1"/>
              </p:cNvSpPr>
              <p:nvPr>
                <p:ph idx="12"/>
              </p:nvPr>
            </p:nvSpPr>
            <p:spPr/>
            <p:txBody>
              <a:bodyPr/>
              <a:lstStyle/>
              <a:p>
                <a:r>
                  <a:rPr lang="en-US" dirty="0" smtClean="0">
                    <a:solidFill>
                      <a:srgbClr val="A12B1E"/>
                    </a:solidFill>
                  </a:rPr>
                  <a:t>Goal: </a:t>
                </a:r>
                <a:r>
                  <a:rPr lang="en-US" b="0" dirty="0" smtClean="0"/>
                  <a:t>To </a:t>
                </a:r>
                <a:r>
                  <a:rPr lang="en-US" b="0" dirty="0"/>
                  <a:t>generate novel molecules with optimized properties</a:t>
                </a:r>
              </a:p>
              <a:p>
                <a:r>
                  <a:rPr lang="en-US" dirty="0" smtClean="0"/>
                  <a:t>Graph Analysis tasks</a:t>
                </a:r>
              </a:p>
              <a:p>
                <a:pPr lvl="1"/>
                <a:r>
                  <a:rPr lang="en-US" dirty="0" smtClean="0"/>
                  <a:t>Graph generation: </a:t>
                </a:r>
                <a14:m>
                  <m:oMath xmlns:m="http://schemas.openxmlformats.org/officeDocument/2006/math">
                    <m:r>
                      <m:rPr>
                        <m:sty m:val="p"/>
                      </m:rPr>
                      <a:rPr lang="en-US" b="0" i="0" dirty="0" smtClean="0">
                        <a:latin typeface="Cambria Math" panose="02040503050406030204" pitchFamily="18" charset="0"/>
                        <a:ea typeface="Cambria Math" panose="02040503050406030204" pitchFamily="18" charset="0"/>
                      </a:rPr>
                      <m:t>G</m:t>
                    </m:r>
                    <m:r>
                      <a:rPr lang="en-US" b="0" i="0" dirty="0" smtClean="0">
                        <a:latin typeface="Cambria Math" panose="02040503050406030204" pitchFamily="18" charset="0"/>
                        <a:ea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m:t>
                    </m:r>
                    <m:r>
                      <m:rPr>
                        <m:sty m:val="p"/>
                      </m:rPr>
                      <a:rPr lang="en-US" b="0" i="0" dirty="0" smtClean="0">
                        <a:latin typeface="Cambria Math" panose="02040503050406030204" pitchFamily="18" charset="0"/>
                      </a:rPr>
                      <m:t>P</m:t>
                    </m:r>
                    <m:r>
                      <a:rPr lang="en-US" i="1" dirty="0" smtClean="0">
                        <a:latin typeface="Cambria Math" panose="02040503050406030204" pitchFamily="18" charset="0"/>
                      </a:rPr>
                      <m:t>(</m:t>
                    </m:r>
                    <m:r>
                      <a:rPr lang="en-US" i="1" dirty="0" smtClean="0">
                        <a:latin typeface="Cambria Math" panose="02040503050406030204" pitchFamily="18" charset="0"/>
                      </a:rPr>
                      <m:t>𝐺</m:t>
                    </m:r>
                    <m:r>
                      <a:rPr lang="en-US" i="1" dirty="0" smtClean="0">
                        <a:latin typeface="Cambria Math" panose="02040503050406030204" pitchFamily="18" charset="0"/>
                      </a:rPr>
                      <m:t>)</m:t>
                    </m:r>
                  </m:oMath>
                </a14:m>
                <a:endParaRPr lang="en-US" dirty="0"/>
              </a:p>
              <a:p>
                <a:pPr lvl="1"/>
                <a:r>
                  <a:rPr lang="en-US" dirty="0"/>
                  <a:t>Graph property </a:t>
                </a:r>
                <a:r>
                  <a:rPr lang="en-US" dirty="0" smtClean="0"/>
                  <a:t>prediction: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𝐺</m:t>
                    </m:r>
                    <m:r>
                      <a:rPr lang="en-US" i="1" dirty="0" smtClean="0">
                        <a:latin typeface="Cambria Math" panose="02040503050406030204" pitchFamily="18" charset="0"/>
                      </a:rPr>
                      <m:t>)</m:t>
                    </m:r>
                  </m:oMath>
                </a14:m>
                <a:endParaRPr lang="en-US" dirty="0" smtClean="0"/>
              </a:p>
              <a:p>
                <a:pPr lvl="1"/>
                <a:r>
                  <a:rPr lang="en-US" dirty="0"/>
                  <a:t>Graph </a:t>
                </a:r>
                <a:r>
                  <a:rPr lang="en-US" dirty="0" smtClean="0"/>
                  <a:t>optimization: </a:t>
                </a:r>
                <a14:m>
                  <m:oMath xmlns:m="http://schemas.openxmlformats.org/officeDocument/2006/math">
                    <m:r>
                      <m:rPr>
                        <m:sty m:val="p"/>
                      </m:rPr>
                      <a:rPr lang="en-US" dirty="0">
                        <a:latin typeface="Cambria Math" panose="02040503050406030204" pitchFamily="18" charset="0"/>
                        <a:ea typeface="Cambria Math" panose="02040503050406030204" pitchFamily="18" charset="0"/>
                      </a:rPr>
                      <m:t>G</m:t>
                    </m:r>
                    <m:r>
                      <a:rPr lang="en-US" i="1" dirty="0">
                        <a:latin typeface="Cambria Math" panose="02040503050406030204" pitchFamily="18" charset="0"/>
                        <a:ea typeface="Cambria Math" panose="02040503050406030204" pitchFamily="18" charset="0"/>
                      </a:rPr>
                      <m:t> </m:t>
                    </m:r>
                  </m:oMath>
                </a14:m>
                <a:r>
                  <a:rPr lang="en-US" dirty="0" smtClean="0">
                    <a:sym typeface="Wingdings" panose="05000000000000000000" pitchFamily="2" charset="2"/>
                  </a:rPr>
                  <a:t></a:t>
                </a:r>
                <a:r>
                  <a:rPr lang="en-US" dirty="0">
                    <a:ea typeface="Cambria Math" panose="02040503050406030204" pitchFamily="18" charset="0"/>
                  </a:rPr>
                  <a:t> </a:t>
                </a:r>
                <a14:m>
                  <m:oMath xmlns:m="http://schemas.openxmlformats.org/officeDocument/2006/math">
                    <m:r>
                      <m:rPr>
                        <m:sty m:val="p"/>
                      </m:rPr>
                      <a:rPr lang="en-US" dirty="0">
                        <a:latin typeface="Cambria Math" panose="02040503050406030204" pitchFamily="18" charset="0"/>
                        <a:ea typeface="Cambria Math" panose="02040503050406030204" pitchFamily="18" charset="0"/>
                      </a:rPr>
                      <m:t>G</m:t>
                    </m:r>
                    <m:r>
                      <a:rPr lang="en-US" b="0" i="0" dirty="0" smtClean="0">
                        <a:latin typeface="Cambria Math" panose="02040503050406030204" pitchFamily="18" charset="0"/>
                        <a:ea typeface="Cambria Math" panose="02040503050406030204" pitchFamily="18" charset="0"/>
                      </a:rPr>
                      <m:t>′</m:t>
                    </m:r>
                  </m:oMath>
                </a14:m>
                <a:r>
                  <a:rPr lang="en-US" dirty="0" smtClean="0"/>
                  <a:t> </a:t>
                </a:r>
                <a:r>
                  <a:rPr lang="en-US" dirty="0"/>
                  <a:t>and </a:t>
                </a:r>
                <a14:m>
                  <m:oMath xmlns:m="http://schemas.openxmlformats.org/officeDocument/2006/math">
                    <m:r>
                      <m:rPr>
                        <m:sty m:val="p"/>
                      </m:rPr>
                      <a:rPr lang="en-US" dirty="0">
                        <a:latin typeface="Cambria Math" panose="02040503050406030204" pitchFamily="18" charset="0"/>
                      </a:rPr>
                      <m:t>maximizing</m:t>
                    </m:r>
                  </m:oMath>
                </a14:m>
                <a:r>
                  <a:rPr lang="en-US" dirty="0"/>
                  <a:t> </a:t>
                </a:r>
                <a14:m>
                  <m:oMath xmlns:m="http://schemas.openxmlformats.org/officeDocument/2006/math">
                    <m:r>
                      <a:rPr lang="en-US" i="1" dirty="0">
                        <a:latin typeface="Cambria Math" panose="02040503050406030204" pitchFamily="18" charset="0"/>
                      </a:rPr>
                      <m:t>𝑓</m:t>
                    </m:r>
                    <m:d>
                      <m:dPr>
                        <m:ctrlPr>
                          <a:rPr lang="en-US" i="1" dirty="0">
                            <a:latin typeface="Cambria Math" panose="02040503050406030204" pitchFamily="18" charset="0"/>
                          </a:rPr>
                        </m:ctrlPr>
                      </m:dPr>
                      <m:e>
                        <m:sSup>
                          <m:sSupPr>
                            <m:ctrlPr>
                              <a:rPr lang="en-US" b="0" i="1" dirty="0" smtClean="0">
                                <a:latin typeface="Cambria Math" panose="02040503050406030204" pitchFamily="18" charset="0"/>
                              </a:rPr>
                            </m:ctrlPr>
                          </m:sSupPr>
                          <m:e>
                            <m:r>
                              <a:rPr lang="en-US" i="1" dirty="0">
                                <a:latin typeface="Cambria Math" panose="02040503050406030204" pitchFamily="18" charset="0"/>
                              </a:rPr>
                              <m:t>𝐺</m:t>
                            </m:r>
                          </m:e>
                          <m:sup>
                            <m:r>
                              <a:rPr lang="en-US" b="0" i="1" dirty="0" smtClean="0">
                                <a:latin typeface="Cambria Math" panose="02040503050406030204" pitchFamily="18" charset="0"/>
                              </a:rPr>
                              <m:t>′</m:t>
                            </m:r>
                          </m:sup>
                        </m:sSup>
                      </m:e>
                    </m:d>
                    <m:r>
                      <a:rPr lang="en-US" b="0" i="1" dirty="0" smtClean="0">
                        <a:latin typeface="Cambria Math" panose="02040503050406030204" pitchFamily="18" charset="0"/>
                      </a:rPr>
                      <m:t>−</m:t>
                    </m:r>
                    <m:r>
                      <a:rPr lang="en-US" i="1" dirty="0">
                        <a:latin typeface="Cambria Math" panose="02040503050406030204" pitchFamily="18" charset="0"/>
                      </a:rPr>
                      <m:t>𝑓</m:t>
                    </m:r>
                    <m:r>
                      <a:rPr lang="en-US" i="1" dirty="0">
                        <a:latin typeface="Cambria Math" panose="02040503050406030204" pitchFamily="18" charset="0"/>
                      </a:rPr>
                      <m:t>(</m:t>
                    </m:r>
                    <m:r>
                      <a:rPr lang="en-US" i="1" dirty="0">
                        <a:latin typeface="Cambria Math" panose="02040503050406030204" pitchFamily="18" charset="0"/>
                      </a:rPr>
                      <m:t>𝐺</m:t>
                    </m:r>
                    <m:r>
                      <a:rPr lang="en-US" i="1" dirty="0">
                        <a:latin typeface="Cambria Math" panose="02040503050406030204" pitchFamily="18" charset="0"/>
                      </a:rPr>
                      <m:t>)</m:t>
                    </m:r>
                  </m:oMath>
                </a14:m>
                <a:endParaRPr lang="en-US" dirty="0"/>
              </a:p>
              <a:p>
                <a:pPr lvl="1"/>
                <a:endParaRPr lang="en-US" dirty="0"/>
              </a:p>
              <a:p>
                <a:pPr lvl="1"/>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2"/>
              </p:nvPr>
            </p:nvSpPr>
            <p:spPr>
              <a:blipFill>
                <a:blip r:embed="rId2"/>
                <a:stretch>
                  <a:fillRect l="-2111" t="-2625"/>
                </a:stretch>
              </a:blipFill>
            </p:spPr>
            <p:txBody>
              <a:bodyPr/>
              <a:lstStyle/>
              <a:p>
                <a:r>
                  <a:rPr lang="en-US">
                    <a:noFill/>
                  </a:rPr>
                  <a:t> </a:t>
                </a:r>
              </a:p>
            </p:txBody>
          </p:sp>
        </mc:Fallback>
      </mc:AlternateContent>
      <p:grpSp>
        <p:nvGrpSpPr>
          <p:cNvPr id="13" name="组合 12"/>
          <p:cNvGrpSpPr/>
          <p:nvPr/>
        </p:nvGrpSpPr>
        <p:grpSpPr>
          <a:xfrm>
            <a:off x="195072" y="4183374"/>
            <a:ext cx="5087620" cy="2212298"/>
            <a:chOff x="1133856" y="3978304"/>
            <a:chExt cx="5087620" cy="2212298"/>
          </a:xfrm>
        </p:grpSpPr>
        <p:pic>
          <p:nvPicPr>
            <p:cNvPr id="8" name="图片 7"/>
            <p:cNvPicPr>
              <a:picLocks noChangeAspect="1"/>
            </p:cNvPicPr>
            <p:nvPr/>
          </p:nvPicPr>
          <p:blipFill>
            <a:blip r:embed="rId3"/>
            <a:stretch>
              <a:fillRect/>
            </a:stretch>
          </p:blipFill>
          <p:spPr>
            <a:xfrm>
              <a:off x="2631913" y="4271689"/>
              <a:ext cx="2393878" cy="1604855"/>
            </a:xfrm>
            <a:prstGeom prst="rect">
              <a:avLst/>
            </a:prstGeom>
          </p:spPr>
        </p:pic>
        <p:sp>
          <p:nvSpPr>
            <p:cNvPr id="12" name="TextBox 13"/>
            <p:cNvSpPr txBox="1"/>
            <p:nvPr/>
          </p:nvSpPr>
          <p:spPr>
            <a:xfrm>
              <a:off x="1133856" y="3978304"/>
              <a:ext cx="5087620" cy="2212298"/>
            </a:xfrm>
            <a:prstGeom prst="rect">
              <a:avLst/>
            </a:prstGeom>
            <a:noFill/>
            <a:ln>
              <a:noFill/>
            </a:ln>
          </p:spPr>
          <p:txBody>
            <a:bodyPr wrap="none" lIns="68569" tIns="68569" rIns="68569" bIns="68569" rtlCol="0" anchor="t" anchorCtr="0">
              <a:noAutofit/>
            </a:bodyPr>
            <a:lstStyle/>
            <a:p>
              <a:r>
                <a:rPr lang="en-US" sz="12000" dirty="0" smtClean="0">
                  <a:latin typeface="Helvetica Neue Light" charset="0"/>
                  <a:ea typeface="Helvetica Neue Light" charset="0"/>
                  <a:cs typeface="Helvetica Neue Light" charset="0"/>
                  <a:sym typeface="Open Sans"/>
                </a:rPr>
                <a:t>P</a:t>
              </a:r>
              <a:r>
                <a:rPr lang="en-US" sz="4000" dirty="0" smtClean="0">
                  <a:latin typeface="Helvetica Neue Light" charset="0"/>
                  <a:ea typeface="Helvetica Neue Light" charset="0"/>
                  <a:cs typeface="Helvetica Neue Light" charset="0"/>
                  <a:sym typeface="Open Sans"/>
                </a:rPr>
                <a:t> </a:t>
              </a:r>
              <a:r>
                <a:rPr lang="en-US" sz="12000" dirty="0" smtClean="0">
                  <a:latin typeface="Helvetica Neue Light" charset="0"/>
                  <a:ea typeface="Helvetica Neue Light" charset="0"/>
                  <a:cs typeface="Helvetica Neue Light" charset="0"/>
                  <a:sym typeface="Open Sans"/>
                </a:rPr>
                <a:t>(    </a:t>
              </a:r>
              <a:r>
                <a:rPr lang="en-US" sz="4400" dirty="0" smtClean="0">
                  <a:latin typeface="Helvetica Neue Light" charset="0"/>
                  <a:ea typeface="Helvetica Neue Light" charset="0"/>
                  <a:cs typeface="Helvetica Neue Light" charset="0"/>
                  <a:sym typeface="Open Sans"/>
                </a:rPr>
                <a:t> </a:t>
              </a:r>
              <a:r>
                <a:rPr lang="en-US" sz="12000" dirty="0" smtClean="0">
                  <a:latin typeface="Helvetica Neue Light" charset="0"/>
                  <a:ea typeface="Helvetica Neue Light" charset="0"/>
                  <a:cs typeface="Helvetica Neue Light" charset="0"/>
                  <a:sym typeface="Open Sans"/>
                </a:rPr>
                <a:t>)</a:t>
              </a:r>
              <a:r>
                <a:rPr lang="en-US" sz="3200" dirty="0" smtClean="0">
                  <a:latin typeface="Helvetica Neue Light" charset="0"/>
                  <a:ea typeface="Helvetica Neue Light" charset="0"/>
                  <a:cs typeface="Helvetica Neue Light" charset="0"/>
                  <a:sym typeface="Open Sans"/>
                </a:rPr>
                <a:t> </a:t>
              </a:r>
              <a:r>
                <a:rPr lang="en-US" sz="12000" dirty="0">
                  <a:latin typeface="Helvetica Neue Light" charset="0"/>
                  <a:ea typeface="Helvetica Neue Light" charset="0"/>
                  <a:cs typeface="Helvetica Neue Light" charset="0"/>
                  <a:sym typeface="Open Sans"/>
                </a:rPr>
                <a:t>?</a:t>
              </a:r>
            </a:p>
          </p:txBody>
        </p:sp>
      </p:grpSp>
      <p:grpSp>
        <p:nvGrpSpPr>
          <p:cNvPr id="17" name="组合 16"/>
          <p:cNvGrpSpPr/>
          <p:nvPr/>
        </p:nvGrpSpPr>
        <p:grpSpPr>
          <a:xfrm>
            <a:off x="6780749" y="4183374"/>
            <a:ext cx="5087620" cy="2212298"/>
            <a:chOff x="6493192" y="3847126"/>
            <a:chExt cx="5087620" cy="2212298"/>
          </a:xfrm>
        </p:grpSpPr>
        <p:pic>
          <p:nvPicPr>
            <p:cNvPr id="15" name="图片 14"/>
            <p:cNvPicPr>
              <a:picLocks noChangeAspect="1"/>
            </p:cNvPicPr>
            <p:nvPr/>
          </p:nvPicPr>
          <p:blipFill>
            <a:blip r:embed="rId3"/>
            <a:stretch>
              <a:fillRect/>
            </a:stretch>
          </p:blipFill>
          <p:spPr>
            <a:xfrm>
              <a:off x="7385999" y="4097611"/>
              <a:ext cx="2393878" cy="1604855"/>
            </a:xfrm>
            <a:prstGeom prst="rect">
              <a:avLst/>
            </a:prstGeom>
          </p:spPr>
        </p:pic>
        <p:sp>
          <p:nvSpPr>
            <p:cNvPr id="16" name="TextBox 13"/>
            <p:cNvSpPr txBox="1"/>
            <p:nvPr/>
          </p:nvSpPr>
          <p:spPr>
            <a:xfrm>
              <a:off x="6493192" y="3847126"/>
              <a:ext cx="5087620" cy="2212298"/>
            </a:xfrm>
            <a:prstGeom prst="rect">
              <a:avLst/>
            </a:prstGeom>
            <a:noFill/>
            <a:ln>
              <a:noFill/>
            </a:ln>
          </p:spPr>
          <p:txBody>
            <a:bodyPr wrap="none" lIns="68569" tIns="68569" rIns="68569" bIns="68569" rtlCol="0" anchor="t" anchorCtr="0">
              <a:noAutofit/>
            </a:bodyPr>
            <a:lstStyle/>
            <a:p>
              <a:r>
                <a:rPr lang="en-US" sz="12000" dirty="0">
                  <a:latin typeface="Helvetica Neue Light" charset="0"/>
                  <a:ea typeface="Helvetica Neue Light" charset="0"/>
                  <a:cs typeface="Helvetica Neue Light" charset="0"/>
                  <a:sym typeface="Open Sans"/>
                </a:rPr>
                <a:t>f</a:t>
              </a:r>
              <a:r>
                <a:rPr lang="en-US" sz="4000" dirty="0" smtClean="0">
                  <a:latin typeface="Helvetica Neue Light" charset="0"/>
                  <a:ea typeface="Helvetica Neue Light" charset="0"/>
                  <a:cs typeface="Helvetica Neue Light" charset="0"/>
                  <a:sym typeface="Open Sans"/>
                </a:rPr>
                <a:t> </a:t>
              </a:r>
              <a:r>
                <a:rPr lang="en-US" sz="12000" dirty="0" smtClean="0">
                  <a:latin typeface="Helvetica Neue Light" charset="0"/>
                  <a:ea typeface="Helvetica Neue Light" charset="0"/>
                  <a:cs typeface="Helvetica Neue Light" charset="0"/>
                  <a:sym typeface="Open Sans"/>
                </a:rPr>
                <a:t>(    </a:t>
              </a:r>
              <a:r>
                <a:rPr lang="en-US" sz="4400" dirty="0" smtClean="0">
                  <a:latin typeface="Helvetica Neue Light" charset="0"/>
                  <a:ea typeface="Helvetica Neue Light" charset="0"/>
                  <a:cs typeface="Helvetica Neue Light" charset="0"/>
                  <a:sym typeface="Open Sans"/>
                </a:rPr>
                <a:t> </a:t>
              </a:r>
              <a:r>
                <a:rPr lang="en-US" sz="12000" dirty="0" smtClean="0">
                  <a:latin typeface="Helvetica Neue Light" charset="0"/>
                  <a:ea typeface="Helvetica Neue Light" charset="0"/>
                  <a:cs typeface="Helvetica Neue Light" charset="0"/>
                  <a:sym typeface="Open Sans"/>
                </a:rPr>
                <a:t>)</a:t>
              </a:r>
              <a:r>
                <a:rPr lang="en-US" sz="12000" dirty="0">
                  <a:latin typeface="Helvetica Neue Light" charset="0"/>
                  <a:ea typeface="Helvetica Neue Light" charset="0"/>
                  <a:cs typeface="Helvetica Neue Light" charset="0"/>
                  <a:sym typeface="Open Sans"/>
                </a:rPr>
                <a:t>=</a:t>
              </a:r>
              <a:r>
                <a:rPr lang="en-US" sz="12000" dirty="0" smtClean="0">
                  <a:latin typeface="Helvetica Neue Light" charset="0"/>
                  <a:ea typeface="Helvetica Neue Light" charset="0"/>
                  <a:cs typeface="Helvetica Neue Light" charset="0"/>
                  <a:sym typeface="Open Sans"/>
                </a:rPr>
                <a:t>?</a:t>
              </a:r>
              <a:endParaRPr lang="en-US" sz="12000" dirty="0">
                <a:latin typeface="Helvetica Neue Light" charset="0"/>
                <a:ea typeface="Helvetica Neue Light" charset="0"/>
                <a:cs typeface="Helvetica Neue Light" charset="0"/>
                <a:sym typeface="Open Sans"/>
              </a:endParaRPr>
            </a:p>
          </p:txBody>
        </p:sp>
      </p:grpSp>
      <p:sp>
        <p:nvSpPr>
          <p:cNvPr id="18" name="页脚占位符 17"/>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19" name="灯片编号占位符 18"/>
          <p:cNvSpPr>
            <a:spLocks noGrp="1"/>
          </p:cNvSpPr>
          <p:nvPr>
            <p:ph type="sldNum" sz="quarter" idx="4"/>
          </p:nvPr>
        </p:nvSpPr>
        <p:spPr/>
        <p:txBody>
          <a:bodyPr/>
          <a:lstStyle/>
          <a:p>
            <a:fld id="{45C09EBD-42BD-6040-A64C-E9C017D82023}" type="slidenum">
              <a:rPr lang="en-US" smtClean="0"/>
              <a:pPr/>
              <a:t>23</a:t>
            </a:fld>
            <a:endParaRPr lang="en-US" dirty="0"/>
          </a:p>
        </p:txBody>
      </p:sp>
    </p:spTree>
    <p:extLst>
      <p:ext uri="{BB962C8B-B14F-4D97-AF65-F5344CB8AC3E}">
        <p14:creationId xmlns:p14="http://schemas.microsoft.com/office/powerpoint/2010/main" val="2274655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354" y="4028324"/>
            <a:ext cx="3457999" cy="2593499"/>
          </a:xfrm>
          <a:prstGeom prst="rect">
            <a:avLst/>
          </a:prstGeom>
        </p:spPr>
      </p:pic>
      <p:sp>
        <p:nvSpPr>
          <p:cNvPr id="2" name="标题 1"/>
          <p:cNvSpPr>
            <a:spLocks noGrp="1"/>
          </p:cNvSpPr>
          <p:nvPr>
            <p:ph type="title"/>
          </p:nvPr>
        </p:nvSpPr>
        <p:spPr/>
        <p:txBody>
          <a:bodyPr>
            <a:normAutofit/>
          </a:bodyPr>
          <a:lstStyle/>
          <a:p>
            <a:r>
              <a:rPr lang="en-US" dirty="0" smtClean="0"/>
              <a:t>Learning Dynamics on Graphs</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2"/>
              </p:nvPr>
            </p:nvSpPr>
            <p:spPr/>
            <p:txBody>
              <a:bodyPr/>
              <a:lstStyle/>
              <a:p>
                <a:r>
                  <a:rPr lang="en-US" dirty="0" smtClean="0">
                    <a:solidFill>
                      <a:srgbClr val="A12B1E"/>
                    </a:solidFill>
                  </a:rPr>
                  <a:t>Goal: </a:t>
                </a:r>
                <a:r>
                  <a:rPr lang="en-US" dirty="0" smtClean="0"/>
                  <a:t>To </a:t>
                </a:r>
                <a:r>
                  <a:rPr lang="en-US" dirty="0"/>
                  <a:t>predict temporal change or final states of complex </a:t>
                </a:r>
                <a:r>
                  <a:rPr lang="en-US" dirty="0" smtClean="0"/>
                  <a:t>systems</a:t>
                </a:r>
              </a:p>
              <a:p>
                <a:r>
                  <a:rPr lang="en-US" dirty="0"/>
                  <a:t>Graph Analysis tasks</a:t>
                </a:r>
              </a:p>
              <a:p>
                <a:pPr lvl="1"/>
                <a:r>
                  <a:rPr lang="en-US" dirty="0" smtClean="0"/>
                  <a:t>Continuous-time </a:t>
                </a:r>
                <a:r>
                  <a:rPr lang="en-US" dirty="0"/>
                  <a:t>network dynamics </a:t>
                </a:r>
                <a:r>
                  <a:rPr lang="en-US" dirty="0" smtClean="0"/>
                  <a:t>prediction </a:t>
                </a:r>
                <a14:m>
                  <m:oMath xmlns:m="http://schemas.openxmlformats.org/officeDocument/2006/math">
                    <m:r>
                      <a:rPr lang="en-US" i="1" dirty="0" smtClean="0">
                        <a:latin typeface="Cambria Math" panose="02040503050406030204" pitchFamily="18" charset="0"/>
                      </a:rPr>
                      <m:t>𝑋</m:t>
                    </m:r>
                    <m:r>
                      <a:rPr lang="en-US" i="1" dirty="0" smtClean="0">
                        <a:latin typeface="Cambria Math" panose="02040503050406030204" pitchFamily="18" charset="0"/>
                      </a:rPr>
                      <m:t>(</m:t>
                    </m:r>
                    <m:r>
                      <a:rPr lang="en-US" i="1" dirty="0" smtClean="0">
                        <a:latin typeface="Cambria Math" panose="02040503050406030204" pitchFamily="18" charset="0"/>
                      </a:rPr>
                      <m:t>𝑡</m:t>
                    </m:r>
                    <m:r>
                      <a:rPr lang="en-US" i="1" dirty="0" smtClean="0">
                        <a:latin typeface="Cambria Math" panose="02040503050406030204" pitchFamily="18" charset="0"/>
                      </a:rPr>
                      <m:t>)</m:t>
                    </m:r>
                  </m:oMath>
                </a14:m>
                <a:endParaRPr lang="en-US" dirty="0"/>
              </a:p>
              <a:p>
                <a:pPr lvl="1"/>
                <a:r>
                  <a:rPr lang="en-US" dirty="0" smtClean="0"/>
                  <a:t>Structured </a:t>
                </a:r>
                <a:r>
                  <a:rPr lang="en-US" dirty="0"/>
                  <a:t>sequence </a:t>
                </a:r>
                <a:r>
                  <a:rPr lang="en-US" dirty="0" smtClean="0"/>
                  <a:t>prediction </a:t>
                </a:r>
                <a14:m>
                  <m:oMath xmlns:m="http://schemas.openxmlformats.org/officeDocument/2006/math">
                    <m:r>
                      <a:rPr lang="en-US" i="1" dirty="0" smtClean="0">
                        <a:latin typeface="Cambria Math" panose="02040503050406030204" pitchFamily="18" charset="0"/>
                      </a:rPr>
                      <m:t>𝑋</m:t>
                    </m:r>
                    <m:r>
                      <a:rPr lang="en-US" i="1" dirty="0" smtClean="0">
                        <a:latin typeface="Cambria Math" panose="02040503050406030204" pitchFamily="18" charset="0"/>
                      </a:rPr>
                      <m:t>[</m:t>
                    </m:r>
                    <m:r>
                      <a:rPr lang="en-US" b="0" i="1" dirty="0" smtClean="0">
                        <a:latin typeface="Cambria Math" panose="02040503050406030204" pitchFamily="18" charset="0"/>
                      </a:rPr>
                      <m:t>𝑡</m:t>
                    </m:r>
                    <m:r>
                      <a:rPr lang="en-US" i="1" dirty="0" smtClean="0">
                        <a:latin typeface="Cambria Math" panose="02040503050406030204" pitchFamily="18" charset="0"/>
                      </a:rPr>
                      <m:t>+</m:t>
                    </m:r>
                    <m:r>
                      <a:rPr lang="en-US" b="0" i="1" dirty="0" smtClean="0">
                        <a:latin typeface="Cambria Math" panose="02040503050406030204" pitchFamily="18" charset="0"/>
                      </a:rPr>
                      <m:t>𝑘</m:t>
                    </m:r>
                    <m:r>
                      <a:rPr lang="en-US" i="1" dirty="0" smtClean="0">
                        <a:latin typeface="Cambria Math" panose="02040503050406030204" pitchFamily="18" charset="0"/>
                      </a:rPr>
                      <m:t>]</m:t>
                    </m:r>
                  </m:oMath>
                </a14:m>
                <a:endParaRPr lang="en-US" dirty="0"/>
              </a:p>
              <a:p>
                <a:pPr lvl="1"/>
                <a:r>
                  <a:rPr lang="en-US" dirty="0" smtClean="0"/>
                  <a:t>Node classification/regression  </a:t>
                </a:r>
                <a14:m>
                  <m:oMath xmlns:m="http://schemas.openxmlformats.org/officeDocument/2006/math">
                    <m:r>
                      <m:rPr>
                        <m:sty m:val="p"/>
                      </m:rPr>
                      <a:rPr lang="en-US" b="0" i="0" dirty="0" smtClean="0">
                        <a:latin typeface="Cambria Math" panose="02040503050406030204" pitchFamily="18" charset="0"/>
                      </a:rPr>
                      <m:t>Y</m:t>
                    </m:r>
                    <m:r>
                      <a:rPr lang="en-US" i="1" dirty="0" smtClean="0">
                        <a:latin typeface="Cambria Math" panose="02040503050406030204" pitchFamily="18" charset="0"/>
                      </a:rPr>
                      <m:t>(</m:t>
                    </m:r>
                    <m:r>
                      <a:rPr lang="en-US" i="1" dirty="0" smtClean="0">
                        <a:latin typeface="Cambria Math" panose="02040503050406030204" pitchFamily="18" charset="0"/>
                      </a:rPr>
                      <m:t>𝑋</m:t>
                    </m:r>
                    <m:r>
                      <a:rPr lang="en-US" b="0" i="1" dirty="0" smtClean="0">
                        <a:latin typeface="Cambria Math" panose="02040503050406030204" pitchFamily="18" charset="0"/>
                      </a:rPr>
                      <m:t>)</m:t>
                    </m:r>
                  </m:oMath>
                </a14:m>
                <a:endParaRPr lang="en-US" dirty="0"/>
              </a:p>
              <a:p>
                <a:pPr lvl="1"/>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2"/>
              </p:nvPr>
            </p:nvSpPr>
            <p:spPr>
              <a:blipFill>
                <a:blip r:embed="rId3"/>
                <a:stretch>
                  <a:fillRect l="-2111" t="-2625" r="-2556"/>
                </a:stretch>
              </a:blipFill>
            </p:spPr>
            <p:txBody>
              <a:bodyPr/>
              <a:lstStyle/>
              <a:p>
                <a:r>
                  <a:rPr lang="en-US">
                    <a:noFill/>
                  </a:rPr>
                  <a:t> </a:t>
                </a:r>
              </a:p>
            </p:txBody>
          </p:sp>
        </mc:Fallback>
      </mc:AlternateContent>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747" y="4615237"/>
            <a:ext cx="2429169" cy="1821877"/>
          </a:xfrm>
          <a:prstGeom prst="rect">
            <a:avLst/>
          </a:prstGeom>
        </p:spPr>
      </p:pic>
      <p:cxnSp>
        <p:nvCxnSpPr>
          <p:cNvPr id="30" name="Straight Arrow Connector 38"/>
          <p:cNvCxnSpPr/>
          <p:nvPr/>
        </p:nvCxnSpPr>
        <p:spPr>
          <a:xfrm>
            <a:off x="5935889" y="5550630"/>
            <a:ext cx="563555"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1" name="矩形 30"/>
          <p:cNvSpPr/>
          <p:nvPr/>
        </p:nvSpPr>
        <p:spPr>
          <a:xfrm>
            <a:off x="10380285" y="5288340"/>
            <a:ext cx="869149" cy="1569660"/>
          </a:xfrm>
          <a:prstGeom prst="rect">
            <a:avLst/>
          </a:prstGeom>
        </p:spPr>
        <p:txBody>
          <a:bodyPr wrap="none">
            <a:spAutoFit/>
          </a:bodyPr>
          <a:lstStyle/>
          <a:p>
            <a:r>
              <a:rPr lang="en-US" sz="9600" dirty="0">
                <a:latin typeface="Helvetica Neue Light" charset="0"/>
                <a:ea typeface="Helvetica Neue Light" charset="0"/>
                <a:cs typeface="Helvetica Neue Light" charset="0"/>
                <a:sym typeface="Open Sans"/>
              </a:rPr>
              <a:t>?</a:t>
            </a:r>
            <a:endParaRPr lang="en-US" dirty="0"/>
          </a:p>
        </p:txBody>
      </p:sp>
      <p:sp>
        <p:nvSpPr>
          <p:cNvPr id="32" name="文本框 31"/>
          <p:cNvSpPr txBox="1"/>
          <p:nvPr/>
        </p:nvSpPr>
        <p:spPr>
          <a:xfrm>
            <a:off x="155289" y="5264565"/>
            <a:ext cx="1405287" cy="523220"/>
          </a:xfrm>
          <a:prstGeom prst="rect">
            <a:avLst/>
          </a:prstGeom>
          <a:noFill/>
        </p:spPr>
        <p:txBody>
          <a:bodyPr wrap="square" rtlCol="0">
            <a:spAutoFit/>
          </a:bodyPr>
          <a:lstStyle/>
          <a:p>
            <a:r>
              <a:rPr lang="en-US" sz="2800" b="1" smtClean="0"/>
              <a:t>Graph </a:t>
            </a:r>
            <a:endParaRPr lang="en-US" sz="2800" b="1" dirty="0" smtClean="0"/>
          </a:p>
        </p:txBody>
      </p:sp>
      <p:sp>
        <p:nvSpPr>
          <p:cNvPr id="33" name="文本框 32"/>
          <p:cNvSpPr txBox="1"/>
          <p:nvPr/>
        </p:nvSpPr>
        <p:spPr>
          <a:xfrm>
            <a:off x="9437720" y="5158645"/>
            <a:ext cx="2754280" cy="400110"/>
          </a:xfrm>
          <a:prstGeom prst="rect">
            <a:avLst/>
          </a:prstGeom>
          <a:noFill/>
        </p:spPr>
        <p:txBody>
          <a:bodyPr wrap="none" rtlCol="0">
            <a:spAutoFit/>
          </a:bodyPr>
          <a:lstStyle/>
          <a:p>
            <a:r>
              <a:rPr lang="en-US" sz="2000" b="1" dirty="0" smtClean="0"/>
              <a:t>Dynamics of each nodes</a:t>
            </a:r>
            <a:endParaRPr lang="en-US" sz="2000" b="1" dirty="0"/>
          </a:p>
        </p:txBody>
      </p:sp>
      <p:sp>
        <p:nvSpPr>
          <p:cNvPr id="34" name="页脚占位符 3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35" name="灯片编号占位符 34"/>
          <p:cNvSpPr>
            <a:spLocks noGrp="1"/>
          </p:cNvSpPr>
          <p:nvPr>
            <p:ph type="sldNum" sz="quarter" idx="4"/>
          </p:nvPr>
        </p:nvSpPr>
        <p:spPr/>
        <p:txBody>
          <a:bodyPr/>
          <a:lstStyle/>
          <a:p>
            <a:fld id="{45C09EBD-42BD-6040-A64C-E9C017D82023}" type="slidenum">
              <a:rPr lang="en-US" smtClean="0"/>
              <a:pPr/>
              <a:t>24</a:t>
            </a:fld>
            <a:endParaRPr lang="en-US" dirty="0"/>
          </a:p>
        </p:txBody>
      </p:sp>
      <p:sp>
        <p:nvSpPr>
          <p:cNvPr id="37" name="文本框 36"/>
          <p:cNvSpPr txBox="1"/>
          <p:nvPr/>
        </p:nvSpPr>
        <p:spPr>
          <a:xfrm>
            <a:off x="3520963" y="5059385"/>
            <a:ext cx="490840" cy="830997"/>
          </a:xfrm>
          <a:prstGeom prst="rect">
            <a:avLst/>
          </a:prstGeom>
          <a:noFill/>
        </p:spPr>
        <p:txBody>
          <a:bodyPr wrap="none" rtlCol="0">
            <a:spAutoFit/>
          </a:bodyPr>
          <a:lstStyle/>
          <a:p>
            <a:r>
              <a:rPr lang="en-US" sz="4800" b="1" dirty="0" smtClean="0"/>
              <a:t>+</a:t>
            </a:r>
            <a:endParaRPr lang="en-US" sz="4800" b="1" dirty="0"/>
          </a:p>
        </p:txBody>
      </p:sp>
      <p:sp>
        <p:nvSpPr>
          <p:cNvPr id="38" name="文本框 37"/>
          <p:cNvSpPr txBox="1"/>
          <p:nvPr/>
        </p:nvSpPr>
        <p:spPr>
          <a:xfrm>
            <a:off x="4214480" y="5059385"/>
            <a:ext cx="1481496" cy="954107"/>
          </a:xfrm>
          <a:prstGeom prst="rect">
            <a:avLst/>
          </a:prstGeom>
          <a:noFill/>
        </p:spPr>
        <p:txBody>
          <a:bodyPr wrap="none" rtlCol="0">
            <a:spAutoFit/>
          </a:bodyPr>
          <a:lstStyle/>
          <a:p>
            <a:r>
              <a:rPr lang="en-US" sz="2800" b="1" dirty="0" smtClean="0"/>
              <a:t>Dynamic</a:t>
            </a:r>
          </a:p>
          <a:p>
            <a:r>
              <a:rPr lang="en-US" sz="2800" b="1" dirty="0" smtClean="0"/>
              <a:t>Process</a:t>
            </a:r>
            <a:endParaRPr lang="en-US" sz="2800" b="1" dirty="0"/>
          </a:p>
        </p:txBody>
      </p:sp>
      <p:sp>
        <p:nvSpPr>
          <p:cNvPr id="39" name="矩形 38"/>
          <p:cNvSpPr/>
          <p:nvPr/>
        </p:nvSpPr>
        <p:spPr>
          <a:xfrm>
            <a:off x="1791076" y="4438677"/>
            <a:ext cx="1483035" cy="307777"/>
          </a:xfrm>
          <a:prstGeom prst="rect">
            <a:avLst/>
          </a:prstGeom>
        </p:spPr>
        <p:txBody>
          <a:bodyPr wrap="none">
            <a:spAutoFit/>
          </a:bodyPr>
          <a:lstStyle/>
          <a:p>
            <a:r>
              <a:rPr lang="en-US" sz="1400" b="1" dirty="0"/>
              <a:t>Adjacency Matrix</a:t>
            </a:r>
          </a:p>
        </p:txBody>
      </p:sp>
    </p:spTree>
    <p:extLst>
      <p:ext uri="{BB962C8B-B14F-4D97-AF65-F5344CB8AC3E}">
        <p14:creationId xmlns:p14="http://schemas.microsoft.com/office/powerpoint/2010/main" val="541083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smtClean="0"/>
              <a:t>Mechanism Discovery</a:t>
            </a:r>
            <a:endParaRPr lang="en-US" dirty="0"/>
          </a:p>
        </p:txBody>
      </p:sp>
      <p:sp>
        <p:nvSpPr>
          <p:cNvPr id="3" name="内容占位符 2"/>
          <p:cNvSpPr>
            <a:spLocks noGrp="1"/>
          </p:cNvSpPr>
          <p:nvPr>
            <p:ph idx="12"/>
          </p:nvPr>
        </p:nvSpPr>
        <p:spPr/>
        <p:txBody>
          <a:bodyPr/>
          <a:lstStyle/>
          <a:p>
            <a:r>
              <a:rPr lang="en-US" dirty="0" smtClean="0">
                <a:solidFill>
                  <a:srgbClr val="A12B1E"/>
                </a:solidFill>
              </a:rPr>
              <a:t>Goals: </a:t>
            </a:r>
            <a:r>
              <a:rPr lang="en-US" b="0" dirty="0" smtClean="0"/>
              <a:t>To </a:t>
            </a:r>
            <a:r>
              <a:rPr lang="en-US" b="0" dirty="0"/>
              <a:t>find dynamical laws of complex </a:t>
            </a:r>
            <a:r>
              <a:rPr lang="en-US" b="0" dirty="0" smtClean="0"/>
              <a:t>systems</a:t>
            </a:r>
          </a:p>
          <a:p>
            <a:r>
              <a:rPr lang="en-US" dirty="0" smtClean="0"/>
              <a:t>Graph Analysis tasks</a:t>
            </a:r>
          </a:p>
          <a:p>
            <a:pPr lvl="1"/>
            <a:r>
              <a:rPr lang="en-US" dirty="0" smtClean="0"/>
              <a:t>Density estimation vs. mechanism discovery</a:t>
            </a:r>
          </a:p>
          <a:p>
            <a:pPr lvl="1"/>
            <a:r>
              <a:rPr lang="en-US" dirty="0" smtClean="0"/>
              <a:t>Data-driven </a:t>
            </a:r>
            <a:r>
              <a:rPr lang="en-US" dirty="0"/>
              <a:t>discovery of differential </a:t>
            </a:r>
            <a:r>
              <a:rPr lang="en-US" dirty="0" smtClean="0"/>
              <a:t>equations</a:t>
            </a: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267" y="3460497"/>
            <a:ext cx="3416846" cy="2782831"/>
          </a:xfrm>
          <a:prstGeom prst="rect">
            <a:avLst/>
          </a:prstGeom>
        </p:spPr>
      </p:pic>
      <p:cxnSp>
        <p:nvCxnSpPr>
          <p:cNvPr id="10" name="Straight Arrow Connector 38"/>
          <p:cNvCxnSpPr/>
          <p:nvPr/>
        </p:nvCxnSpPr>
        <p:spPr>
          <a:xfrm>
            <a:off x="5903217" y="4466339"/>
            <a:ext cx="1183599"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1" name="矩形 10"/>
          <p:cNvSpPr/>
          <p:nvPr/>
        </p:nvSpPr>
        <p:spPr>
          <a:xfrm>
            <a:off x="6094412" y="3195629"/>
            <a:ext cx="869149" cy="1569660"/>
          </a:xfrm>
          <a:prstGeom prst="rect">
            <a:avLst/>
          </a:prstGeom>
        </p:spPr>
        <p:txBody>
          <a:bodyPr wrap="none">
            <a:spAutoFit/>
          </a:bodyPr>
          <a:lstStyle/>
          <a:p>
            <a:r>
              <a:rPr lang="en-US" sz="9600" dirty="0">
                <a:latin typeface="Helvetica Neue Light" charset="0"/>
                <a:ea typeface="Helvetica Neue Light" charset="0"/>
                <a:cs typeface="Helvetica Neue Light" charset="0"/>
                <a:sym typeface="Open Sans"/>
              </a:rPr>
              <a:t>?</a:t>
            </a:r>
            <a:endParaRPr lang="en-US" dirty="0"/>
          </a:p>
        </p:txBody>
      </p:sp>
      <p:sp>
        <p:nvSpPr>
          <p:cNvPr id="13" name="矩形 12"/>
          <p:cNvSpPr/>
          <p:nvPr/>
        </p:nvSpPr>
        <p:spPr>
          <a:xfrm>
            <a:off x="0" y="6206623"/>
            <a:ext cx="7426237" cy="369332"/>
          </a:xfrm>
          <a:prstGeom prst="rect">
            <a:avLst/>
          </a:prstGeom>
        </p:spPr>
        <p:txBody>
          <a:bodyPr wrap="square">
            <a:spAutoFit/>
          </a:bodyPr>
          <a:lstStyle/>
          <a:p>
            <a:r>
              <a:rPr lang="en-US" dirty="0" smtClean="0"/>
              <a:t>Image from </a:t>
            </a:r>
            <a:r>
              <a:rPr lang="en-US" dirty="0">
                <a:hlinkClick r:id="rId3"/>
              </a:rPr>
              <a:t>http://networksciencebook.com/chapter/4#hubs</a:t>
            </a:r>
            <a:endParaRPr lang="en-US" dirty="0"/>
          </a:p>
        </p:txBody>
      </p:sp>
      <p:sp>
        <p:nvSpPr>
          <p:cNvPr id="14" name="页脚占位符 1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15" name="灯片编号占位符 14"/>
          <p:cNvSpPr>
            <a:spLocks noGrp="1"/>
          </p:cNvSpPr>
          <p:nvPr>
            <p:ph type="sldNum" sz="quarter" idx="4"/>
          </p:nvPr>
        </p:nvSpPr>
        <p:spPr/>
        <p:txBody>
          <a:bodyPr/>
          <a:lstStyle/>
          <a:p>
            <a:fld id="{45C09EBD-42BD-6040-A64C-E9C017D82023}" type="slidenum">
              <a:rPr lang="en-US" smtClean="0"/>
              <a:pPr/>
              <a:t>25</a:t>
            </a:fld>
            <a:endParaRPr lang="en-US" dirty="0"/>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987" y="3323955"/>
            <a:ext cx="4302815" cy="3227112"/>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12" name="矩形 11"/>
              <p:cNvSpPr/>
              <p:nvPr/>
            </p:nvSpPr>
            <p:spPr>
              <a:xfrm>
                <a:off x="9492394" y="3421453"/>
                <a:ext cx="665567" cy="793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chemeClr val="tx1">
                                  <a:lumMod val="95000"/>
                                  <a:lumOff val="5000"/>
                                </a:schemeClr>
                              </a:solidFill>
                              <a:latin typeface="Cambria Math" panose="02040503050406030204" pitchFamily="18" charset="0"/>
                            </a:rPr>
                          </m:ctrlPr>
                        </m:fPr>
                        <m:num>
                          <m:r>
                            <a:rPr lang="en-US" sz="2400" b="1" i="1">
                              <a:solidFill>
                                <a:schemeClr val="tx1">
                                  <a:lumMod val="95000"/>
                                  <a:lumOff val="5000"/>
                                </a:schemeClr>
                              </a:solidFill>
                              <a:latin typeface="Cambria Math" panose="02040503050406030204" pitchFamily="18" charset="0"/>
                            </a:rPr>
                            <m:t>𝒅𝑿</m:t>
                          </m:r>
                        </m:num>
                        <m:den>
                          <m:r>
                            <a:rPr lang="en-US" sz="2400" b="1" i="1">
                              <a:solidFill>
                                <a:schemeClr val="tx1">
                                  <a:lumMod val="95000"/>
                                  <a:lumOff val="5000"/>
                                </a:schemeClr>
                              </a:solidFill>
                              <a:latin typeface="Cambria Math" panose="02040503050406030204" pitchFamily="18" charset="0"/>
                            </a:rPr>
                            <m:t>𝒅𝒕</m:t>
                          </m:r>
                        </m:den>
                      </m:f>
                    </m:oMath>
                  </m:oMathPara>
                </a14:m>
                <a:endParaRPr lang="en-US" sz="2400" dirty="0">
                  <a:solidFill>
                    <a:schemeClr val="tx1">
                      <a:lumMod val="95000"/>
                      <a:lumOff val="5000"/>
                    </a:schemeClr>
                  </a:solidFill>
                </a:endParaRPr>
              </a:p>
            </p:txBody>
          </p:sp>
        </mc:Choice>
        <mc:Fallback xmlns="">
          <p:sp>
            <p:nvSpPr>
              <p:cNvPr id="12" name="矩形 11"/>
              <p:cNvSpPr>
                <a:spLocks noRot="1" noChangeAspect="1" noMove="1" noResize="1" noEditPoints="1" noAdjustHandles="1" noChangeArrowheads="1" noChangeShapeType="1" noTextEdit="1"/>
              </p:cNvSpPr>
              <p:nvPr/>
            </p:nvSpPr>
            <p:spPr>
              <a:xfrm>
                <a:off x="9492394" y="3421453"/>
                <a:ext cx="665567" cy="79387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2981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393310" y="4309381"/>
            <a:ext cx="3471194" cy="2327089"/>
          </a:xfrm>
          <a:prstGeom prst="rect">
            <a:avLst/>
          </a:prstGeom>
        </p:spPr>
      </p:pic>
      <p:sp>
        <p:nvSpPr>
          <p:cNvPr id="2" name="标题 1"/>
          <p:cNvSpPr>
            <a:spLocks noGrp="1"/>
          </p:cNvSpPr>
          <p:nvPr>
            <p:ph type="title"/>
          </p:nvPr>
        </p:nvSpPr>
        <p:spPr/>
        <p:txBody>
          <a:bodyPr/>
          <a:lstStyle/>
          <a:p>
            <a:r>
              <a:rPr lang="en-US" dirty="0" smtClean="0"/>
              <a:t>Why Is It Hard?</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2"/>
              </p:nvPr>
            </p:nvSpPr>
            <p:spPr>
              <a:xfrm>
                <a:off x="608012" y="1379989"/>
                <a:ext cx="10972800" cy="4679435"/>
              </a:xfrm>
            </p:spPr>
            <p:txBody>
              <a:bodyPr/>
              <a:lstStyle/>
              <a:p>
                <a:r>
                  <a:rPr lang="en-US" dirty="0" smtClean="0"/>
                  <a:t>Complex combinatorial structures of graphs</a:t>
                </a:r>
              </a:p>
              <a:p>
                <a:pPr lvl="1"/>
                <a:r>
                  <a:rPr lang="en-CA" dirty="0" smtClean="0"/>
                  <a:t>Due to complex combinations of node and edge sets</a:t>
                </a:r>
              </a:p>
              <a:p>
                <a:pPr lvl="1"/>
                <a:r>
                  <a:rPr lang="en-US" dirty="0" smtClean="0"/>
                  <a:t>Nodes and edges can have </a:t>
                </a:r>
                <a:r>
                  <a:rPr lang="en-CA" dirty="0" smtClean="0"/>
                  <a:t>multi</a:t>
                </a:r>
                <a:r>
                  <a:rPr lang="en-US" dirty="0" err="1" smtClean="0"/>
                  <a:t>ple</a:t>
                </a:r>
                <a:r>
                  <a:rPr lang="en-US" dirty="0" smtClean="0"/>
                  <a:t> types</a:t>
                </a:r>
              </a:p>
              <a:p>
                <a:pPr lvl="2"/>
                <a:r>
                  <a:rPr lang="en-US" dirty="0" smtClean="0"/>
                  <a:t>Node types: C, H, O, etc., Edge types: single, double, triple bond.</a:t>
                </a:r>
              </a:p>
              <a:p>
                <a:pPr lvl="1"/>
                <a:r>
                  <a:rPr lang="en-US" dirty="0" smtClean="0"/>
                  <a:t>Complexity: the </a:t>
                </a:r>
                <a:r>
                  <a:rPr lang="en-US" dirty="0"/>
                  <a:t>scale of </a:t>
                </a:r>
                <a:r>
                  <a:rPr lang="en-US" dirty="0" smtClean="0"/>
                  <a:t>drug-like graphs </a:t>
                </a:r>
                <a14:m>
                  <m:oMath xmlns:m="http://schemas.openxmlformats.org/officeDocument/2006/math">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60</m:t>
                        </m:r>
                      </m:sup>
                    </m:sSup>
                  </m:oMath>
                </a14:m>
                <a:endParaRPr lang="en-US" dirty="0" smtClean="0"/>
              </a:p>
              <a:p>
                <a:pPr lvl="1"/>
                <a:r>
                  <a:rPr lang="en-US" dirty="0" smtClean="0"/>
                  <a:t>Deep models are majorly designed for </a:t>
                </a:r>
                <a:r>
                  <a:rPr lang="en-CA" dirty="0" smtClean="0"/>
                  <a:t>regular </a:t>
                </a:r>
                <a:r>
                  <a:rPr lang="en-CA" dirty="0"/>
                  <a:t>grid </a:t>
                </a:r>
                <a:r>
                  <a:rPr lang="en-CA" dirty="0" smtClean="0"/>
                  <a:t>structures (</a:t>
                </a:r>
                <a:r>
                  <a:rPr lang="en-US" dirty="0" smtClean="0"/>
                  <a:t>image </a:t>
                </a:r>
                <a:r>
                  <a:rPr lang="en-US" dirty="0"/>
                  <a:t>or </a:t>
                </a:r>
                <a:r>
                  <a:rPr lang="en-US" dirty="0" smtClean="0"/>
                  <a:t>text</a:t>
                </a:r>
                <a:r>
                  <a:rPr lang="en-CA" dirty="0" smtClean="0"/>
                  <a:t>)</a:t>
                </a:r>
                <a:endParaRPr lang="en-CA" dirty="0"/>
              </a:p>
              <a:p>
                <a:pPr lvl="1"/>
                <a:endParaRPr lang="en-US" dirty="0" smtClean="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2"/>
              </p:nvPr>
            </p:nvSpPr>
            <p:spPr>
              <a:xfrm>
                <a:off x="608012" y="1379989"/>
                <a:ext cx="10972800" cy="4679435"/>
              </a:xfrm>
              <a:blipFill>
                <a:blip r:embed="rId3"/>
                <a:stretch>
                  <a:fillRect l="-2111" t="-2734"/>
                </a:stretch>
              </a:blipFill>
            </p:spPr>
            <p:txBody>
              <a:bodyPr/>
              <a:lstStyle/>
              <a:p>
                <a:r>
                  <a:rPr lang="en-US">
                    <a:noFill/>
                  </a:rPr>
                  <a:t> </a:t>
                </a:r>
              </a:p>
            </p:txBody>
          </p:sp>
        </mc:Fallback>
      </mc:AlternateContent>
      <p:pic>
        <p:nvPicPr>
          <p:cNvPr id="5" name="Picture 10"/>
          <p:cNvPicPr>
            <a:picLocks noChangeAspect="1"/>
          </p:cNvPicPr>
          <p:nvPr/>
        </p:nvPicPr>
        <p:blipFill rotWithShape="1">
          <a:blip r:embed="rId4"/>
          <a:srcRect l="29744" r="39519"/>
          <a:stretch/>
        </p:blipFill>
        <p:spPr>
          <a:xfrm>
            <a:off x="8070464" y="4309381"/>
            <a:ext cx="2719456" cy="2287895"/>
          </a:xfrm>
          <a:prstGeom prst="rect">
            <a:avLst/>
          </a:prstGeom>
        </p:spPr>
      </p:pic>
      <p:sp>
        <p:nvSpPr>
          <p:cNvPr id="6" name="文本框 5"/>
          <p:cNvSpPr txBox="1"/>
          <p:nvPr/>
        </p:nvSpPr>
        <p:spPr>
          <a:xfrm>
            <a:off x="6028987" y="5175139"/>
            <a:ext cx="709105" cy="646331"/>
          </a:xfrm>
          <a:prstGeom prst="rect">
            <a:avLst/>
          </a:prstGeom>
          <a:noFill/>
        </p:spPr>
        <p:txBody>
          <a:bodyPr wrap="none" rtlCol="0">
            <a:spAutoFit/>
          </a:bodyPr>
          <a:lstStyle/>
          <a:p>
            <a:r>
              <a:rPr lang="en-US" sz="3600" b="1" dirty="0" smtClean="0">
                <a:solidFill>
                  <a:srgbClr val="A12B1E"/>
                </a:solidFill>
              </a:rPr>
              <a:t>vs.</a:t>
            </a:r>
            <a:endParaRPr lang="en-US" sz="3600" b="1" dirty="0">
              <a:solidFill>
                <a:srgbClr val="A12B1E"/>
              </a:solidFill>
            </a:endParaRPr>
          </a:p>
        </p:txBody>
      </p:sp>
      <p:sp>
        <p:nvSpPr>
          <p:cNvPr id="11" name="页脚占位符 10"/>
          <p:cNvSpPr>
            <a:spLocks noGrp="1"/>
          </p:cNvSpPr>
          <p:nvPr>
            <p:ph type="ftr" sz="quarter" idx="3"/>
          </p:nvPr>
        </p:nvSpPr>
        <p:spPr/>
        <p:txBody>
          <a:bodyPr/>
          <a:lstStyle/>
          <a:p>
            <a:r>
              <a:rPr lang="en-US" dirty="0" smtClean="0"/>
              <a:t>Differential Deep Learning on Graphs and its applications  ---  AAAI-2020</a:t>
            </a:r>
            <a:endParaRPr lang="en-US" dirty="0"/>
          </a:p>
        </p:txBody>
      </p:sp>
      <p:sp>
        <p:nvSpPr>
          <p:cNvPr id="12" name="灯片编号占位符 11"/>
          <p:cNvSpPr>
            <a:spLocks noGrp="1"/>
          </p:cNvSpPr>
          <p:nvPr>
            <p:ph type="sldNum" sz="quarter" idx="4"/>
          </p:nvPr>
        </p:nvSpPr>
        <p:spPr/>
        <p:txBody>
          <a:bodyPr/>
          <a:lstStyle/>
          <a:p>
            <a:fld id="{45C09EBD-42BD-6040-A64C-E9C017D82023}" type="slidenum">
              <a:rPr lang="en-US" smtClean="0"/>
              <a:pPr/>
              <a:t>26</a:t>
            </a:fld>
            <a:endParaRPr lang="en-US" dirty="0"/>
          </a:p>
        </p:txBody>
      </p:sp>
    </p:spTree>
    <p:extLst>
      <p:ext uri="{BB962C8B-B14F-4D97-AF65-F5344CB8AC3E}">
        <p14:creationId xmlns:p14="http://schemas.microsoft.com/office/powerpoint/2010/main" val="696680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Why Is It Hard?</a:t>
            </a:r>
            <a:endParaRPr lang="en-US" dirty="0"/>
          </a:p>
        </p:txBody>
      </p:sp>
      <p:pic>
        <p:nvPicPr>
          <p:cNvPr id="4" name="图片 3"/>
          <p:cNvPicPr>
            <a:picLocks noChangeAspect="1"/>
          </p:cNvPicPr>
          <p:nvPr/>
        </p:nvPicPr>
        <p:blipFill>
          <a:blip r:embed="rId3"/>
          <a:stretch>
            <a:fillRect/>
          </a:stretch>
        </p:blipFill>
        <p:spPr>
          <a:xfrm>
            <a:off x="2084035" y="2636093"/>
            <a:ext cx="2525304" cy="1692964"/>
          </a:xfrm>
          <a:prstGeom prst="rect">
            <a:avLst/>
          </a:prstGeom>
        </p:spPr>
      </p:pic>
      <p:graphicFrame>
        <p:nvGraphicFramePr>
          <p:cNvPr id="11" name="Table 1"/>
          <p:cNvGraphicFramePr>
            <a:graphicFrameLocks noGrp="1"/>
          </p:cNvGraphicFramePr>
          <p:nvPr>
            <p:extLst>
              <p:ext uri="{D42A27DB-BD31-4B8C-83A1-F6EECF244321}">
                <p14:modId xmlns:p14="http://schemas.microsoft.com/office/powerpoint/2010/main" val="211033423"/>
              </p:ext>
            </p:extLst>
          </p:nvPr>
        </p:nvGraphicFramePr>
        <p:xfrm>
          <a:off x="8150583" y="3180162"/>
          <a:ext cx="2368638" cy="316915"/>
        </p:xfrm>
        <a:graphic>
          <a:graphicData uri="http://schemas.openxmlformats.org/drawingml/2006/table">
            <a:tbl>
              <a:tblPr firstRow="1" bandRow="1">
                <a:tableStyleId>{5C22544A-7EE6-4342-B048-85BDC9FD1C3A}</a:tableStyleId>
              </a:tblPr>
              <a:tblGrid>
                <a:gridCol w="394773">
                  <a:extLst>
                    <a:ext uri="{9D8B030D-6E8A-4147-A177-3AD203B41FA5}">
                      <a16:colId xmlns:a16="http://schemas.microsoft.com/office/drawing/2014/main" val="3703208760"/>
                    </a:ext>
                  </a:extLst>
                </a:gridCol>
                <a:gridCol w="394773">
                  <a:extLst>
                    <a:ext uri="{9D8B030D-6E8A-4147-A177-3AD203B41FA5}">
                      <a16:colId xmlns:a16="http://schemas.microsoft.com/office/drawing/2014/main" val="1110494183"/>
                    </a:ext>
                  </a:extLst>
                </a:gridCol>
                <a:gridCol w="394773">
                  <a:extLst>
                    <a:ext uri="{9D8B030D-6E8A-4147-A177-3AD203B41FA5}">
                      <a16:colId xmlns:a16="http://schemas.microsoft.com/office/drawing/2014/main" val="1479563801"/>
                    </a:ext>
                  </a:extLst>
                </a:gridCol>
                <a:gridCol w="394773">
                  <a:extLst>
                    <a:ext uri="{9D8B030D-6E8A-4147-A177-3AD203B41FA5}">
                      <a16:colId xmlns:a16="http://schemas.microsoft.com/office/drawing/2014/main" val="820344764"/>
                    </a:ext>
                  </a:extLst>
                </a:gridCol>
                <a:gridCol w="394773">
                  <a:extLst>
                    <a:ext uri="{9D8B030D-6E8A-4147-A177-3AD203B41FA5}">
                      <a16:colId xmlns:a16="http://schemas.microsoft.com/office/drawing/2014/main" val="2234997218"/>
                    </a:ext>
                  </a:extLst>
                </a:gridCol>
                <a:gridCol w="394773">
                  <a:extLst>
                    <a:ext uri="{9D8B030D-6E8A-4147-A177-3AD203B41FA5}">
                      <a16:colId xmlns:a16="http://schemas.microsoft.com/office/drawing/2014/main" val="1232618174"/>
                    </a:ext>
                  </a:extLst>
                </a:gridCol>
              </a:tblGrid>
              <a:tr h="316915">
                <a:tc>
                  <a:txBody>
                    <a:bodyPr/>
                    <a:lstStyle/>
                    <a:p>
                      <a:endParaRPr lang="en-US" sz="1100" dirty="0"/>
                    </a:p>
                  </a:txBody>
                  <a:tcPr marL="51435" marR="51435" marT="25718" marB="25718"/>
                </a:tc>
                <a:tc>
                  <a:txBody>
                    <a:bodyPr/>
                    <a:lstStyle/>
                    <a:p>
                      <a:endParaRPr lang="en-US" sz="1100"/>
                    </a:p>
                  </a:txBody>
                  <a:tcPr marL="51435" marR="51435" marT="25718" marB="25718"/>
                </a:tc>
                <a:tc>
                  <a:txBody>
                    <a:bodyPr/>
                    <a:lstStyle/>
                    <a:p>
                      <a:endParaRPr lang="en-US" sz="1100" dirty="0"/>
                    </a:p>
                  </a:txBody>
                  <a:tcPr marL="51435" marR="51435" marT="25718" marB="25718"/>
                </a:tc>
                <a:tc>
                  <a:txBody>
                    <a:bodyPr/>
                    <a:lstStyle/>
                    <a:p>
                      <a:endParaRPr lang="en-US" sz="1100"/>
                    </a:p>
                  </a:txBody>
                  <a:tcPr marL="51435" marR="51435" marT="25718" marB="25718"/>
                </a:tc>
                <a:tc>
                  <a:txBody>
                    <a:bodyPr/>
                    <a:lstStyle/>
                    <a:p>
                      <a:endParaRPr lang="en-US" sz="1100"/>
                    </a:p>
                  </a:txBody>
                  <a:tcPr marL="51435" marR="51435" marT="25718" marB="25718"/>
                </a:tc>
                <a:tc>
                  <a:txBody>
                    <a:bodyPr/>
                    <a:lstStyle/>
                    <a:p>
                      <a:endParaRPr lang="en-US" sz="1100" dirty="0"/>
                    </a:p>
                  </a:txBody>
                  <a:tcPr marL="51435" marR="51435" marT="25718" marB="25718"/>
                </a:tc>
                <a:extLst>
                  <a:ext uri="{0D108BD9-81ED-4DB2-BD59-A6C34878D82A}">
                    <a16:rowId xmlns:a16="http://schemas.microsoft.com/office/drawing/2014/main" val="3256009930"/>
                  </a:ext>
                </a:extLst>
              </a:tr>
            </a:tbl>
          </a:graphicData>
        </a:graphic>
      </p:graphicFrame>
      <p:sp>
        <p:nvSpPr>
          <p:cNvPr id="12" name="Left Brace 27"/>
          <p:cNvSpPr/>
          <p:nvPr/>
        </p:nvSpPr>
        <p:spPr>
          <a:xfrm rot="16200000">
            <a:off x="9189485" y="2470649"/>
            <a:ext cx="290839" cy="2368638"/>
          </a:xfrm>
          <a:prstGeom prst="leftBrace">
            <a:avLst>
              <a:gd name="adj1" fmla="val 48348"/>
              <a:gd name="adj2" fmla="val 50264"/>
            </a:avLst>
          </a:prstGeom>
          <a:ln>
            <a:solidFill>
              <a:srgbClr val="961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solidFill>
                <a:srgbClr val="961100"/>
              </a:solidFill>
            </a:endParaRPr>
          </a:p>
        </p:txBody>
      </p:sp>
      <p:sp>
        <p:nvSpPr>
          <p:cNvPr id="13" name="TextBox 31"/>
          <p:cNvSpPr txBox="1"/>
          <p:nvPr/>
        </p:nvSpPr>
        <p:spPr>
          <a:xfrm>
            <a:off x="9022156" y="2703851"/>
            <a:ext cx="625492" cy="461665"/>
          </a:xfrm>
          <a:prstGeom prst="rect">
            <a:avLst/>
          </a:prstGeom>
          <a:noFill/>
        </p:spPr>
        <p:txBody>
          <a:bodyPr wrap="none" rtlCol="0">
            <a:spAutoFit/>
          </a:bodyPr>
          <a:lstStyle/>
          <a:p>
            <a:r>
              <a:rPr lang="en-US" sz="2400" dirty="0" err="1">
                <a:solidFill>
                  <a:srgbClr val="961100"/>
                </a:solidFill>
                <a:latin typeface="Georgia" panose="02040502050405020303" pitchFamily="18" charset="0"/>
              </a:rPr>
              <a:t>vec</a:t>
            </a:r>
            <a:endParaRPr lang="en-US" sz="2400" dirty="0">
              <a:solidFill>
                <a:srgbClr val="961100"/>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14" name="Rectangle 2"/>
              <p:cNvSpPr/>
              <p:nvPr/>
            </p:nvSpPr>
            <p:spPr>
              <a:xfrm>
                <a:off x="5394892" y="3654968"/>
                <a:ext cx="1595500" cy="4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Times New Roman" charset="0"/>
                          <a:cs typeface="Times New Roman" charset="0"/>
                        </a:rPr>
                        <m:t>𝑓</m:t>
                      </m:r>
                      <m:r>
                        <a:rPr lang="en-US" sz="2400" i="1" smtClean="0">
                          <a:latin typeface="Cambria Math" panose="02040503050406030204" pitchFamily="18" charset="0"/>
                          <a:ea typeface="Times New Roman" charset="0"/>
                          <a:cs typeface="Times New Roman" charset="0"/>
                        </a:rPr>
                        <m:t>:</m:t>
                      </m:r>
                      <m:r>
                        <a:rPr lang="en-US" sz="2400" b="0" i="1" smtClean="0">
                          <a:latin typeface="Cambria Math" panose="02040503050406030204" pitchFamily="18" charset="0"/>
                          <a:ea typeface="Times New Roman" charset="0"/>
                          <a:cs typeface="Times New Roman" charset="0"/>
                        </a:rPr>
                        <m:t>𝐺</m:t>
                      </m:r>
                      <m:r>
                        <a:rPr lang="en-US" sz="2400" i="1">
                          <a:latin typeface="Cambria Math" panose="02040503050406030204" pitchFamily="18" charset="0"/>
                          <a:ea typeface="Times New Roman" charset="0"/>
                          <a:cs typeface="Times New Roman" charset="0"/>
                        </a:rPr>
                        <m:t>→</m:t>
                      </m:r>
                      <m:sSup>
                        <m:sSupPr>
                          <m:ctrlPr>
                            <a:rPr lang="en-US" sz="2400" i="1">
                              <a:latin typeface="Cambria Math" panose="02040503050406030204" pitchFamily="18" charset="0"/>
                              <a:ea typeface="Times New Roman" charset="0"/>
                              <a:cs typeface="Times New Roman" charset="0"/>
                            </a:rPr>
                          </m:ctrlPr>
                        </m:sSupPr>
                        <m:e>
                          <m:r>
                            <a:rPr lang="en-US" sz="2400" i="1">
                              <a:latin typeface="Cambria Math" panose="02040503050406030204" pitchFamily="18" charset="0"/>
                              <a:ea typeface="Times New Roman" charset="0"/>
                              <a:cs typeface="Times New Roman" charset="0"/>
                            </a:rPr>
                            <m:t>ℝ</m:t>
                          </m:r>
                        </m:e>
                        <m:sup>
                          <m:r>
                            <a:rPr lang="en-US" sz="2400" i="1">
                              <a:latin typeface="Cambria Math" panose="02040503050406030204" pitchFamily="18" charset="0"/>
                              <a:ea typeface="Times New Roman" charset="0"/>
                              <a:cs typeface="Times New Roman" charset="0"/>
                            </a:rPr>
                            <m:t>𝑑</m:t>
                          </m:r>
                        </m:sup>
                      </m:sSup>
                    </m:oMath>
                  </m:oMathPara>
                </a14:m>
                <a:endParaRPr lang="en-US" sz="2400" dirty="0"/>
              </a:p>
            </p:txBody>
          </p:sp>
        </mc:Choice>
        <mc:Fallback xmlns="">
          <p:sp>
            <p:nvSpPr>
              <p:cNvPr id="14" name="Rectangle 2"/>
              <p:cNvSpPr>
                <a:spLocks noRot="1" noChangeAspect="1" noMove="1" noResize="1" noEditPoints="1" noAdjustHandles="1" noChangeArrowheads="1" noChangeShapeType="1" noTextEdit="1"/>
              </p:cNvSpPr>
              <p:nvPr/>
            </p:nvSpPr>
            <p:spPr>
              <a:xfrm>
                <a:off x="5394892" y="3654968"/>
                <a:ext cx="1595500" cy="468205"/>
              </a:xfrm>
              <a:prstGeom prst="rect">
                <a:avLst/>
              </a:prstGeom>
              <a:blipFill>
                <a:blip r:embed="rId4"/>
                <a:stretch>
                  <a:fillRect l="-763"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3"/>
              <p:cNvSpPr/>
              <p:nvPr/>
            </p:nvSpPr>
            <p:spPr>
              <a:xfrm>
                <a:off x="9103809" y="3793405"/>
                <a:ext cx="646972" cy="4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Times New Roman" charset="0"/>
                              <a:cs typeface="Times New Roman" charset="0"/>
                            </a:rPr>
                          </m:ctrlPr>
                        </m:sSupPr>
                        <m:e>
                          <m:r>
                            <a:rPr lang="en-US" sz="2400" i="1">
                              <a:latin typeface="Cambria Math" panose="02040503050406030204" pitchFamily="18" charset="0"/>
                              <a:ea typeface="Times New Roman" charset="0"/>
                              <a:cs typeface="Times New Roman" charset="0"/>
                            </a:rPr>
                            <m:t>ℝ</m:t>
                          </m:r>
                        </m:e>
                        <m:sup>
                          <m:r>
                            <a:rPr lang="en-US" sz="2400" i="1">
                              <a:latin typeface="Cambria Math" panose="02040503050406030204" pitchFamily="18" charset="0"/>
                              <a:ea typeface="Times New Roman" charset="0"/>
                              <a:cs typeface="Times New Roman" charset="0"/>
                            </a:rPr>
                            <m:t>𝑑</m:t>
                          </m:r>
                        </m:sup>
                      </m:sSup>
                    </m:oMath>
                  </m:oMathPara>
                </a14:m>
                <a:endParaRPr lang="en-US" sz="2400" dirty="0"/>
              </a:p>
            </p:txBody>
          </p:sp>
        </mc:Choice>
        <mc:Fallback xmlns="">
          <p:sp>
            <p:nvSpPr>
              <p:cNvPr id="15" name="Rectangle 3"/>
              <p:cNvSpPr>
                <a:spLocks noRot="1" noChangeAspect="1" noMove="1" noResize="1" noEditPoints="1" noAdjustHandles="1" noChangeArrowheads="1" noChangeShapeType="1" noTextEdit="1"/>
              </p:cNvSpPr>
              <p:nvPr/>
            </p:nvSpPr>
            <p:spPr>
              <a:xfrm>
                <a:off x="9103809" y="3793405"/>
                <a:ext cx="646972" cy="468205"/>
              </a:xfrm>
              <a:prstGeom prst="rect">
                <a:avLst/>
              </a:prstGeom>
              <a:blipFill>
                <a:blip r:embed="rId5"/>
                <a:stretch>
                  <a:fillRect/>
                </a:stretch>
              </a:blipFill>
            </p:spPr>
            <p:txBody>
              <a:bodyPr/>
              <a:lstStyle/>
              <a:p>
                <a:r>
                  <a:rPr lang="en-US">
                    <a:noFill/>
                  </a:rPr>
                  <a:t> </a:t>
                </a:r>
              </a:p>
            </p:txBody>
          </p:sp>
        </mc:Fallback>
      </mc:AlternateContent>
      <p:cxnSp>
        <p:nvCxnSpPr>
          <p:cNvPr id="17" name="Straight Arrow Connector 23"/>
          <p:cNvCxnSpPr/>
          <p:nvPr/>
        </p:nvCxnSpPr>
        <p:spPr>
          <a:xfrm flipV="1">
            <a:off x="5202042" y="3473903"/>
            <a:ext cx="1981201" cy="867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aphicFrame>
        <p:nvGraphicFramePr>
          <p:cNvPr id="18" name="Table 1"/>
          <p:cNvGraphicFramePr>
            <a:graphicFrameLocks noGrp="1"/>
          </p:cNvGraphicFramePr>
          <p:nvPr>
            <p:extLst>
              <p:ext uri="{D42A27DB-BD31-4B8C-83A1-F6EECF244321}">
                <p14:modId xmlns:p14="http://schemas.microsoft.com/office/powerpoint/2010/main" val="3997093464"/>
              </p:ext>
            </p:extLst>
          </p:nvPr>
        </p:nvGraphicFramePr>
        <p:xfrm>
          <a:off x="2341095" y="5416770"/>
          <a:ext cx="2368638" cy="316915"/>
        </p:xfrm>
        <a:graphic>
          <a:graphicData uri="http://schemas.openxmlformats.org/drawingml/2006/table">
            <a:tbl>
              <a:tblPr firstRow="1" bandRow="1">
                <a:tableStyleId>{5C22544A-7EE6-4342-B048-85BDC9FD1C3A}</a:tableStyleId>
              </a:tblPr>
              <a:tblGrid>
                <a:gridCol w="394773">
                  <a:extLst>
                    <a:ext uri="{9D8B030D-6E8A-4147-A177-3AD203B41FA5}">
                      <a16:colId xmlns:a16="http://schemas.microsoft.com/office/drawing/2014/main" val="3703208760"/>
                    </a:ext>
                  </a:extLst>
                </a:gridCol>
                <a:gridCol w="394773">
                  <a:extLst>
                    <a:ext uri="{9D8B030D-6E8A-4147-A177-3AD203B41FA5}">
                      <a16:colId xmlns:a16="http://schemas.microsoft.com/office/drawing/2014/main" val="1110494183"/>
                    </a:ext>
                  </a:extLst>
                </a:gridCol>
                <a:gridCol w="394773">
                  <a:extLst>
                    <a:ext uri="{9D8B030D-6E8A-4147-A177-3AD203B41FA5}">
                      <a16:colId xmlns:a16="http://schemas.microsoft.com/office/drawing/2014/main" val="1479563801"/>
                    </a:ext>
                  </a:extLst>
                </a:gridCol>
                <a:gridCol w="394773">
                  <a:extLst>
                    <a:ext uri="{9D8B030D-6E8A-4147-A177-3AD203B41FA5}">
                      <a16:colId xmlns:a16="http://schemas.microsoft.com/office/drawing/2014/main" val="820344764"/>
                    </a:ext>
                  </a:extLst>
                </a:gridCol>
                <a:gridCol w="394773">
                  <a:extLst>
                    <a:ext uri="{9D8B030D-6E8A-4147-A177-3AD203B41FA5}">
                      <a16:colId xmlns:a16="http://schemas.microsoft.com/office/drawing/2014/main" val="2234997218"/>
                    </a:ext>
                  </a:extLst>
                </a:gridCol>
                <a:gridCol w="394773">
                  <a:extLst>
                    <a:ext uri="{9D8B030D-6E8A-4147-A177-3AD203B41FA5}">
                      <a16:colId xmlns:a16="http://schemas.microsoft.com/office/drawing/2014/main" val="1232618174"/>
                    </a:ext>
                  </a:extLst>
                </a:gridCol>
              </a:tblGrid>
              <a:tr h="316915">
                <a:tc>
                  <a:txBody>
                    <a:bodyPr/>
                    <a:lstStyle/>
                    <a:p>
                      <a:endParaRPr lang="en-US" sz="1100" dirty="0"/>
                    </a:p>
                  </a:txBody>
                  <a:tcPr marL="51435" marR="51435" marT="25718" marB="25718"/>
                </a:tc>
                <a:tc>
                  <a:txBody>
                    <a:bodyPr/>
                    <a:lstStyle/>
                    <a:p>
                      <a:endParaRPr lang="en-US" sz="1100"/>
                    </a:p>
                  </a:txBody>
                  <a:tcPr marL="51435" marR="51435" marT="25718" marB="25718"/>
                </a:tc>
                <a:tc>
                  <a:txBody>
                    <a:bodyPr/>
                    <a:lstStyle/>
                    <a:p>
                      <a:endParaRPr lang="en-US" sz="1100" dirty="0"/>
                    </a:p>
                  </a:txBody>
                  <a:tcPr marL="51435" marR="51435" marT="25718" marB="25718"/>
                </a:tc>
                <a:tc>
                  <a:txBody>
                    <a:bodyPr/>
                    <a:lstStyle/>
                    <a:p>
                      <a:endParaRPr lang="en-US" sz="1100"/>
                    </a:p>
                  </a:txBody>
                  <a:tcPr marL="51435" marR="51435" marT="25718" marB="25718"/>
                </a:tc>
                <a:tc>
                  <a:txBody>
                    <a:bodyPr/>
                    <a:lstStyle/>
                    <a:p>
                      <a:endParaRPr lang="en-US" sz="1100"/>
                    </a:p>
                  </a:txBody>
                  <a:tcPr marL="51435" marR="51435" marT="25718" marB="25718"/>
                </a:tc>
                <a:tc>
                  <a:txBody>
                    <a:bodyPr/>
                    <a:lstStyle/>
                    <a:p>
                      <a:endParaRPr lang="en-US" sz="1100" dirty="0"/>
                    </a:p>
                  </a:txBody>
                  <a:tcPr marL="51435" marR="51435" marT="25718" marB="25718"/>
                </a:tc>
                <a:extLst>
                  <a:ext uri="{0D108BD9-81ED-4DB2-BD59-A6C34878D82A}">
                    <a16:rowId xmlns:a16="http://schemas.microsoft.com/office/drawing/2014/main" val="3256009930"/>
                  </a:ext>
                </a:extLst>
              </a:tr>
            </a:tbl>
          </a:graphicData>
        </a:graphic>
      </p:graphicFrame>
      <p:sp>
        <p:nvSpPr>
          <p:cNvPr id="19" name="Left Brace 27"/>
          <p:cNvSpPr/>
          <p:nvPr/>
        </p:nvSpPr>
        <p:spPr>
          <a:xfrm rot="16200000">
            <a:off x="3379997" y="4707257"/>
            <a:ext cx="290839" cy="2368638"/>
          </a:xfrm>
          <a:prstGeom prst="leftBrace">
            <a:avLst>
              <a:gd name="adj1" fmla="val 48348"/>
              <a:gd name="adj2" fmla="val 50264"/>
            </a:avLst>
          </a:prstGeom>
          <a:ln>
            <a:solidFill>
              <a:srgbClr val="961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solidFill>
                <a:srgbClr val="961100"/>
              </a:solidFill>
            </a:endParaRPr>
          </a:p>
        </p:txBody>
      </p:sp>
      <p:sp>
        <p:nvSpPr>
          <p:cNvPr id="20" name="TextBox 31"/>
          <p:cNvSpPr txBox="1"/>
          <p:nvPr/>
        </p:nvSpPr>
        <p:spPr>
          <a:xfrm>
            <a:off x="3212668" y="4940459"/>
            <a:ext cx="625492" cy="461665"/>
          </a:xfrm>
          <a:prstGeom prst="rect">
            <a:avLst/>
          </a:prstGeom>
          <a:noFill/>
        </p:spPr>
        <p:txBody>
          <a:bodyPr wrap="none" rtlCol="0">
            <a:spAutoFit/>
          </a:bodyPr>
          <a:lstStyle/>
          <a:p>
            <a:r>
              <a:rPr lang="en-US" sz="2400" dirty="0" err="1">
                <a:solidFill>
                  <a:srgbClr val="961100"/>
                </a:solidFill>
                <a:latin typeface="Georgia" panose="02040502050405020303" pitchFamily="18" charset="0"/>
              </a:rPr>
              <a:t>vec</a:t>
            </a:r>
            <a:endParaRPr lang="en-US" sz="2400" dirty="0">
              <a:solidFill>
                <a:srgbClr val="961100"/>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21" name="Rectangle 3"/>
              <p:cNvSpPr/>
              <p:nvPr/>
            </p:nvSpPr>
            <p:spPr>
              <a:xfrm>
                <a:off x="3294321" y="6030013"/>
                <a:ext cx="646972" cy="4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Times New Roman" charset="0"/>
                              <a:cs typeface="Times New Roman" charset="0"/>
                            </a:rPr>
                          </m:ctrlPr>
                        </m:sSupPr>
                        <m:e>
                          <m:r>
                            <a:rPr lang="en-US" sz="2400" i="1">
                              <a:latin typeface="Cambria Math" panose="02040503050406030204" pitchFamily="18" charset="0"/>
                              <a:ea typeface="Times New Roman" charset="0"/>
                              <a:cs typeface="Times New Roman" charset="0"/>
                            </a:rPr>
                            <m:t>ℝ</m:t>
                          </m:r>
                        </m:e>
                        <m:sup>
                          <m:r>
                            <a:rPr lang="en-US" sz="2400" i="1">
                              <a:latin typeface="Cambria Math" panose="02040503050406030204" pitchFamily="18" charset="0"/>
                              <a:ea typeface="Times New Roman" charset="0"/>
                              <a:cs typeface="Times New Roman" charset="0"/>
                            </a:rPr>
                            <m:t>𝑑</m:t>
                          </m:r>
                        </m:sup>
                      </m:sSup>
                    </m:oMath>
                  </m:oMathPara>
                </a14:m>
                <a:endParaRPr lang="en-US" sz="2400" dirty="0"/>
              </a:p>
            </p:txBody>
          </p:sp>
        </mc:Choice>
        <mc:Fallback xmlns="">
          <p:sp>
            <p:nvSpPr>
              <p:cNvPr id="21" name="Rectangle 3"/>
              <p:cNvSpPr>
                <a:spLocks noRot="1" noChangeAspect="1" noMove="1" noResize="1" noEditPoints="1" noAdjustHandles="1" noChangeArrowheads="1" noChangeShapeType="1" noTextEdit="1"/>
              </p:cNvSpPr>
              <p:nvPr/>
            </p:nvSpPr>
            <p:spPr>
              <a:xfrm>
                <a:off x="3294321" y="6030013"/>
                <a:ext cx="646972" cy="46820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
              <p:cNvSpPr/>
              <p:nvPr/>
            </p:nvSpPr>
            <p:spPr>
              <a:xfrm>
                <a:off x="5393174" y="5875085"/>
                <a:ext cx="1510029" cy="468205"/>
              </a:xfrm>
              <a:prstGeom prst="rect">
                <a:avLst/>
              </a:prstGeom>
            </p:spPr>
            <p:txBody>
              <a:bodyPr wrap="none">
                <a:spAutoFit/>
              </a:bodyPr>
              <a:lstStyle/>
              <a:p>
                <a14:m>
                  <m:oMath xmlns:m="http://schemas.openxmlformats.org/officeDocument/2006/math">
                    <m:r>
                      <a:rPr lang="en-US" sz="2400" i="1" smtClean="0">
                        <a:latin typeface="Cambria Math" panose="02040503050406030204" pitchFamily="18" charset="0"/>
                        <a:ea typeface="Times New Roman" charset="0"/>
                        <a:cs typeface="Times New Roman" charset="0"/>
                      </a:rPr>
                      <m:t>𝑓</m:t>
                    </m:r>
                    <m:r>
                      <a:rPr lang="en-US" sz="2400" i="1" smtClean="0">
                        <a:latin typeface="Cambria Math" panose="02040503050406030204" pitchFamily="18" charset="0"/>
                        <a:ea typeface="Times New Roman" charset="0"/>
                        <a:cs typeface="Times New Roman" charset="0"/>
                      </a:rPr>
                      <m:t>:</m:t>
                    </m:r>
                    <m:sSup>
                      <m:sSupPr>
                        <m:ctrlPr>
                          <a:rPr lang="en-US" sz="2400" i="1">
                            <a:latin typeface="Cambria Math" panose="02040503050406030204" pitchFamily="18" charset="0"/>
                            <a:ea typeface="Times New Roman" charset="0"/>
                            <a:cs typeface="Times New Roman" charset="0"/>
                          </a:rPr>
                        </m:ctrlPr>
                      </m:sSupPr>
                      <m:e>
                        <m:r>
                          <a:rPr lang="en-US" sz="2400" i="1">
                            <a:latin typeface="Cambria Math" panose="02040503050406030204" pitchFamily="18" charset="0"/>
                            <a:ea typeface="Times New Roman" charset="0"/>
                            <a:cs typeface="Times New Roman" charset="0"/>
                          </a:rPr>
                          <m:t>ℝ</m:t>
                        </m:r>
                      </m:e>
                      <m:sup>
                        <m:r>
                          <a:rPr lang="en-US" sz="2400" i="1">
                            <a:latin typeface="Cambria Math" panose="02040503050406030204" pitchFamily="18" charset="0"/>
                            <a:ea typeface="Times New Roman" charset="0"/>
                            <a:cs typeface="Times New Roman" charset="0"/>
                          </a:rPr>
                          <m:t>𝑑</m:t>
                        </m:r>
                      </m:sup>
                    </m:sSup>
                    <m:r>
                      <a:rPr lang="en-US" sz="2400" i="1">
                        <a:latin typeface="Cambria Math" panose="02040503050406030204" pitchFamily="18" charset="0"/>
                        <a:ea typeface="Times New Roman" charset="0"/>
                        <a:cs typeface="Times New Roman" charset="0"/>
                      </a:rPr>
                      <m:t>→</m:t>
                    </m:r>
                  </m:oMath>
                </a14:m>
                <a:r>
                  <a:rPr lang="en-US" sz="2400" dirty="0">
                    <a:ea typeface="Times New Roman" charset="0"/>
                    <a:cs typeface="Times New Roman" charset="0"/>
                  </a:rPr>
                  <a:t> </a:t>
                </a:r>
                <a14:m>
                  <m:oMath xmlns:m="http://schemas.openxmlformats.org/officeDocument/2006/math">
                    <m:r>
                      <a:rPr lang="en-US" sz="2400" i="1">
                        <a:latin typeface="Cambria Math" panose="02040503050406030204" pitchFamily="18" charset="0"/>
                        <a:ea typeface="Times New Roman" charset="0"/>
                        <a:cs typeface="Times New Roman" charset="0"/>
                      </a:rPr>
                      <m:t>𝐺</m:t>
                    </m:r>
                  </m:oMath>
                </a14:m>
                <a:endParaRPr lang="en-US" sz="2400" dirty="0"/>
              </a:p>
            </p:txBody>
          </p:sp>
        </mc:Choice>
        <mc:Fallback xmlns="">
          <p:sp>
            <p:nvSpPr>
              <p:cNvPr id="23" name="Rectangle 2"/>
              <p:cNvSpPr>
                <a:spLocks noRot="1" noChangeAspect="1" noMove="1" noResize="1" noEditPoints="1" noAdjustHandles="1" noChangeArrowheads="1" noChangeShapeType="1" noTextEdit="1"/>
              </p:cNvSpPr>
              <p:nvPr/>
            </p:nvSpPr>
            <p:spPr>
              <a:xfrm>
                <a:off x="5393174" y="5875085"/>
                <a:ext cx="1510029" cy="468205"/>
              </a:xfrm>
              <a:prstGeom prst="rect">
                <a:avLst/>
              </a:prstGeom>
              <a:blipFill>
                <a:blip r:embed="rId7"/>
                <a:stretch>
                  <a:fillRect l="-3644" b="-16883"/>
                </a:stretch>
              </a:blipFill>
            </p:spPr>
            <p:txBody>
              <a:bodyPr/>
              <a:lstStyle/>
              <a:p>
                <a:r>
                  <a:rPr lang="en-US">
                    <a:noFill/>
                  </a:rPr>
                  <a:t> </a:t>
                </a:r>
              </a:p>
            </p:txBody>
          </p:sp>
        </mc:Fallback>
      </mc:AlternateContent>
      <p:cxnSp>
        <p:nvCxnSpPr>
          <p:cNvPr id="24" name="Straight Arrow Connector 23"/>
          <p:cNvCxnSpPr/>
          <p:nvPr/>
        </p:nvCxnSpPr>
        <p:spPr>
          <a:xfrm flipV="1">
            <a:off x="5200324" y="5694020"/>
            <a:ext cx="1981201" cy="867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5" name="图片 24"/>
          <p:cNvPicPr>
            <a:picLocks noChangeAspect="1"/>
          </p:cNvPicPr>
          <p:nvPr/>
        </p:nvPicPr>
        <p:blipFill>
          <a:blip r:embed="rId8"/>
          <a:stretch>
            <a:fillRect/>
          </a:stretch>
        </p:blipFill>
        <p:spPr>
          <a:xfrm>
            <a:off x="7966016" y="5117942"/>
            <a:ext cx="2666012" cy="1153156"/>
          </a:xfrm>
          <a:prstGeom prst="rect">
            <a:avLst/>
          </a:prstGeom>
        </p:spPr>
      </p:pic>
      <p:sp>
        <p:nvSpPr>
          <p:cNvPr id="28" name="矩形 27"/>
          <p:cNvSpPr/>
          <p:nvPr/>
        </p:nvSpPr>
        <p:spPr>
          <a:xfrm>
            <a:off x="5756349" y="2457847"/>
            <a:ext cx="869149" cy="1569660"/>
          </a:xfrm>
          <a:prstGeom prst="rect">
            <a:avLst/>
          </a:prstGeom>
        </p:spPr>
        <p:txBody>
          <a:bodyPr wrap="none">
            <a:spAutoFit/>
          </a:bodyPr>
          <a:lstStyle/>
          <a:p>
            <a:r>
              <a:rPr lang="en-US" sz="9600" dirty="0">
                <a:latin typeface="Helvetica Neue Light" charset="0"/>
                <a:ea typeface="Helvetica Neue Light" charset="0"/>
                <a:cs typeface="Helvetica Neue Light" charset="0"/>
                <a:sym typeface="Open Sans"/>
              </a:rPr>
              <a:t>?</a:t>
            </a:r>
            <a:endParaRPr lang="en-US" dirty="0"/>
          </a:p>
        </p:txBody>
      </p:sp>
      <p:sp>
        <p:nvSpPr>
          <p:cNvPr id="29" name="矩形 28"/>
          <p:cNvSpPr/>
          <p:nvPr/>
        </p:nvSpPr>
        <p:spPr>
          <a:xfrm>
            <a:off x="5833158" y="4665422"/>
            <a:ext cx="869149" cy="1569660"/>
          </a:xfrm>
          <a:prstGeom prst="rect">
            <a:avLst/>
          </a:prstGeom>
        </p:spPr>
        <p:txBody>
          <a:bodyPr wrap="none">
            <a:spAutoFit/>
          </a:bodyPr>
          <a:lstStyle/>
          <a:p>
            <a:r>
              <a:rPr lang="en-US" sz="9600" dirty="0">
                <a:latin typeface="Helvetica Neue Light" charset="0"/>
                <a:ea typeface="Helvetica Neue Light" charset="0"/>
                <a:cs typeface="Helvetica Neue Light" charset="0"/>
                <a:sym typeface="Open Sans"/>
              </a:rPr>
              <a:t>?</a:t>
            </a:r>
            <a:endParaRPr lang="en-US" dirty="0"/>
          </a:p>
        </p:txBody>
      </p:sp>
      <p:sp>
        <p:nvSpPr>
          <p:cNvPr id="30" name="页脚占位符 29"/>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31" name="灯片编号占位符 30"/>
          <p:cNvSpPr>
            <a:spLocks noGrp="1"/>
          </p:cNvSpPr>
          <p:nvPr>
            <p:ph type="sldNum" sz="quarter" idx="4"/>
          </p:nvPr>
        </p:nvSpPr>
        <p:spPr/>
        <p:txBody>
          <a:bodyPr/>
          <a:lstStyle/>
          <a:p>
            <a:fld id="{45C09EBD-42BD-6040-A64C-E9C017D82023}" type="slidenum">
              <a:rPr lang="en-US" smtClean="0"/>
              <a:pPr/>
              <a:t>27</a:t>
            </a:fld>
            <a:endParaRPr lang="en-US" dirty="0"/>
          </a:p>
        </p:txBody>
      </p:sp>
      <p:sp>
        <p:nvSpPr>
          <p:cNvPr id="3" name="内容占位符 2"/>
          <p:cNvSpPr>
            <a:spLocks noGrp="1"/>
          </p:cNvSpPr>
          <p:nvPr>
            <p:ph idx="12"/>
          </p:nvPr>
        </p:nvSpPr>
        <p:spPr>
          <a:xfrm>
            <a:off x="608012" y="1379989"/>
            <a:ext cx="10972800" cy="4594849"/>
          </a:xfrm>
        </p:spPr>
        <p:txBody>
          <a:bodyPr>
            <a:normAutofit/>
          </a:bodyPr>
          <a:lstStyle/>
          <a:p>
            <a:r>
              <a:rPr lang="en-US" dirty="0" smtClean="0"/>
              <a:t>Encoding graph is hard, Decoding graph is much harder</a:t>
            </a:r>
          </a:p>
          <a:p>
            <a:pPr lvl="1"/>
            <a:r>
              <a:rPr lang="en-US" dirty="0" smtClean="0"/>
              <a:t>Encoding, embedding, inference with graph input</a:t>
            </a:r>
          </a:p>
          <a:p>
            <a:pPr lvl="1"/>
            <a:endParaRPr lang="en-US" dirty="0"/>
          </a:p>
          <a:p>
            <a:pPr lvl="1"/>
            <a:endParaRPr lang="en-US" dirty="0" smtClean="0"/>
          </a:p>
          <a:p>
            <a:pPr marL="201168" lvl="1" indent="0">
              <a:buNone/>
            </a:pPr>
            <a:endParaRPr lang="en-US" dirty="0" smtClean="0"/>
          </a:p>
          <a:p>
            <a:pPr lvl="1"/>
            <a:r>
              <a:rPr lang="en-US" dirty="0" smtClean="0"/>
              <a:t>Decoding, generation with graph output</a:t>
            </a:r>
          </a:p>
          <a:p>
            <a:pPr lvl="2"/>
            <a:r>
              <a:rPr lang="en-US" dirty="0" smtClean="0"/>
              <a:t>E.g. Chemically valid molecular graphs</a:t>
            </a:r>
          </a:p>
        </p:txBody>
      </p:sp>
    </p:spTree>
    <p:extLst>
      <p:ext uri="{BB962C8B-B14F-4D97-AF65-F5344CB8AC3E}">
        <p14:creationId xmlns:p14="http://schemas.microsoft.com/office/powerpoint/2010/main" val="42602396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010" y="1105887"/>
            <a:ext cx="2879999" cy="2160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009" y="4844014"/>
            <a:ext cx="2880000" cy="2160000"/>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009" y="2974950"/>
            <a:ext cx="2880000" cy="2160001"/>
          </a:xfrm>
          <a:prstGeom prst="rect">
            <a:avLst/>
          </a:prstGeom>
        </p:spPr>
      </p:pic>
      <p:sp>
        <p:nvSpPr>
          <p:cNvPr id="2" name="标题 1"/>
          <p:cNvSpPr>
            <a:spLocks noGrp="1"/>
          </p:cNvSpPr>
          <p:nvPr>
            <p:ph type="title"/>
          </p:nvPr>
        </p:nvSpPr>
        <p:spPr/>
        <p:txBody>
          <a:bodyPr/>
          <a:lstStyle/>
          <a:p>
            <a:r>
              <a:rPr lang="en-US" dirty="0" smtClean="0"/>
              <a:t>Why Is It Hard?</a:t>
            </a:r>
            <a:endParaRPr lang="en-US" dirty="0"/>
          </a:p>
        </p:txBody>
      </p:sp>
      <p:sp>
        <p:nvSpPr>
          <p:cNvPr id="3" name="内容占位符 2"/>
          <p:cNvSpPr>
            <a:spLocks noGrp="1"/>
          </p:cNvSpPr>
          <p:nvPr>
            <p:ph idx="12"/>
          </p:nvPr>
        </p:nvSpPr>
        <p:spPr/>
        <p:txBody>
          <a:bodyPr/>
          <a:lstStyle/>
          <a:p>
            <a:r>
              <a:rPr lang="en-US" dirty="0" smtClean="0"/>
              <a:t>Complex nonlinear dynamics on graphs</a:t>
            </a:r>
          </a:p>
          <a:p>
            <a:endParaRPr lang="en-US" dirty="0"/>
          </a:p>
        </p:txBody>
      </p:sp>
      <p:pic>
        <p:nvPicPr>
          <p:cNvPr id="5" name="Picture 10"/>
          <p:cNvPicPr>
            <a:picLocks noChangeAspect="1"/>
          </p:cNvPicPr>
          <p:nvPr/>
        </p:nvPicPr>
        <p:blipFill rotWithShape="1">
          <a:blip r:embed="rId6"/>
          <a:srcRect l="29744" r="39519"/>
          <a:stretch/>
        </p:blipFill>
        <p:spPr>
          <a:xfrm>
            <a:off x="593975" y="1889498"/>
            <a:ext cx="1652371" cy="1390150"/>
          </a:xfrm>
          <a:prstGeom prst="rect">
            <a:avLst/>
          </a:prstGeom>
        </p:spPr>
      </p:pic>
      <p:sp>
        <p:nvSpPr>
          <p:cNvPr id="10" name="文本框 9"/>
          <p:cNvSpPr txBox="1"/>
          <p:nvPr/>
        </p:nvSpPr>
        <p:spPr>
          <a:xfrm>
            <a:off x="2460420" y="2168337"/>
            <a:ext cx="490840" cy="830997"/>
          </a:xfrm>
          <a:prstGeom prst="rect">
            <a:avLst/>
          </a:prstGeom>
          <a:noFill/>
        </p:spPr>
        <p:txBody>
          <a:bodyPr wrap="none" rtlCol="0">
            <a:spAutoFit/>
          </a:bodyPr>
          <a:lstStyle/>
          <a:p>
            <a:r>
              <a:rPr lang="en-US" sz="4800" b="1" dirty="0" smtClean="0"/>
              <a:t>+</a:t>
            </a:r>
            <a:endParaRPr lang="en-US" sz="4800" b="1" dirty="0"/>
          </a:p>
        </p:txBody>
      </p:sp>
      <p:sp>
        <p:nvSpPr>
          <p:cNvPr id="13" name="文本框 12"/>
          <p:cNvSpPr txBox="1"/>
          <p:nvPr/>
        </p:nvSpPr>
        <p:spPr>
          <a:xfrm>
            <a:off x="6272693" y="2179195"/>
            <a:ext cx="800219" cy="830997"/>
          </a:xfrm>
          <a:prstGeom prst="rect">
            <a:avLst/>
          </a:prstGeom>
          <a:noFill/>
        </p:spPr>
        <p:txBody>
          <a:bodyPr wrap="none" rtlCol="0">
            <a:spAutoFit/>
          </a:bodyPr>
          <a:lstStyle/>
          <a:p>
            <a:r>
              <a:rPr lang="en-US" sz="4800" b="1" dirty="0" smtClean="0">
                <a:sym typeface="Wingdings" panose="05000000000000000000" pitchFamily="2" charset="2"/>
              </a:rPr>
              <a:t></a:t>
            </a:r>
            <a:endParaRPr lang="en-US" sz="4800" b="1" dirty="0"/>
          </a:p>
        </p:txBody>
      </p:sp>
      <p:sp>
        <p:nvSpPr>
          <p:cNvPr id="16" name="文本框 15"/>
          <p:cNvSpPr txBox="1"/>
          <p:nvPr/>
        </p:nvSpPr>
        <p:spPr>
          <a:xfrm>
            <a:off x="2460420" y="3564321"/>
            <a:ext cx="490840" cy="830997"/>
          </a:xfrm>
          <a:prstGeom prst="rect">
            <a:avLst/>
          </a:prstGeom>
          <a:noFill/>
        </p:spPr>
        <p:txBody>
          <a:bodyPr wrap="none" rtlCol="0">
            <a:spAutoFit/>
          </a:bodyPr>
          <a:lstStyle/>
          <a:p>
            <a:r>
              <a:rPr lang="en-US" sz="4800" b="1" dirty="0" smtClean="0"/>
              <a:t>+</a:t>
            </a:r>
            <a:endParaRPr lang="en-US" sz="4800" b="1" dirty="0"/>
          </a:p>
        </p:txBody>
      </p:sp>
      <p:sp>
        <p:nvSpPr>
          <p:cNvPr id="18" name="文本框 17"/>
          <p:cNvSpPr txBox="1"/>
          <p:nvPr/>
        </p:nvSpPr>
        <p:spPr>
          <a:xfrm>
            <a:off x="6272693" y="3575179"/>
            <a:ext cx="800219" cy="830997"/>
          </a:xfrm>
          <a:prstGeom prst="rect">
            <a:avLst/>
          </a:prstGeom>
          <a:noFill/>
        </p:spPr>
        <p:txBody>
          <a:bodyPr wrap="none" rtlCol="0">
            <a:spAutoFit/>
          </a:bodyPr>
          <a:lstStyle/>
          <a:p>
            <a:r>
              <a:rPr lang="en-US" sz="4800" b="1" dirty="0" smtClean="0">
                <a:sym typeface="Wingdings" panose="05000000000000000000" pitchFamily="2" charset="2"/>
              </a:rPr>
              <a:t></a:t>
            </a:r>
            <a:endParaRPr lang="en-US" sz="4800" b="1" dirty="0"/>
          </a:p>
        </p:txBody>
      </p:sp>
      <p:pic>
        <p:nvPicPr>
          <p:cNvPr id="20" name="图片 19"/>
          <p:cNvPicPr>
            <a:picLocks noChangeAspect="1"/>
          </p:cNvPicPr>
          <p:nvPr/>
        </p:nvPicPr>
        <p:blipFill>
          <a:blip r:embed="rId7"/>
          <a:stretch>
            <a:fillRect/>
          </a:stretch>
        </p:blipFill>
        <p:spPr>
          <a:xfrm>
            <a:off x="775771" y="3484556"/>
            <a:ext cx="1407736" cy="1395724"/>
          </a:xfrm>
          <a:prstGeom prst="rect">
            <a:avLst/>
          </a:prstGeom>
        </p:spPr>
      </p:pic>
      <p:pic>
        <p:nvPicPr>
          <p:cNvPr id="21" name="图片 20"/>
          <p:cNvPicPr>
            <a:picLocks noChangeAspect="1"/>
          </p:cNvPicPr>
          <p:nvPr/>
        </p:nvPicPr>
        <p:blipFill>
          <a:blip r:embed="rId7"/>
          <a:stretch>
            <a:fillRect/>
          </a:stretch>
        </p:blipFill>
        <p:spPr>
          <a:xfrm>
            <a:off x="777887" y="5226152"/>
            <a:ext cx="1407736" cy="1395724"/>
          </a:xfrm>
          <a:prstGeom prst="rect">
            <a:avLst/>
          </a:prstGeom>
        </p:spPr>
      </p:pic>
      <p:sp>
        <p:nvSpPr>
          <p:cNvPr id="22" name="文本框 21"/>
          <p:cNvSpPr txBox="1"/>
          <p:nvPr/>
        </p:nvSpPr>
        <p:spPr>
          <a:xfrm>
            <a:off x="2460420" y="5387025"/>
            <a:ext cx="490840" cy="830997"/>
          </a:xfrm>
          <a:prstGeom prst="rect">
            <a:avLst/>
          </a:prstGeom>
          <a:noFill/>
        </p:spPr>
        <p:txBody>
          <a:bodyPr wrap="none" rtlCol="0">
            <a:spAutoFit/>
          </a:bodyPr>
          <a:lstStyle/>
          <a:p>
            <a:r>
              <a:rPr lang="en-US" sz="4800" b="1" dirty="0" smtClean="0"/>
              <a:t>+</a:t>
            </a:r>
            <a:endParaRPr lang="en-US" sz="4800" b="1" dirty="0"/>
          </a:p>
        </p:txBody>
      </p:sp>
      <p:sp>
        <p:nvSpPr>
          <p:cNvPr id="24" name="文本框 23"/>
          <p:cNvSpPr txBox="1"/>
          <p:nvPr/>
        </p:nvSpPr>
        <p:spPr>
          <a:xfrm>
            <a:off x="6272693" y="5397883"/>
            <a:ext cx="800219" cy="830997"/>
          </a:xfrm>
          <a:prstGeom prst="rect">
            <a:avLst/>
          </a:prstGeom>
          <a:noFill/>
        </p:spPr>
        <p:txBody>
          <a:bodyPr wrap="none" rtlCol="0">
            <a:spAutoFit/>
          </a:bodyPr>
          <a:lstStyle/>
          <a:p>
            <a:r>
              <a:rPr lang="en-US" sz="4800" b="1" dirty="0" smtClean="0">
                <a:sym typeface="Wingdings" panose="05000000000000000000" pitchFamily="2" charset="2"/>
              </a:rPr>
              <a:t></a:t>
            </a:r>
            <a:endParaRPr lang="en-US" sz="4800" b="1" dirty="0"/>
          </a:p>
        </p:txBody>
      </p:sp>
      <p:sp>
        <p:nvSpPr>
          <p:cNvPr id="25" name="文本框 24"/>
          <p:cNvSpPr txBox="1"/>
          <p:nvPr/>
        </p:nvSpPr>
        <p:spPr>
          <a:xfrm>
            <a:off x="3130603" y="2322225"/>
            <a:ext cx="2626040" cy="523220"/>
          </a:xfrm>
          <a:prstGeom prst="rect">
            <a:avLst/>
          </a:prstGeom>
          <a:noFill/>
        </p:spPr>
        <p:txBody>
          <a:bodyPr wrap="none" rtlCol="0">
            <a:spAutoFit/>
          </a:bodyPr>
          <a:lstStyle/>
          <a:p>
            <a:r>
              <a:rPr lang="en-US" sz="2800" b="1" dirty="0" smtClean="0"/>
              <a:t>Linear Dynamics</a:t>
            </a:r>
            <a:endParaRPr lang="en-US" sz="2800" b="1" dirty="0"/>
          </a:p>
        </p:txBody>
      </p:sp>
      <p:sp>
        <p:nvSpPr>
          <p:cNvPr id="26" name="文本框 25"/>
          <p:cNvSpPr txBox="1"/>
          <p:nvPr/>
        </p:nvSpPr>
        <p:spPr>
          <a:xfrm>
            <a:off x="3130603" y="3793340"/>
            <a:ext cx="2626040" cy="523220"/>
          </a:xfrm>
          <a:prstGeom prst="rect">
            <a:avLst/>
          </a:prstGeom>
          <a:noFill/>
        </p:spPr>
        <p:txBody>
          <a:bodyPr wrap="none" rtlCol="0">
            <a:spAutoFit/>
          </a:bodyPr>
          <a:lstStyle/>
          <a:p>
            <a:r>
              <a:rPr lang="en-US" sz="2800" b="1" dirty="0" smtClean="0"/>
              <a:t>Linear Dynamics</a:t>
            </a:r>
            <a:endParaRPr lang="en-US" sz="2800" b="1" dirty="0"/>
          </a:p>
        </p:txBody>
      </p:sp>
      <p:sp>
        <p:nvSpPr>
          <p:cNvPr id="27" name="文本框 26"/>
          <p:cNvSpPr txBox="1"/>
          <p:nvPr/>
        </p:nvSpPr>
        <p:spPr>
          <a:xfrm>
            <a:off x="3130603" y="5540913"/>
            <a:ext cx="3358612" cy="523220"/>
          </a:xfrm>
          <a:prstGeom prst="rect">
            <a:avLst/>
          </a:prstGeom>
          <a:noFill/>
        </p:spPr>
        <p:txBody>
          <a:bodyPr wrap="none" rtlCol="0">
            <a:spAutoFit/>
          </a:bodyPr>
          <a:lstStyle/>
          <a:p>
            <a:r>
              <a:rPr lang="en-US" sz="2800" b="1" dirty="0" smtClean="0"/>
              <a:t>Non-Linear Dynamics</a:t>
            </a:r>
            <a:endParaRPr lang="en-US" sz="2800" b="1" dirty="0"/>
          </a:p>
        </p:txBody>
      </p:sp>
      <mc:AlternateContent xmlns:mc="http://schemas.openxmlformats.org/markup-compatibility/2006" xmlns:a14="http://schemas.microsoft.com/office/drawing/2010/main">
        <mc:Choice Requires="a14">
          <p:sp>
            <p:nvSpPr>
              <p:cNvPr id="28" name="矩形 27"/>
              <p:cNvSpPr/>
              <p:nvPr/>
            </p:nvSpPr>
            <p:spPr>
              <a:xfrm>
                <a:off x="10120140" y="3922050"/>
                <a:ext cx="2163057"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a:latin typeface="Cambria Math" panose="02040503050406030204" pitchFamily="18" charset="0"/>
                        </a:rPr>
                        <m:t>𝒇</m:t>
                      </m:r>
                      <m:r>
                        <a:rPr lang="en-US" sz="2400" b="1" i="1">
                          <a:latin typeface="Cambria Math" panose="02040503050406030204" pitchFamily="18" charset="0"/>
                        </a:rPr>
                        <m:t>(</m:t>
                      </m:r>
                      <m:r>
                        <a:rPr lang="en-US" sz="2400" b="1" i="1">
                          <a:latin typeface="Cambria Math" panose="02040503050406030204" pitchFamily="18" charset="0"/>
                        </a:rPr>
                        <m:t>𝑿</m:t>
                      </m:r>
                      <m:d>
                        <m:dPr>
                          <m:ctrlPr>
                            <a:rPr lang="en-US" sz="2400" b="1" i="1">
                              <a:latin typeface="Cambria Math" panose="02040503050406030204" pitchFamily="18" charset="0"/>
                            </a:rPr>
                          </m:ctrlPr>
                        </m:dPr>
                        <m:e>
                          <m:r>
                            <a:rPr lang="en-US" sz="2400" b="1" i="1">
                              <a:latin typeface="Cambria Math" panose="02040503050406030204" pitchFamily="18" charset="0"/>
                            </a:rPr>
                            <m:t>𝒕</m:t>
                          </m:r>
                        </m:e>
                      </m:d>
                      <m:r>
                        <a:rPr lang="en-US" sz="2400" b="1" i="1">
                          <a:latin typeface="Cambria Math" panose="02040503050406030204" pitchFamily="18" charset="0"/>
                        </a:rPr>
                        <m:t>, </m:t>
                      </m:r>
                      <m:r>
                        <a:rPr lang="en-US" sz="2400" b="1" i="1">
                          <a:latin typeface="Cambria Math" panose="02040503050406030204" pitchFamily="18" charset="0"/>
                        </a:rPr>
                        <m:t>𝑮</m:t>
                      </m:r>
                      <m:r>
                        <a:rPr lang="en-US" sz="2400" b="1" i="1">
                          <a:latin typeface="Cambria Math" panose="02040503050406030204" pitchFamily="18" charset="0"/>
                        </a:rPr>
                        <m:t>, </m:t>
                      </m:r>
                      <m:r>
                        <a:rPr lang="en-US" sz="2400" b="1" i="1">
                          <a:latin typeface="Cambria Math" panose="02040503050406030204" pitchFamily="18" charset="0"/>
                          <a:ea typeface="Cambria Math" panose="02040503050406030204" pitchFamily="18" charset="0"/>
                        </a:rPr>
                        <m:t>𝜽</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𝒕</m:t>
                      </m:r>
                      <m:r>
                        <a:rPr lang="en-US" sz="2400" b="1" i="1">
                          <a:latin typeface="Cambria Math" panose="02040503050406030204" pitchFamily="18" charset="0"/>
                        </a:rPr>
                        <m:t>)</m:t>
                      </m:r>
                    </m:oMath>
                  </m:oMathPara>
                </a14:m>
                <a:endParaRPr lang="en-US" sz="2400" b="1" dirty="0"/>
              </a:p>
            </p:txBody>
          </p:sp>
        </mc:Choice>
        <mc:Fallback xmlns="">
          <p:sp>
            <p:nvSpPr>
              <p:cNvPr id="28" name="矩形 27"/>
              <p:cNvSpPr>
                <a:spLocks noRot="1" noChangeAspect="1" noMove="1" noResize="1" noEditPoints="1" noAdjustHandles="1" noChangeArrowheads="1" noChangeShapeType="1" noTextEdit="1"/>
              </p:cNvSpPr>
              <p:nvPr/>
            </p:nvSpPr>
            <p:spPr>
              <a:xfrm>
                <a:off x="10120140" y="3922050"/>
                <a:ext cx="2163057" cy="461665"/>
              </a:xfrm>
              <a:prstGeom prst="rect">
                <a:avLst/>
              </a:prstGeom>
              <a:blipFill>
                <a:blip r:embed="rId8"/>
                <a:stretch>
                  <a:fillRect r="-282" b="-17105"/>
                </a:stretch>
              </a:blipFill>
            </p:spPr>
            <p:txBody>
              <a:bodyPr/>
              <a:lstStyle/>
              <a:p>
                <a:r>
                  <a:rPr lang="en-US">
                    <a:noFill/>
                  </a:rPr>
                  <a:t> </a:t>
                </a:r>
              </a:p>
            </p:txBody>
          </p:sp>
        </mc:Fallback>
      </mc:AlternateContent>
      <p:sp>
        <p:nvSpPr>
          <p:cNvPr id="29" name="右大括号 28"/>
          <p:cNvSpPr/>
          <p:nvPr/>
        </p:nvSpPr>
        <p:spPr>
          <a:xfrm>
            <a:off x="9920009" y="2647171"/>
            <a:ext cx="256032" cy="3011424"/>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矩形 29"/>
          <p:cNvSpPr/>
          <p:nvPr/>
        </p:nvSpPr>
        <p:spPr>
          <a:xfrm>
            <a:off x="10839679" y="4243721"/>
            <a:ext cx="869149" cy="1569660"/>
          </a:xfrm>
          <a:prstGeom prst="rect">
            <a:avLst/>
          </a:prstGeom>
        </p:spPr>
        <p:txBody>
          <a:bodyPr wrap="none">
            <a:spAutoFit/>
          </a:bodyPr>
          <a:lstStyle/>
          <a:p>
            <a:r>
              <a:rPr lang="en-US" sz="9600" dirty="0">
                <a:latin typeface="Helvetica Neue Light" charset="0"/>
                <a:ea typeface="Helvetica Neue Light" charset="0"/>
                <a:cs typeface="Helvetica Neue Light" charset="0"/>
                <a:sym typeface="Open Sans"/>
              </a:rPr>
              <a:t>?</a:t>
            </a:r>
            <a:endParaRPr lang="en-US" dirty="0"/>
          </a:p>
        </p:txBody>
      </p:sp>
      <p:sp>
        <p:nvSpPr>
          <p:cNvPr id="31" name="页脚占位符 30"/>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32" name="灯片编号占位符 31"/>
          <p:cNvSpPr>
            <a:spLocks noGrp="1"/>
          </p:cNvSpPr>
          <p:nvPr>
            <p:ph type="sldNum" sz="quarter" idx="4"/>
          </p:nvPr>
        </p:nvSpPr>
        <p:spPr/>
        <p:txBody>
          <a:bodyPr/>
          <a:lstStyle/>
          <a:p>
            <a:fld id="{45C09EBD-42BD-6040-A64C-E9C017D82023}" type="slidenum">
              <a:rPr lang="en-US" smtClean="0"/>
              <a:pPr/>
              <a:t>28</a:t>
            </a:fld>
            <a:endParaRPr lang="en-US" dirty="0"/>
          </a:p>
        </p:txBody>
      </p:sp>
    </p:spTree>
    <p:extLst>
      <p:ext uri="{BB962C8B-B14F-4D97-AF65-F5344CB8AC3E}">
        <p14:creationId xmlns:p14="http://schemas.microsoft.com/office/powerpoint/2010/main" val="3233874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This Tutorial</a:t>
            </a:r>
            <a:endParaRPr lang="en-US" dirty="0"/>
          </a:p>
        </p:txBody>
      </p:sp>
      <p:sp>
        <p:nvSpPr>
          <p:cNvPr id="3" name="内容占位符 2"/>
          <p:cNvSpPr>
            <a:spLocks noGrp="1"/>
          </p:cNvSpPr>
          <p:nvPr>
            <p:ph idx="12"/>
          </p:nvPr>
        </p:nvSpPr>
        <p:spPr/>
        <p:txBody>
          <a:bodyPr>
            <a:normAutofit fontScale="92500" lnSpcReduction="20000"/>
          </a:bodyPr>
          <a:lstStyle/>
          <a:p>
            <a:r>
              <a:rPr lang="en-US" dirty="0"/>
              <a:t>Molecular Graph </a:t>
            </a:r>
            <a:r>
              <a:rPr lang="en-US" dirty="0" smtClean="0"/>
              <a:t>Generation</a:t>
            </a:r>
            <a:r>
              <a:rPr lang="en-US" sz="2600" dirty="0" smtClean="0"/>
              <a:t>: </a:t>
            </a:r>
            <a:r>
              <a:rPr lang="en-US" sz="2600" b="0" dirty="0" smtClean="0"/>
              <a:t>to generate novel molecules with optimized properties</a:t>
            </a:r>
          </a:p>
          <a:p>
            <a:pPr lvl="1"/>
            <a:r>
              <a:rPr lang="en-US" sz="2600" dirty="0" smtClean="0"/>
              <a:t>Graph generation</a:t>
            </a:r>
          </a:p>
          <a:p>
            <a:pPr lvl="1"/>
            <a:r>
              <a:rPr lang="en-US" sz="2600" dirty="0" smtClean="0"/>
              <a:t>Graph </a:t>
            </a:r>
            <a:r>
              <a:rPr lang="en-US" sz="2600" dirty="0"/>
              <a:t>property </a:t>
            </a:r>
            <a:r>
              <a:rPr lang="en-US" sz="2600" dirty="0" smtClean="0"/>
              <a:t>prediction</a:t>
            </a:r>
          </a:p>
          <a:p>
            <a:pPr lvl="1"/>
            <a:r>
              <a:rPr lang="en-US" sz="2600" dirty="0"/>
              <a:t>Graph optimization</a:t>
            </a:r>
          </a:p>
          <a:p>
            <a:r>
              <a:rPr lang="en-US" dirty="0"/>
              <a:t>Learning </a:t>
            </a:r>
            <a:r>
              <a:rPr lang="en-US" dirty="0" smtClean="0"/>
              <a:t>Dynamics on Graphs</a:t>
            </a:r>
            <a:r>
              <a:rPr lang="en-US" sz="2600" dirty="0" smtClean="0"/>
              <a:t>: </a:t>
            </a:r>
            <a:r>
              <a:rPr lang="en-US" sz="2600" b="0" dirty="0" smtClean="0"/>
              <a:t>to predict temporal change or final states of complex systems</a:t>
            </a:r>
          </a:p>
          <a:p>
            <a:pPr lvl="1"/>
            <a:r>
              <a:rPr lang="en-US" sz="2600" dirty="0" smtClean="0"/>
              <a:t>Continuous-time network dynamics prediction</a:t>
            </a:r>
          </a:p>
          <a:p>
            <a:pPr lvl="1"/>
            <a:r>
              <a:rPr lang="en-US" sz="2600" dirty="0" smtClean="0"/>
              <a:t>Structured sequence prediction</a:t>
            </a:r>
            <a:endParaRPr lang="en-US" sz="2600" dirty="0"/>
          </a:p>
          <a:p>
            <a:pPr lvl="1"/>
            <a:r>
              <a:rPr lang="en-US" sz="2600" dirty="0"/>
              <a:t>Node classification/regression</a:t>
            </a:r>
            <a:endParaRPr lang="en-US" sz="2600" dirty="0" smtClean="0"/>
          </a:p>
          <a:p>
            <a:r>
              <a:rPr lang="en-US" dirty="0" smtClean="0"/>
              <a:t>Mechanism discovery</a:t>
            </a:r>
            <a:r>
              <a:rPr lang="en-US" sz="2600" dirty="0" smtClean="0"/>
              <a:t>: </a:t>
            </a:r>
            <a:r>
              <a:rPr lang="en-US" sz="2600" b="0" dirty="0" smtClean="0"/>
              <a:t>to find dynamical laws of complex systems</a:t>
            </a:r>
          </a:p>
          <a:p>
            <a:pPr lvl="1"/>
            <a:r>
              <a:rPr lang="en-US" sz="2600" dirty="0"/>
              <a:t>Density Estimation vs. Mechanism Discovery</a:t>
            </a:r>
          </a:p>
          <a:p>
            <a:pPr lvl="1"/>
            <a:r>
              <a:rPr lang="en-US" sz="2600" dirty="0"/>
              <a:t>Data-driven </a:t>
            </a:r>
            <a:r>
              <a:rPr lang="en-US" sz="2600" dirty="0" smtClean="0"/>
              <a:t>discovery </a:t>
            </a:r>
            <a:r>
              <a:rPr lang="en-US" sz="2600" dirty="0"/>
              <a:t>of </a:t>
            </a:r>
            <a:r>
              <a:rPr lang="en-US" sz="2600" dirty="0" smtClean="0"/>
              <a:t>differential equations</a:t>
            </a:r>
            <a:endParaRPr lang="en-US" sz="2600" b="0" dirty="0" smtClean="0"/>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5" name="灯片编号占位符 4"/>
          <p:cNvSpPr>
            <a:spLocks noGrp="1"/>
          </p:cNvSpPr>
          <p:nvPr>
            <p:ph type="sldNum" sz="quarter" idx="4"/>
          </p:nvPr>
        </p:nvSpPr>
        <p:spPr/>
        <p:txBody>
          <a:bodyPr/>
          <a:lstStyle/>
          <a:p>
            <a:fld id="{45C09EBD-42BD-6040-A64C-E9C017D82023}" type="slidenum">
              <a:rPr lang="en-US" smtClean="0"/>
              <a:pPr/>
              <a:t>29</a:t>
            </a:fld>
            <a:endParaRPr lang="en-US" dirty="0"/>
          </a:p>
        </p:txBody>
      </p:sp>
    </p:spTree>
    <p:extLst>
      <p:ext uri="{BB962C8B-B14F-4D97-AF65-F5344CB8AC3E}">
        <p14:creationId xmlns:p14="http://schemas.microsoft.com/office/powerpoint/2010/main" val="3747274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Helvetica Neue" charset="0"/>
                <a:cs typeface="Helvetica Neue" charset="0"/>
              </a:rPr>
              <a:t>Differential Deep Learning on Graphs</a:t>
            </a:r>
            <a:endParaRPr lang="en-US" dirty="0"/>
          </a:p>
        </p:txBody>
      </p:sp>
      <p:sp>
        <p:nvSpPr>
          <p:cNvPr id="3" name="内容占位符 2"/>
          <p:cNvSpPr>
            <a:spLocks noGrp="1"/>
          </p:cNvSpPr>
          <p:nvPr>
            <p:ph idx="12"/>
          </p:nvPr>
        </p:nvSpPr>
        <p:spPr/>
        <p:txBody>
          <a:bodyPr>
            <a:normAutofit/>
          </a:bodyPr>
          <a:lstStyle/>
          <a:p>
            <a:r>
              <a:rPr lang="en-US" u="sng" dirty="0" smtClean="0">
                <a:solidFill>
                  <a:srgbClr val="A12B1E"/>
                </a:solidFill>
              </a:rPr>
              <a:t>Graphs</a:t>
            </a:r>
            <a:r>
              <a:rPr lang="en-US" dirty="0" smtClean="0">
                <a:solidFill>
                  <a:srgbClr val="A12B1E"/>
                </a:solidFill>
              </a:rPr>
              <a:t> and </a:t>
            </a:r>
            <a:r>
              <a:rPr lang="en-US" u="sng" dirty="0" smtClean="0">
                <a:solidFill>
                  <a:srgbClr val="A12B1E"/>
                </a:solidFill>
              </a:rPr>
              <a:t>Differential Equations</a:t>
            </a:r>
            <a:r>
              <a:rPr lang="en-US" dirty="0" smtClean="0">
                <a:solidFill>
                  <a:srgbClr val="A12B1E"/>
                </a:solidFill>
              </a:rPr>
              <a:t> are general tools to describe </a:t>
            </a:r>
            <a:r>
              <a:rPr lang="en-US" u="sng" dirty="0" smtClean="0">
                <a:solidFill>
                  <a:srgbClr val="A12B1E"/>
                </a:solidFill>
              </a:rPr>
              <a:t>structures and dynamics</a:t>
            </a:r>
            <a:r>
              <a:rPr lang="en-US" dirty="0" smtClean="0">
                <a:solidFill>
                  <a:srgbClr val="A12B1E"/>
                </a:solidFill>
              </a:rPr>
              <a:t> of </a:t>
            </a:r>
            <a:r>
              <a:rPr lang="en-US" u="sng" dirty="0" smtClean="0">
                <a:solidFill>
                  <a:srgbClr val="A12B1E"/>
                </a:solidFill>
              </a:rPr>
              <a:t>complex systems</a:t>
            </a:r>
          </a:p>
          <a:p>
            <a:pPr marL="0" indent="0">
              <a:buNone/>
            </a:pPr>
            <a:endParaRPr lang="en-US" dirty="0"/>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5" name="灯片编号占位符 4"/>
          <p:cNvSpPr>
            <a:spLocks noGrp="1"/>
          </p:cNvSpPr>
          <p:nvPr>
            <p:ph type="sldNum" sz="quarter" idx="4"/>
          </p:nvPr>
        </p:nvSpPr>
        <p:spPr/>
        <p:txBody>
          <a:bodyPr/>
          <a:lstStyle/>
          <a:p>
            <a:fld id="{45C09EBD-42BD-6040-A64C-E9C017D82023}" type="slidenum">
              <a:rPr lang="en-US" smtClean="0"/>
              <a:pPr/>
              <a:t>3</a:t>
            </a:fld>
            <a:endParaRPr lang="en-US" dirty="0"/>
          </a:p>
        </p:txBody>
      </p:sp>
    </p:spTree>
    <p:extLst>
      <p:ext uri="{BB962C8B-B14F-4D97-AF65-F5344CB8AC3E}">
        <p14:creationId xmlns:p14="http://schemas.microsoft.com/office/powerpoint/2010/main" val="8487145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This Tutorial</a:t>
            </a:r>
            <a:endParaRPr lang="en-US" dirty="0"/>
          </a:p>
        </p:txBody>
      </p:sp>
      <p:sp>
        <p:nvSpPr>
          <p:cNvPr id="3" name="内容占位符 2"/>
          <p:cNvSpPr>
            <a:spLocks noGrp="1"/>
          </p:cNvSpPr>
          <p:nvPr>
            <p:ph idx="12"/>
          </p:nvPr>
        </p:nvSpPr>
        <p:spPr/>
        <p:txBody>
          <a:bodyPr/>
          <a:lstStyle/>
          <a:p>
            <a:r>
              <a:rPr lang="en-US" dirty="0" smtClean="0">
                <a:hlinkClick r:id="rId2"/>
              </a:rPr>
              <a:t>www.calvinzang.com/DDLG_AAAI_2020.html</a:t>
            </a:r>
            <a:endParaRPr lang="en-US" dirty="0" smtClean="0"/>
          </a:p>
          <a:p>
            <a:r>
              <a:rPr lang="en-US" dirty="0" smtClean="0">
                <a:hlinkClick r:id="rId3"/>
              </a:rPr>
              <a:t>AAAI-2020</a:t>
            </a:r>
            <a:endParaRPr lang="en-US" dirty="0" smtClean="0"/>
          </a:p>
          <a:p>
            <a:r>
              <a:rPr lang="en-US" dirty="0" smtClean="0"/>
              <a:t>Friday, February 7, 2020, 2:00 PM -6:00 PM</a:t>
            </a:r>
          </a:p>
          <a:p>
            <a:r>
              <a:rPr lang="en-US" dirty="0" smtClean="0"/>
              <a:t>Sutton </a:t>
            </a:r>
            <a:r>
              <a:rPr lang="en-US" dirty="0"/>
              <a:t>North, </a:t>
            </a:r>
            <a:r>
              <a:rPr lang="en-US" dirty="0" smtClean="0"/>
              <a:t>Hilton </a:t>
            </a:r>
            <a:r>
              <a:rPr lang="en-US" dirty="0"/>
              <a:t>New York </a:t>
            </a:r>
            <a:r>
              <a:rPr lang="en-US" dirty="0" smtClean="0"/>
              <a:t>Midtown, NYC</a:t>
            </a:r>
            <a:endParaRPr lang="en-US" dirty="0"/>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5" name="灯片编号占位符 4"/>
          <p:cNvSpPr>
            <a:spLocks noGrp="1"/>
          </p:cNvSpPr>
          <p:nvPr>
            <p:ph type="sldNum" sz="quarter" idx="4"/>
          </p:nvPr>
        </p:nvSpPr>
        <p:spPr/>
        <p:txBody>
          <a:bodyPr/>
          <a:lstStyle/>
          <a:p>
            <a:fld id="{45C09EBD-42BD-6040-A64C-E9C017D82023}" type="slidenum">
              <a:rPr lang="en-US" smtClean="0"/>
              <a:pPr/>
              <a:t>30</a:t>
            </a:fld>
            <a:endParaRPr lang="en-US" dirty="0"/>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638" y="3818389"/>
            <a:ext cx="9769547" cy="2641396"/>
          </a:xfrm>
          <a:prstGeom prst="rect">
            <a:avLst/>
          </a:prstGeom>
        </p:spPr>
      </p:pic>
    </p:spTree>
    <p:extLst>
      <p:ext uri="{BB962C8B-B14F-4D97-AF65-F5344CB8AC3E}">
        <p14:creationId xmlns:p14="http://schemas.microsoft.com/office/powerpoint/2010/main" val="2831663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92414" y="1913324"/>
            <a:ext cx="10058400" cy="187490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ts val="4500"/>
              </a:lnSpc>
            </a:pPr>
            <a:r>
              <a:rPr lang="en-US" altLang="zh-CN" b="1" dirty="0">
                <a:solidFill>
                  <a:srgbClr val="A12B1E"/>
                </a:solidFill>
                <a:latin typeface="Helvetica Neue" charset="0"/>
                <a:ea typeface="Helvetica Neue" charset="0"/>
                <a:cs typeface="Helvetica Neue" charset="0"/>
              </a:rPr>
              <a:t>Differential Deep Learning on Graphs and its Applications</a:t>
            </a:r>
            <a:endParaRPr lang="en-US" altLang="zh-CN" b="1" dirty="0" smtClean="0">
              <a:solidFill>
                <a:srgbClr val="A12B1E"/>
              </a:solidFill>
              <a:latin typeface="Helvetica Neue" charset="0"/>
              <a:ea typeface="Helvetica Neue" charset="0"/>
              <a:cs typeface="Helvetica Neue" charset="0"/>
            </a:endParaRPr>
          </a:p>
        </p:txBody>
      </p:sp>
      <p:sp>
        <p:nvSpPr>
          <p:cNvPr id="7" name="Title 1"/>
          <p:cNvSpPr txBox="1">
            <a:spLocks/>
          </p:cNvSpPr>
          <p:nvPr/>
        </p:nvSpPr>
        <p:spPr>
          <a:xfrm>
            <a:off x="2998123" y="3872752"/>
            <a:ext cx="6446982" cy="126538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ts val="3500"/>
              </a:lnSpc>
            </a:pPr>
            <a:r>
              <a:rPr lang="en-US" altLang="zh-CN" sz="2800" dirty="0" err="1" smtClean="0">
                <a:solidFill>
                  <a:schemeClr val="tx1">
                    <a:lumMod val="95000"/>
                    <a:lumOff val="5000"/>
                  </a:schemeClr>
                </a:solidFill>
                <a:latin typeface="Helvetica Neue"/>
              </a:rPr>
              <a:t>Chengxi</a:t>
            </a:r>
            <a:r>
              <a:rPr lang="en-US" altLang="zh-CN" sz="2800" dirty="0" smtClean="0">
                <a:solidFill>
                  <a:schemeClr val="tx1">
                    <a:lumMod val="95000"/>
                    <a:lumOff val="5000"/>
                  </a:schemeClr>
                </a:solidFill>
                <a:latin typeface="Helvetica Neue"/>
              </a:rPr>
              <a:t> Zang and </a:t>
            </a:r>
            <a:r>
              <a:rPr lang="en-US" altLang="zh-CN" sz="2800" dirty="0" err="1" smtClean="0">
                <a:solidFill>
                  <a:schemeClr val="tx1">
                    <a:lumMod val="95000"/>
                    <a:lumOff val="5000"/>
                  </a:schemeClr>
                </a:solidFill>
                <a:latin typeface="Helvetica Neue"/>
              </a:rPr>
              <a:t>Fei</a:t>
            </a:r>
            <a:r>
              <a:rPr lang="en-US" altLang="zh-CN" sz="2800" dirty="0" smtClean="0">
                <a:solidFill>
                  <a:schemeClr val="tx1">
                    <a:lumMod val="95000"/>
                    <a:lumOff val="5000"/>
                  </a:schemeClr>
                </a:solidFill>
                <a:latin typeface="Helvetica Neue"/>
              </a:rPr>
              <a:t> Wang</a:t>
            </a:r>
          </a:p>
          <a:p>
            <a:pPr algn="ctr">
              <a:lnSpc>
                <a:spcPts val="3500"/>
              </a:lnSpc>
            </a:pPr>
            <a:r>
              <a:rPr lang="en-US" altLang="zh-CN" sz="2800" dirty="0" smtClean="0">
                <a:solidFill>
                  <a:schemeClr val="tx1">
                    <a:lumMod val="95000"/>
                    <a:lumOff val="5000"/>
                  </a:schemeClr>
                </a:solidFill>
                <a:latin typeface="Helvetica Neue"/>
              </a:rPr>
              <a:t>Weill Cornell Medicine</a:t>
            </a:r>
          </a:p>
          <a:p>
            <a:pPr algn="ctr">
              <a:lnSpc>
                <a:spcPts val="3500"/>
              </a:lnSpc>
            </a:pPr>
            <a:r>
              <a:rPr lang="en-US" altLang="zh-CN" sz="2800" dirty="0" smtClean="0">
                <a:solidFill>
                  <a:schemeClr val="tx1">
                    <a:lumMod val="95000"/>
                    <a:lumOff val="5000"/>
                  </a:schemeClr>
                </a:solidFill>
                <a:latin typeface="Helvetica Neue"/>
                <a:hlinkClick r:id="rId3"/>
              </a:rPr>
              <a:t>www.calvinzang.com</a:t>
            </a:r>
            <a:r>
              <a:rPr lang="en-US" altLang="zh-CN" sz="2800" dirty="0" smtClean="0">
                <a:solidFill>
                  <a:schemeClr val="tx1">
                    <a:lumMod val="95000"/>
                    <a:lumOff val="5000"/>
                  </a:schemeClr>
                </a:solidFill>
                <a:latin typeface="Helvetica Neue"/>
              </a:rPr>
              <a:t>  </a:t>
            </a:r>
            <a:endParaRPr lang="en-US" altLang="zh-CN" sz="2800" dirty="0">
              <a:solidFill>
                <a:schemeClr val="tx1">
                  <a:lumMod val="95000"/>
                  <a:lumOff val="5000"/>
                </a:schemeClr>
              </a:solidFill>
              <a:latin typeface="Helvetica Neue"/>
            </a:endParaRPr>
          </a:p>
        </p:txBody>
      </p:sp>
      <p:sp>
        <p:nvSpPr>
          <p:cNvPr id="4" name="页脚占位符 3"/>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6" name="灯片编号占位符 5"/>
          <p:cNvSpPr>
            <a:spLocks noGrp="1"/>
          </p:cNvSpPr>
          <p:nvPr>
            <p:ph type="sldNum" sz="quarter" idx="4"/>
          </p:nvPr>
        </p:nvSpPr>
        <p:spPr/>
        <p:txBody>
          <a:bodyPr/>
          <a:lstStyle/>
          <a:p>
            <a:fld id="{45C09EBD-42BD-6040-A64C-E9C017D82023}" type="slidenum">
              <a:rPr lang="en-US" smtClean="0"/>
              <a:pPr/>
              <a:t>31</a:t>
            </a:fld>
            <a:endParaRPr lang="en-US" dirty="0"/>
          </a:p>
        </p:txBody>
      </p:sp>
      <p:sp>
        <p:nvSpPr>
          <p:cNvPr id="8" name="Title 1"/>
          <p:cNvSpPr txBox="1">
            <a:spLocks/>
          </p:cNvSpPr>
          <p:nvPr/>
        </p:nvSpPr>
        <p:spPr>
          <a:xfrm>
            <a:off x="-4181856" y="-437991"/>
            <a:ext cx="12192000" cy="2351315"/>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ts val="4500"/>
              </a:lnSpc>
            </a:pPr>
            <a:r>
              <a:rPr lang="en-US" altLang="zh-CN" b="1" dirty="0" smtClean="0">
                <a:latin typeface="Helvetica Neue" charset="0"/>
                <a:ea typeface="Helvetica Neue" charset="0"/>
                <a:cs typeface="Helvetica Neue" charset="0"/>
              </a:rPr>
              <a:t>Thank</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You!</a:t>
            </a:r>
          </a:p>
        </p:txBody>
      </p:sp>
    </p:spTree>
    <p:extLst>
      <p:ext uri="{BB962C8B-B14F-4D97-AF65-F5344CB8AC3E}">
        <p14:creationId xmlns:p14="http://schemas.microsoft.com/office/powerpoint/2010/main" val="2703356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smtClean="0"/>
              <a:t>Graph</a:t>
            </a:r>
            <a:endParaRPr lang="en-US" dirty="0"/>
          </a:p>
        </p:txBody>
      </p:sp>
      <p:sp>
        <p:nvSpPr>
          <p:cNvPr id="3" name="内容占位符 2"/>
          <p:cNvSpPr>
            <a:spLocks noGrp="1"/>
          </p:cNvSpPr>
          <p:nvPr>
            <p:ph idx="12"/>
          </p:nvPr>
        </p:nvSpPr>
        <p:spPr/>
        <p:txBody>
          <a:bodyPr/>
          <a:lstStyle/>
          <a:p>
            <a:r>
              <a:rPr lang="en-US" dirty="0" smtClean="0"/>
              <a:t>Linked objects: nodes + edges</a:t>
            </a:r>
          </a:p>
          <a:p>
            <a:r>
              <a:rPr lang="en-US" dirty="0" smtClean="0"/>
              <a:t>Network</a:t>
            </a:r>
          </a:p>
        </p:txBody>
      </p:sp>
      <p:grpSp>
        <p:nvGrpSpPr>
          <p:cNvPr id="4" name="组合 3"/>
          <p:cNvGrpSpPr/>
          <p:nvPr/>
        </p:nvGrpSpPr>
        <p:grpSpPr>
          <a:xfrm>
            <a:off x="3626798" y="3114173"/>
            <a:ext cx="5364802" cy="2290315"/>
            <a:chOff x="3626798" y="3114173"/>
            <a:chExt cx="5364802" cy="2290315"/>
          </a:xfrm>
        </p:grpSpPr>
        <p:cxnSp>
          <p:nvCxnSpPr>
            <p:cNvPr id="12" name="直接连接符 11"/>
            <p:cNvCxnSpPr>
              <a:stCxn id="5" idx="7"/>
              <a:endCxn id="6" idx="2"/>
            </p:cNvCxnSpPr>
            <p:nvPr/>
          </p:nvCxnSpPr>
          <p:spPr>
            <a:xfrm flipV="1">
              <a:off x="5332846" y="3114173"/>
              <a:ext cx="963486" cy="20624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7" name="直接连接符 16"/>
            <p:cNvCxnSpPr>
              <a:stCxn id="5" idx="4"/>
              <a:endCxn id="7" idx="0"/>
            </p:cNvCxnSpPr>
            <p:nvPr/>
          </p:nvCxnSpPr>
          <p:spPr>
            <a:xfrm>
              <a:off x="4956031" y="4230125"/>
              <a:ext cx="202612" cy="641466"/>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23" name="直接连接符 22"/>
            <p:cNvCxnSpPr>
              <a:stCxn id="8" idx="0"/>
              <a:endCxn id="6" idx="4"/>
            </p:cNvCxnSpPr>
            <p:nvPr/>
          </p:nvCxnSpPr>
          <p:spPr>
            <a:xfrm flipH="1" flipV="1">
              <a:off x="6829229" y="3647070"/>
              <a:ext cx="258787" cy="915065"/>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26" name="直接连接符 25"/>
            <p:cNvCxnSpPr>
              <a:stCxn id="8" idx="2"/>
              <a:endCxn id="7" idx="6"/>
            </p:cNvCxnSpPr>
            <p:nvPr/>
          </p:nvCxnSpPr>
          <p:spPr>
            <a:xfrm flipH="1">
              <a:off x="5691539" y="5095032"/>
              <a:ext cx="863580" cy="309456"/>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33" name="直接连接符 32"/>
            <p:cNvCxnSpPr>
              <a:endCxn id="5" idx="2"/>
            </p:cNvCxnSpPr>
            <p:nvPr/>
          </p:nvCxnSpPr>
          <p:spPr>
            <a:xfrm>
              <a:off x="3626798" y="3406742"/>
              <a:ext cx="796337" cy="290486"/>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37" name="直接连接符 36"/>
            <p:cNvCxnSpPr>
              <a:stCxn id="6" idx="6"/>
              <a:endCxn id="9" idx="2"/>
            </p:cNvCxnSpPr>
            <p:nvPr/>
          </p:nvCxnSpPr>
          <p:spPr>
            <a:xfrm>
              <a:off x="7362125" y="3114173"/>
              <a:ext cx="500804" cy="386254"/>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40" name="直接连接符 39"/>
            <p:cNvCxnSpPr>
              <a:stCxn id="8" idx="6"/>
              <a:endCxn id="9" idx="3"/>
            </p:cNvCxnSpPr>
            <p:nvPr/>
          </p:nvCxnSpPr>
          <p:spPr>
            <a:xfrm flipV="1">
              <a:off x="7620912" y="3877243"/>
              <a:ext cx="398099" cy="1217789"/>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51" name="文本框 50"/>
            <p:cNvSpPr txBox="1"/>
            <p:nvPr/>
          </p:nvSpPr>
          <p:spPr>
            <a:xfrm>
              <a:off x="7935999" y="4335641"/>
              <a:ext cx="1055601" cy="613771"/>
            </a:xfrm>
            <a:prstGeom prst="rect">
              <a:avLst/>
            </a:prstGeom>
            <a:noFill/>
          </p:spPr>
          <p:txBody>
            <a:bodyPr wrap="none" rtlCol="0">
              <a:spAutoFit/>
            </a:bodyPr>
            <a:lstStyle/>
            <a:p>
              <a:r>
                <a:rPr lang="en-US" sz="2400" b="1" dirty="0" smtClean="0"/>
                <a:t>Edge</a:t>
              </a:r>
              <a:endParaRPr lang="en-US" sz="2400" b="1" dirty="0"/>
            </a:p>
          </p:txBody>
        </p:sp>
      </p:grpSp>
      <p:grpSp>
        <p:nvGrpSpPr>
          <p:cNvPr id="13" name="组合 12"/>
          <p:cNvGrpSpPr/>
          <p:nvPr/>
        </p:nvGrpSpPr>
        <p:grpSpPr>
          <a:xfrm>
            <a:off x="2653814" y="2581277"/>
            <a:ext cx="6274909" cy="3356107"/>
            <a:chOff x="2653814" y="2581277"/>
            <a:chExt cx="6274909" cy="3356107"/>
          </a:xfrm>
        </p:grpSpPr>
        <p:sp>
          <p:nvSpPr>
            <p:cNvPr id="5" name="椭圆 4"/>
            <p:cNvSpPr/>
            <p:nvPr/>
          </p:nvSpPr>
          <p:spPr>
            <a:xfrm>
              <a:off x="4423135" y="3164332"/>
              <a:ext cx="1065793" cy="1065793"/>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椭圆 5"/>
            <p:cNvSpPr/>
            <p:nvPr/>
          </p:nvSpPr>
          <p:spPr>
            <a:xfrm>
              <a:off x="6296332" y="2581277"/>
              <a:ext cx="1065793" cy="1065793"/>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椭圆 6"/>
            <p:cNvSpPr/>
            <p:nvPr/>
          </p:nvSpPr>
          <p:spPr>
            <a:xfrm>
              <a:off x="4625746" y="4871591"/>
              <a:ext cx="1065793" cy="1065793"/>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椭圆 7"/>
            <p:cNvSpPr/>
            <p:nvPr/>
          </p:nvSpPr>
          <p:spPr>
            <a:xfrm>
              <a:off x="6555119" y="4562135"/>
              <a:ext cx="1065793" cy="1065793"/>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椭圆 8"/>
            <p:cNvSpPr/>
            <p:nvPr/>
          </p:nvSpPr>
          <p:spPr>
            <a:xfrm>
              <a:off x="7862930" y="2967531"/>
              <a:ext cx="1065793" cy="1065793"/>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文本框 51"/>
            <p:cNvSpPr txBox="1"/>
            <p:nvPr/>
          </p:nvSpPr>
          <p:spPr>
            <a:xfrm>
              <a:off x="4174462" y="2660647"/>
              <a:ext cx="1159772" cy="613771"/>
            </a:xfrm>
            <a:prstGeom prst="rect">
              <a:avLst/>
            </a:prstGeom>
            <a:noFill/>
          </p:spPr>
          <p:txBody>
            <a:bodyPr wrap="none" rtlCol="0">
              <a:spAutoFit/>
            </a:bodyPr>
            <a:lstStyle/>
            <a:p>
              <a:r>
                <a:rPr lang="en-US" sz="2400" b="1" dirty="0" smtClean="0"/>
                <a:t>Node</a:t>
              </a:r>
              <a:endParaRPr lang="en-US" sz="2400" b="1" dirty="0"/>
            </a:p>
          </p:txBody>
        </p:sp>
        <p:sp>
          <p:nvSpPr>
            <p:cNvPr id="10" name="椭圆 9"/>
            <p:cNvSpPr/>
            <p:nvPr/>
          </p:nvSpPr>
          <p:spPr>
            <a:xfrm>
              <a:off x="2653814" y="2631435"/>
              <a:ext cx="1065793" cy="1065793"/>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67" name="页脚占位符 66"/>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68" name="灯片编号占位符 67"/>
          <p:cNvSpPr>
            <a:spLocks noGrp="1"/>
          </p:cNvSpPr>
          <p:nvPr>
            <p:ph type="sldNum" sz="quarter" idx="4"/>
          </p:nvPr>
        </p:nvSpPr>
        <p:spPr/>
        <p:txBody>
          <a:bodyPr/>
          <a:lstStyle/>
          <a:p>
            <a:fld id="{45C09EBD-42BD-6040-A64C-E9C017D82023}" type="slidenum">
              <a:rPr lang="en-US" smtClean="0"/>
              <a:pPr/>
              <a:t>4</a:t>
            </a:fld>
            <a:endParaRPr lang="en-US" dirty="0"/>
          </a:p>
        </p:txBody>
      </p:sp>
    </p:spTree>
    <p:extLst>
      <p:ext uri="{BB962C8B-B14F-4D97-AF65-F5344CB8AC3E}">
        <p14:creationId xmlns:p14="http://schemas.microsoft.com/office/powerpoint/2010/main" val="355886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500" tmFilter="0, 0; .2, .5; .8, .5; 1, 0"/>
                                        <p:tgtEl>
                                          <p:spTgt spid="4"/>
                                        </p:tgtEl>
                                      </p:cBhvr>
                                    </p:animEffect>
                                    <p:animScale>
                                      <p:cBhvr>
                                        <p:cTn id="7" dur="7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smtClean="0"/>
              <a:t>Graph</a:t>
            </a:r>
            <a:endParaRPr lang="en-US" dirty="0"/>
          </a:p>
        </p:txBody>
      </p:sp>
      <p:sp>
        <p:nvSpPr>
          <p:cNvPr id="3" name="内容占位符 2"/>
          <p:cNvSpPr>
            <a:spLocks noGrp="1"/>
          </p:cNvSpPr>
          <p:nvPr>
            <p:ph idx="12"/>
          </p:nvPr>
        </p:nvSpPr>
        <p:spPr/>
        <p:txBody>
          <a:bodyPr/>
          <a:lstStyle/>
          <a:p>
            <a:r>
              <a:rPr lang="en-US" dirty="0"/>
              <a:t>Linked </a:t>
            </a:r>
            <a:r>
              <a:rPr lang="en-US" dirty="0" smtClean="0"/>
              <a:t>objects: </a:t>
            </a:r>
            <a:r>
              <a:rPr lang="en-US" dirty="0"/>
              <a:t>nodes + edges</a:t>
            </a:r>
            <a:endParaRPr lang="en-US" dirty="0" smtClean="0"/>
          </a:p>
          <a:p>
            <a:pPr lvl="1"/>
            <a:r>
              <a:rPr lang="en-US" dirty="0" smtClean="0"/>
              <a:t>E.g.: Internet</a:t>
            </a:r>
            <a:r>
              <a:rPr lang="en-US" dirty="0"/>
              <a:t>, social networks, molecules, etc.</a:t>
            </a:r>
          </a:p>
          <a:p>
            <a:pPr lvl="1"/>
            <a:endParaRPr lang="en-US" dirty="0" smtClean="0"/>
          </a:p>
        </p:txBody>
      </p:sp>
      <p:sp>
        <p:nvSpPr>
          <p:cNvPr id="4" name="矩形 3"/>
          <p:cNvSpPr/>
          <p:nvPr/>
        </p:nvSpPr>
        <p:spPr>
          <a:xfrm>
            <a:off x="7629020" y="6451987"/>
            <a:ext cx="184731" cy="369332"/>
          </a:xfrm>
          <a:prstGeom prst="rect">
            <a:avLst/>
          </a:prstGeom>
        </p:spPr>
        <p:txBody>
          <a:bodyPr wrap="none">
            <a:spAutoFit/>
          </a:bodyPr>
          <a:lstStyle/>
          <a:p>
            <a:endParaRPr lang="en-US" dirty="0"/>
          </a:p>
        </p:txBody>
      </p:sp>
      <p:sp>
        <p:nvSpPr>
          <p:cNvPr id="64" name="文本框 63"/>
          <p:cNvSpPr txBox="1"/>
          <p:nvPr/>
        </p:nvSpPr>
        <p:spPr>
          <a:xfrm>
            <a:off x="9014991" y="5931532"/>
            <a:ext cx="2771336" cy="369332"/>
          </a:xfrm>
          <a:prstGeom prst="rect">
            <a:avLst/>
          </a:prstGeom>
          <a:noFill/>
        </p:spPr>
        <p:txBody>
          <a:bodyPr wrap="none" rtlCol="0">
            <a:spAutoFit/>
          </a:bodyPr>
          <a:lstStyle/>
          <a:p>
            <a:r>
              <a:rPr lang="en-US" dirty="0" smtClean="0"/>
              <a:t>Node: Atoms,   Edge: Bonds</a:t>
            </a:r>
            <a:endParaRPr lang="en-US" dirty="0"/>
          </a:p>
        </p:txBody>
      </p:sp>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99" y="2693659"/>
            <a:ext cx="3095265" cy="3095265"/>
          </a:xfrm>
          <a:prstGeom prst="rect">
            <a:avLst/>
          </a:prstGeom>
        </p:spPr>
      </p:pic>
      <p:sp>
        <p:nvSpPr>
          <p:cNvPr id="25" name="文本框 24"/>
          <p:cNvSpPr txBox="1"/>
          <p:nvPr/>
        </p:nvSpPr>
        <p:spPr>
          <a:xfrm>
            <a:off x="823397" y="5931532"/>
            <a:ext cx="2841034" cy="369332"/>
          </a:xfrm>
          <a:prstGeom prst="rect">
            <a:avLst/>
          </a:prstGeom>
          <a:noFill/>
        </p:spPr>
        <p:txBody>
          <a:bodyPr wrap="none" rtlCol="0">
            <a:spAutoFit/>
          </a:bodyPr>
          <a:lstStyle/>
          <a:p>
            <a:r>
              <a:rPr lang="en-US" dirty="0" smtClean="0"/>
              <a:t>Node: IPs,   Edge: Hyperlinks</a:t>
            </a:r>
            <a:endParaRPr lang="en-US" dirty="0"/>
          </a:p>
        </p:txBody>
      </p:sp>
      <p:pic>
        <p:nvPicPr>
          <p:cNvPr id="27" name="图片 26"/>
          <p:cNvPicPr>
            <a:picLocks noChangeAspect="1"/>
          </p:cNvPicPr>
          <p:nvPr/>
        </p:nvPicPr>
        <p:blipFill>
          <a:blip r:embed="rId4"/>
          <a:stretch>
            <a:fillRect/>
          </a:stretch>
        </p:blipFill>
        <p:spPr>
          <a:xfrm>
            <a:off x="8738612" y="3561218"/>
            <a:ext cx="3144558" cy="1360146"/>
          </a:xfrm>
          <a:prstGeom prst="rect">
            <a:avLst/>
          </a:prstGeom>
        </p:spPr>
      </p:pic>
      <p:grpSp>
        <p:nvGrpSpPr>
          <p:cNvPr id="65" name="组合 64"/>
          <p:cNvGrpSpPr/>
          <p:nvPr/>
        </p:nvGrpSpPr>
        <p:grpSpPr>
          <a:xfrm>
            <a:off x="8869190" y="1103990"/>
            <a:ext cx="2342086" cy="1393825"/>
            <a:chOff x="660794" y="2253000"/>
            <a:chExt cx="4767143" cy="2837027"/>
          </a:xfrm>
        </p:grpSpPr>
        <p:sp>
          <p:nvSpPr>
            <p:cNvPr id="5" name="椭圆 4"/>
            <p:cNvSpPr/>
            <p:nvPr/>
          </p:nvSpPr>
          <p:spPr>
            <a:xfrm>
              <a:off x="1991638" y="3004198"/>
              <a:ext cx="801666" cy="801666"/>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椭圆 5"/>
            <p:cNvSpPr/>
            <p:nvPr/>
          </p:nvSpPr>
          <p:spPr>
            <a:xfrm>
              <a:off x="3400616" y="2565637"/>
              <a:ext cx="801666" cy="801666"/>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椭圆 6"/>
            <p:cNvSpPr/>
            <p:nvPr/>
          </p:nvSpPr>
          <p:spPr>
            <a:xfrm>
              <a:off x="2144038" y="4288361"/>
              <a:ext cx="801666" cy="801666"/>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椭圆 7"/>
            <p:cNvSpPr/>
            <p:nvPr/>
          </p:nvSpPr>
          <p:spPr>
            <a:xfrm>
              <a:off x="3595270" y="4055595"/>
              <a:ext cx="801666" cy="801666"/>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椭圆 8"/>
            <p:cNvSpPr/>
            <p:nvPr/>
          </p:nvSpPr>
          <p:spPr>
            <a:xfrm>
              <a:off x="4578976" y="2856169"/>
              <a:ext cx="801666" cy="801666"/>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2" name="直接连接符 11"/>
            <p:cNvCxnSpPr>
              <a:stCxn id="5" idx="7"/>
              <a:endCxn id="6" idx="2"/>
            </p:cNvCxnSpPr>
            <p:nvPr/>
          </p:nvCxnSpPr>
          <p:spPr>
            <a:xfrm flipV="1">
              <a:off x="2675903" y="2966470"/>
              <a:ext cx="724713" cy="155129"/>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直接连接符 16"/>
            <p:cNvCxnSpPr>
              <a:stCxn id="5" idx="4"/>
              <a:endCxn id="7" idx="0"/>
            </p:cNvCxnSpPr>
            <p:nvPr/>
          </p:nvCxnSpPr>
          <p:spPr>
            <a:xfrm>
              <a:off x="2392471" y="3805864"/>
              <a:ext cx="152400" cy="482497"/>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直接连接符 22"/>
            <p:cNvCxnSpPr>
              <a:stCxn id="8" idx="0"/>
              <a:endCxn id="6" idx="4"/>
            </p:cNvCxnSpPr>
            <p:nvPr/>
          </p:nvCxnSpPr>
          <p:spPr>
            <a:xfrm flipH="1" flipV="1">
              <a:off x="3801449" y="3367303"/>
              <a:ext cx="194654" cy="688292"/>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直接连接符 25"/>
            <p:cNvCxnSpPr>
              <a:stCxn id="8" idx="2"/>
              <a:endCxn id="7" idx="6"/>
            </p:cNvCxnSpPr>
            <p:nvPr/>
          </p:nvCxnSpPr>
          <p:spPr>
            <a:xfrm flipH="1">
              <a:off x="2945704" y="4456428"/>
              <a:ext cx="649566" cy="232766"/>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直接连接符 32"/>
            <p:cNvCxnSpPr>
              <a:endCxn id="5" idx="2"/>
            </p:cNvCxnSpPr>
            <p:nvPr/>
          </p:nvCxnSpPr>
          <p:spPr>
            <a:xfrm>
              <a:off x="1392651" y="3186534"/>
              <a:ext cx="598987" cy="218497"/>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直接连接符 36"/>
            <p:cNvCxnSpPr>
              <a:stCxn id="6" idx="6"/>
              <a:endCxn id="9" idx="2"/>
            </p:cNvCxnSpPr>
            <p:nvPr/>
          </p:nvCxnSpPr>
          <p:spPr>
            <a:xfrm>
              <a:off x="4202282" y="2966470"/>
              <a:ext cx="376694" cy="290532"/>
            </a:xfrm>
            <a:prstGeom prst="line">
              <a:avLst/>
            </a:prstGeom>
            <a:ln w="28575"/>
          </p:spPr>
          <p:style>
            <a:lnRef idx="1">
              <a:schemeClr val="dk1"/>
            </a:lnRef>
            <a:fillRef idx="0">
              <a:schemeClr val="dk1"/>
            </a:fillRef>
            <a:effectRef idx="0">
              <a:schemeClr val="dk1"/>
            </a:effectRef>
            <a:fontRef idx="minor">
              <a:schemeClr val="tx1"/>
            </a:fontRef>
          </p:style>
        </p:cxnSp>
        <p:cxnSp>
          <p:nvCxnSpPr>
            <p:cNvPr id="40" name="直接连接符 39"/>
            <p:cNvCxnSpPr>
              <a:stCxn id="8" idx="6"/>
              <a:endCxn id="9" idx="3"/>
            </p:cNvCxnSpPr>
            <p:nvPr/>
          </p:nvCxnSpPr>
          <p:spPr>
            <a:xfrm flipV="1">
              <a:off x="4396936" y="3540434"/>
              <a:ext cx="299441" cy="915994"/>
            </a:xfrm>
            <a:prstGeom prst="line">
              <a:avLst/>
            </a:prstGeom>
            <a:ln w="28575"/>
          </p:spPr>
          <p:style>
            <a:lnRef idx="1">
              <a:schemeClr val="dk1"/>
            </a:lnRef>
            <a:fillRef idx="0">
              <a:schemeClr val="dk1"/>
            </a:fillRef>
            <a:effectRef idx="0">
              <a:schemeClr val="dk1"/>
            </a:effectRef>
            <a:fontRef idx="minor">
              <a:schemeClr val="tx1"/>
            </a:fontRef>
          </p:style>
        </p:cxnSp>
        <p:sp>
          <p:nvSpPr>
            <p:cNvPr id="51" name="文本框 50"/>
            <p:cNvSpPr txBox="1"/>
            <p:nvPr/>
          </p:nvSpPr>
          <p:spPr>
            <a:xfrm>
              <a:off x="4633937" y="3885231"/>
              <a:ext cx="794000" cy="461665"/>
            </a:xfrm>
            <a:prstGeom prst="rect">
              <a:avLst/>
            </a:prstGeom>
            <a:noFill/>
          </p:spPr>
          <p:txBody>
            <a:bodyPr wrap="none" rtlCol="0">
              <a:spAutoFit/>
            </a:bodyPr>
            <a:lstStyle/>
            <a:p>
              <a:r>
                <a:rPr lang="en-US" sz="2400" b="1" dirty="0" smtClean="0"/>
                <a:t>Edge</a:t>
              </a:r>
              <a:endParaRPr lang="en-US" sz="2400" b="1" dirty="0"/>
            </a:p>
          </p:txBody>
        </p:sp>
        <p:sp>
          <p:nvSpPr>
            <p:cNvPr id="52" name="文本框 51"/>
            <p:cNvSpPr txBox="1"/>
            <p:nvPr/>
          </p:nvSpPr>
          <p:spPr>
            <a:xfrm>
              <a:off x="1525522" y="2253000"/>
              <a:ext cx="872355" cy="461665"/>
            </a:xfrm>
            <a:prstGeom prst="rect">
              <a:avLst/>
            </a:prstGeom>
            <a:noFill/>
          </p:spPr>
          <p:txBody>
            <a:bodyPr wrap="none" rtlCol="0">
              <a:spAutoFit/>
            </a:bodyPr>
            <a:lstStyle/>
            <a:p>
              <a:r>
                <a:rPr lang="en-US" sz="2400" b="1" dirty="0" smtClean="0"/>
                <a:t>Node</a:t>
              </a:r>
              <a:endParaRPr lang="en-US" sz="2400" b="1" dirty="0"/>
            </a:p>
          </p:txBody>
        </p:sp>
        <p:sp>
          <p:nvSpPr>
            <p:cNvPr id="10" name="椭圆 9"/>
            <p:cNvSpPr/>
            <p:nvPr/>
          </p:nvSpPr>
          <p:spPr>
            <a:xfrm>
              <a:off x="660794" y="2603365"/>
              <a:ext cx="801666" cy="801666"/>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968" y="2720868"/>
            <a:ext cx="4421640" cy="3040847"/>
          </a:xfrm>
          <a:prstGeom prst="rect">
            <a:avLst/>
          </a:prstGeom>
        </p:spPr>
      </p:pic>
      <p:sp>
        <p:nvSpPr>
          <p:cNvPr id="28" name="文本框 27"/>
          <p:cNvSpPr txBox="1"/>
          <p:nvPr/>
        </p:nvSpPr>
        <p:spPr>
          <a:xfrm>
            <a:off x="4762264" y="5931532"/>
            <a:ext cx="3084306" cy="369332"/>
          </a:xfrm>
          <a:prstGeom prst="rect">
            <a:avLst/>
          </a:prstGeom>
          <a:noFill/>
        </p:spPr>
        <p:txBody>
          <a:bodyPr wrap="none" rtlCol="0">
            <a:spAutoFit/>
          </a:bodyPr>
          <a:lstStyle/>
          <a:p>
            <a:r>
              <a:rPr lang="en-US" dirty="0" smtClean="0"/>
              <a:t>Node: users,   Edge: Social links</a:t>
            </a:r>
            <a:endParaRPr lang="en-US" dirty="0"/>
          </a:p>
        </p:txBody>
      </p:sp>
      <p:sp>
        <p:nvSpPr>
          <p:cNvPr id="13" name="页脚占位符 12"/>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14" name="灯片编号占位符 13"/>
          <p:cNvSpPr>
            <a:spLocks noGrp="1"/>
          </p:cNvSpPr>
          <p:nvPr>
            <p:ph type="sldNum" sz="quarter" idx="4"/>
          </p:nvPr>
        </p:nvSpPr>
        <p:spPr/>
        <p:txBody>
          <a:bodyPr/>
          <a:lstStyle/>
          <a:p>
            <a:fld id="{45C09EBD-42BD-6040-A64C-E9C017D82023}" type="slidenum">
              <a:rPr lang="en-US" smtClean="0"/>
              <a:pPr/>
              <a:t>5</a:t>
            </a:fld>
            <a:endParaRPr lang="en-US" dirty="0"/>
          </a:p>
        </p:txBody>
      </p:sp>
      <p:sp>
        <p:nvSpPr>
          <p:cNvPr id="15" name="矩形 14"/>
          <p:cNvSpPr/>
          <p:nvPr/>
        </p:nvSpPr>
        <p:spPr>
          <a:xfrm>
            <a:off x="305654" y="6264587"/>
            <a:ext cx="3568514" cy="523220"/>
          </a:xfrm>
          <a:prstGeom prst="rect">
            <a:avLst/>
          </a:prstGeom>
        </p:spPr>
        <p:txBody>
          <a:bodyPr wrap="square">
            <a:spAutoFit/>
          </a:bodyPr>
          <a:lstStyle/>
          <a:p>
            <a:pPr lvl="0">
              <a:defRPr/>
            </a:pPr>
            <a:r>
              <a:rPr lang="en-US" sz="1400" dirty="0" smtClean="0"/>
              <a:t>Internet Images from </a:t>
            </a:r>
            <a:r>
              <a:rPr lang="en-US" sz="1400" dirty="0" smtClean="0">
                <a:hlinkClick r:id="rId6"/>
              </a:rPr>
              <a:t>https</a:t>
            </a:r>
            <a:r>
              <a:rPr lang="en-US" sz="1400" dirty="0">
                <a:hlinkClick r:id="rId6"/>
              </a:rPr>
              <a:t>://en.wikipedia.org/wiki/Network_theory</a:t>
            </a:r>
            <a:endParaRPr lang="en-US" sz="1400" dirty="0"/>
          </a:p>
        </p:txBody>
      </p:sp>
    </p:spTree>
    <p:extLst>
      <p:ext uri="{BB962C8B-B14F-4D97-AF65-F5344CB8AC3E}">
        <p14:creationId xmlns:p14="http://schemas.microsoft.com/office/powerpoint/2010/main" val="1496871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smtClean="0"/>
              <a:t>Differential Equations</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2"/>
              </p:nvPr>
            </p:nvSpPr>
            <p:spPr/>
            <p:txBody>
              <a:bodyPr/>
              <a:lstStyle/>
              <a:p>
                <a:r>
                  <a:rPr lang="en-US" dirty="0" smtClean="0"/>
                  <a:t>Equations which relates functions (physical quantities) and their derivatives (rates of change), e.g.</a:t>
                </a:r>
              </a:p>
              <a:p>
                <a:pPr lvl="1"/>
                <a:r>
                  <a:rPr lang="en-US" dirty="0" err="1" smtClean="0"/>
                  <a:t>e.g.Population</a:t>
                </a:r>
                <a:r>
                  <a:rPr lang="en-US" dirty="0" smtClean="0"/>
                  <a:t> growth</a:t>
                </a:r>
              </a:p>
              <a:p>
                <a:pPr lvl="2"/>
                <a:r>
                  <a:rPr lang="en-US" dirty="0" smtClean="0"/>
                  <a:t>Exponential growth: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𝑎𝑥</m:t>
                    </m:r>
                  </m:oMath>
                </a14:m>
                <a:r>
                  <a:rPr lang="en-US" b="0" dirty="0" smtClean="0"/>
                  <a:t> </a:t>
                </a:r>
                <a:r>
                  <a:rPr lang="en-US" b="0" dirty="0" smtClean="0">
                    <a:sym typeface="Wingdings" panose="05000000000000000000" pitchFamily="2" charset="2"/>
                  </a:rPr>
                  <a:t> </a:t>
                </a:r>
                <a14:m>
                  <m:oMath xmlns:m="http://schemas.openxmlformats.org/officeDocument/2006/math">
                    <m:r>
                      <a:rPr lang="en-US" b="0" i="1" dirty="0" smtClean="0">
                        <a:latin typeface="Cambria Math" panose="02040503050406030204" pitchFamily="18" charset="0"/>
                        <a:sym typeface="Wingdings" panose="05000000000000000000" pitchFamily="2" charset="2"/>
                      </a:rPr>
                      <m:t>𝑥</m:t>
                    </m:r>
                    <m:r>
                      <a:rPr lang="en-US" dirty="0">
                        <a:latin typeface="Cambria Math" panose="02040503050406030204" pitchFamily="18" charset="0"/>
                        <a:sym typeface="Wingdings" panose="05000000000000000000" pitchFamily="2" charset="2"/>
                      </a:rPr>
                      <m:t>(</m:t>
                    </m:r>
                    <m:r>
                      <m:rPr>
                        <m:sty m:val="p"/>
                      </m:rPr>
                      <a:rPr lang="en-US" dirty="0">
                        <a:latin typeface="Cambria Math" panose="02040503050406030204" pitchFamily="18" charset="0"/>
                        <a:sym typeface="Wingdings" panose="05000000000000000000" pitchFamily="2" charset="2"/>
                      </a:rPr>
                      <m:t>t</m:t>
                    </m:r>
                    <m:r>
                      <a:rPr lang="en-US" dirty="0">
                        <a:latin typeface="Cambria Math" panose="02040503050406030204" pitchFamily="18" charset="0"/>
                        <a:sym typeface="Wingdings" panose="05000000000000000000" pitchFamily="2" charset="2"/>
                      </a:rPr>
                      <m:t>)</m:t>
                    </m:r>
                    <m:r>
                      <a:rPr lang="en-US" b="0" i="1" dirty="0" smtClean="0">
                        <a:latin typeface="Cambria Math" panose="02040503050406030204" pitchFamily="18" charset="0"/>
                        <a:sym typeface="Wingdings" panose="05000000000000000000" pitchFamily="2" charset="2"/>
                      </a:rPr>
                      <m:t>=</m:t>
                    </m:r>
                    <m:r>
                      <a:rPr lang="en-US" b="0" i="1" dirty="0" smtClean="0">
                        <a:latin typeface="Cambria Math" panose="02040503050406030204" pitchFamily="18" charset="0"/>
                        <a:sym typeface="Wingdings" panose="05000000000000000000" pitchFamily="2" charset="2"/>
                      </a:rPr>
                      <m:t>𝐶</m:t>
                    </m:r>
                    <m:sSup>
                      <m:sSupPr>
                        <m:ctrlPr>
                          <a:rPr lang="en-US" b="0" i="1" dirty="0" smtClean="0">
                            <a:latin typeface="Cambria Math" panose="02040503050406030204" pitchFamily="18" charset="0"/>
                            <a:sym typeface="Wingdings" panose="05000000000000000000" pitchFamily="2" charset="2"/>
                          </a:rPr>
                        </m:ctrlPr>
                      </m:sSupPr>
                      <m:e>
                        <m:r>
                          <a:rPr lang="en-US" b="0" i="1" dirty="0" smtClean="0">
                            <a:latin typeface="Cambria Math" panose="02040503050406030204" pitchFamily="18" charset="0"/>
                            <a:sym typeface="Wingdings" panose="05000000000000000000" pitchFamily="2" charset="2"/>
                          </a:rPr>
                          <m:t>𝑒</m:t>
                        </m:r>
                      </m:e>
                      <m:sup>
                        <m:r>
                          <a:rPr lang="en-US" b="0" i="1" dirty="0" smtClean="0">
                            <a:latin typeface="Cambria Math" panose="02040503050406030204" pitchFamily="18" charset="0"/>
                            <a:sym typeface="Wingdings" panose="05000000000000000000" pitchFamily="2" charset="2"/>
                          </a:rPr>
                          <m:t>𝑎𝑡</m:t>
                        </m:r>
                      </m:sup>
                    </m:sSup>
                  </m:oMath>
                </a14:m>
                <a:r>
                  <a:rPr lang="en-US" dirty="0" smtClean="0"/>
                  <a:t> solution by integrating</a:t>
                </a:r>
                <a:endParaRPr lang="en-US" dirty="0"/>
              </a:p>
              <a:p>
                <a:pPr lvl="2"/>
                <a:r>
                  <a:rPr lang="en-US" dirty="0" smtClean="0"/>
                  <a:t>Power-law </a:t>
                </a:r>
                <a:r>
                  <a:rPr lang="en-US" dirty="0"/>
                  <a:t>growth: </a:t>
                </a:r>
                <a14:m>
                  <m:oMath xmlns:m="http://schemas.openxmlformats.org/officeDocument/2006/math">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𝑎</m:t>
                    </m:r>
                    <m:f>
                      <m:fPr>
                        <m:ctrlPr>
                          <a:rPr lang="en-US" i="1">
                            <a:latin typeface="Cambria Math" panose="02040503050406030204" pitchFamily="18" charset="0"/>
                          </a:rPr>
                        </m:ctrlPr>
                      </m:fPr>
                      <m:num>
                        <m:r>
                          <a:rPr lang="en-US" i="1">
                            <a:latin typeface="Cambria Math" panose="02040503050406030204" pitchFamily="18" charset="0"/>
                          </a:rPr>
                          <m:t>𝑥</m:t>
                        </m:r>
                      </m:num>
                      <m:den>
                        <m:r>
                          <a:rPr lang="en-US" i="1">
                            <a:latin typeface="Cambria Math" panose="02040503050406030204" pitchFamily="18" charset="0"/>
                          </a:rPr>
                          <m:t>𝑡</m:t>
                        </m:r>
                      </m:den>
                    </m:f>
                  </m:oMath>
                </a14:m>
                <a:r>
                  <a:rPr lang="en-US" b="0" dirty="0" smtClean="0"/>
                  <a:t> </a:t>
                </a:r>
                <a:r>
                  <a:rPr lang="en-US" b="0" dirty="0" smtClean="0">
                    <a:sym typeface="Wingdings" panose="05000000000000000000" pitchFamily="2" charset="2"/>
                  </a:rPr>
                  <a:t> </a:t>
                </a:r>
                <a14:m>
                  <m:oMath xmlns:m="http://schemas.openxmlformats.org/officeDocument/2006/math">
                    <m:r>
                      <a:rPr lang="en-US" i="1" dirty="0">
                        <a:latin typeface="Cambria Math" panose="02040503050406030204" pitchFamily="18" charset="0"/>
                        <a:sym typeface="Wingdings" panose="05000000000000000000" pitchFamily="2" charset="2"/>
                      </a:rPr>
                      <m:t>𝑥</m:t>
                    </m:r>
                    <m:r>
                      <a:rPr lang="en-US" dirty="0">
                        <a:latin typeface="Cambria Math" panose="02040503050406030204" pitchFamily="18" charset="0"/>
                        <a:sym typeface="Wingdings" panose="05000000000000000000" pitchFamily="2" charset="2"/>
                      </a:rPr>
                      <m:t>(</m:t>
                    </m:r>
                    <m:r>
                      <m:rPr>
                        <m:sty m:val="p"/>
                      </m:rPr>
                      <a:rPr lang="en-US" dirty="0">
                        <a:latin typeface="Cambria Math" panose="02040503050406030204" pitchFamily="18" charset="0"/>
                        <a:sym typeface="Wingdings" panose="05000000000000000000" pitchFamily="2" charset="2"/>
                      </a:rPr>
                      <m:t>t</m:t>
                    </m:r>
                    <m:r>
                      <a:rPr lang="en-US" dirty="0">
                        <a:latin typeface="Cambria Math" panose="02040503050406030204" pitchFamily="18" charset="0"/>
                        <a:sym typeface="Wingdings" panose="05000000000000000000" pitchFamily="2" charset="2"/>
                      </a:rPr>
                      <m:t>)</m:t>
                    </m:r>
                    <m:r>
                      <a:rPr lang="en-US" i="1" dirty="0">
                        <a:latin typeface="Cambria Math" panose="02040503050406030204" pitchFamily="18" charset="0"/>
                        <a:sym typeface="Wingdings" panose="05000000000000000000" pitchFamily="2" charset="2"/>
                      </a:rPr>
                      <m:t>=</m:t>
                    </m:r>
                    <m:r>
                      <a:rPr lang="en-US" i="1" dirty="0">
                        <a:latin typeface="Cambria Math" panose="02040503050406030204" pitchFamily="18" charset="0"/>
                        <a:sym typeface="Wingdings" panose="05000000000000000000" pitchFamily="2" charset="2"/>
                      </a:rPr>
                      <m:t>𝐶</m:t>
                    </m:r>
                    <m:sSup>
                      <m:sSupPr>
                        <m:ctrlPr>
                          <a:rPr lang="en-US" b="0" i="1" dirty="0" smtClean="0">
                            <a:latin typeface="Cambria Math" panose="02040503050406030204" pitchFamily="18" charset="0"/>
                            <a:sym typeface="Wingdings" panose="05000000000000000000" pitchFamily="2" charset="2"/>
                          </a:rPr>
                        </m:ctrlPr>
                      </m:sSupPr>
                      <m:e>
                        <m:r>
                          <a:rPr lang="en-US" b="0" i="1" dirty="0" smtClean="0">
                            <a:latin typeface="Cambria Math" panose="02040503050406030204" pitchFamily="18" charset="0"/>
                            <a:sym typeface="Wingdings" panose="05000000000000000000" pitchFamily="2" charset="2"/>
                          </a:rPr>
                          <m:t>𝑡</m:t>
                        </m:r>
                      </m:e>
                      <m:sup>
                        <m:r>
                          <a:rPr lang="en-US" b="0" i="1" dirty="0" smtClean="0">
                            <a:latin typeface="Cambria Math" panose="02040503050406030204" pitchFamily="18" charset="0"/>
                            <a:sym typeface="Wingdings" panose="05000000000000000000" pitchFamily="2" charset="2"/>
                          </a:rPr>
                          <m:t>𝑎</m:t>
                        </m:r>
                      </m:sup>
                    </m:sSup>
                  </m:oMath>
                </a14:m>
                <a:r>
                  <a:rPr lang="en-US" b="0" dirty="0" smtClean="0"/>
                  <a:t> </a:t>
                </a:r>
                <a:r>
                  <a:rPr lang="en-US" dirty="0"/>
                  <a:t>solution by integrating</a:t>
                </a:r>
                <a:endParaRPr lang="en-US" b="0" dirty="0" smtClean="0"/>
              </a:p>
              <a:p>
                <a:pPr marL="201168" lvl="1" indent="0">
                  <a:buNone/>
                </a:pPr>
                <a:endParaRPr lang="en-US" dirty="0" smtClean="0"/>
              </a:p>
              <a:p>
                <a:pPr lvl="1"/>
                <a:endParaRPr lang="en-US" dirty="0"/>
              </a:p>
              <a:p>
                <a:pPr lvl="1"/>
                <a:endParaRPr lang="en-US" dirty="0"/>
              </a:p>
              <a:p>
                <a:pPr lvl="1"/>
                <a:endParaRPr lang="en-US" dirty="0" smtClean="0"/>
              </a:p>
              <a:p>
                <a:pPr lvl="1"/>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2"/>
              </p:nvPr>
            </p:nvSpPr>
            <p:spPr>
              <a:blipFill>
                <a:blip r:embed="rId3"/>
                <a:stretch>
                  <a:fillRect l="-2111" t="-2625"/>
                </a:stretch>
              </a:blipFill>
            </p:spPr>
            <p:txBody>
              <a:bodyPr/>
              <a:lstStyle/>
              <a:p>
                <a:r>
                  <a:rPr lang="en-US">
                    <a:noFill/>
                  </a:rPr>
                  <a:t> </a:t>
                </a:r>
              </a:p>
            </p:txBody>
          </p:sp>
        </mc:Fallback>
      </mc:AlternateContent>
      <p:sp>
        <p:nvSpPr>
          <p:cNvPr id="7" name="页脚占位符 6"/>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8" name="灯片编号占位符 7"/>
          <p:cNvSpPr>
            <a:spLocks noGrp="1"/>
          </p:cNvSpPr>
          <p:nvPr>
            <p:ph type="sldNum" sz="quarter" idx="4"/>
          </p:nvPr>
        </p:nvSpPr>
        <p:spPr/>
        <p:txBody>
          <a:bodyPr/>
          <a:lstStyle/>
          <a:p>
            <a:fld id="{45C09EBD-42BD-6040-A64C-E9C017D82023}" type="slidenum">
              <a:rPr lang="en-US" smtClean="0"/>
              <a:pPr/>
              <a:t>6</a:t>
            </a:fld>
            <a:endParaRPr lang="en-US" dirty="0"/>
          </a:p>
        </p:txBody>
      </p:sp>
    </p:spTree>
    <p:extLst>
      <p:ext uri="{BB962C8B-B14F-4D97-AF65-F5344CB8AC3E}">
        <p14:creationId xmlns:p14="http://schemas.microsoft.com/office/powerpoint/2010/main" val="1949951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861" y="3494762"/>
            <a:ext cx="4683691" cy="3512767"/>
          </a:xfrm>
          <a:prstGeom prst="rect">
            <a:avLst/>
          </a:prstGeom>
        </p:spPr>
      </p:pic>
      <p:sp>
        <p:nvSpPr>
          <p:cNvPr id="2" name="标题 1"/>
          <p:cNvSpPr>
            <a:spLocks noGrp="1"/>
          </p:cNvSpPr>
          <p:nvPr>
            <p:ph type="title"/>
          </p:nvPr>
        </p:nvSpPr>
        <p:spPr/>
        <p:txBody>
          <a:bodyPr>
            <a:normAutofit/>
          </a:bodyPr>
          <a:lstStyle/>
          <a:p>
            <a:r>
              <a:rPr lang="en-US" dirty="0" smtClean="0"/>
              <a:t>Differential Equations</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2"/>
              </p:nvPr>
            </p:nvSpPr>
            <p:spPr/>
            <p:txBody>
              <a:bodyPr>
                <a:normAutofit/>
              </a:bodyPr>
              <a:lstStyle/>
              <a:p>
                <a:r>
                  <a:rPr lang="en-US" dirty="0" smtClean="0"/>
                  <a:t>Equations which relates functions (physical quantities) and their derivatives (rates of change), e.g.</a:t>
                </a:r>
              </a:p>
              <a:p>
                <a:pPr lvl="1"/>
                <a:r>
                  <a:rPr lang="en-US" dirty="0"/>
                  <a:t>e.g.Population growth</a:t>
                </a:r>
              </a:p>
              <a:p>
                <a:pPr lvl="2"/>
                <a:r>
                  <a:rPr lang="en-US" dirty="0"/>
                  <a:t>Exponential growth: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𝑎𝑥</m:t>
                    </m:r>
                  </m:oMath>
                </a14:m>
                <a:r>
                  <a:rPr lang="en-US" dirty="0"/>
                  <a:t> </a:t>
                </a:r>
                <a:r>
                  <a:rPr lang="en-US" dirty="0">
                    <a:sym typeface="Wingdings" panose="05000000000000000000" pitchFamily="2" charset="2"/>
                  </a:rPr>
                  <a:t> </a:t>
                </a:r>
                <a14:m>
                  <m:oMath xmlns:m="http://schemas.openxmlformats.org/officeDocument/2006/math">
                    <m:r>
                      <a:rPr lang="en-US" i="1" dirty="0">
                        <a:latin typeface="Cambria Math" panose="02040503050406030204" pitchFamily="18" charset="0"/>
                        <a:sym typeface="Wingdings" panose="05000000000000000000" pitchFamily="2" charset="2"/>
                      </a:rPr>
                      <m:t>𝑥</m:t>
                    </m:r>
                    <m:r>
                      <a:rPr lang="en-US" dirty="0">
                        <a:latin typeface="Cambria Math" panose="02040503050406030204" pitchFamily="18" charset="0"/>
                        <a:sym typeface="Wingdings" panose="05000000000000000000" pitchFamily="2" charset="2"/>
                      </a:rPr>
                      <m:t>(</m:t>
                    </m:r>
                    <m:r>
                      <m:rPr>
                        <m:sty m:val="p"/>
                      </m:rPr>
                      <a:rPr lang="en-US" dirty="0">
                        <a:latin typeface="Cambria Math" panose="02040503050406030204" pitchFamily="18" charset="0"/>
                        <a:sym typeface="Wingdings" panose="05000000000000000000" pitchFamily="2" charset="2"/>
                      </a:rPr>
                      <m:t>t</m:t>
                    </m:r>
                    <m:r>
                      <a:rPr lang="en-US" dirty="0">
                        <a:latin typeface="Cambria Math" panose="02040503050406030204" pitchFamily="18" charset="0"/>
                        <a:sym typeface="Wingdings" panose="05000000000000000000" pitchFamily="2" charset="2"/>
                      </a:rPr>
                      <m:t>)</m:t>
                    </m:r>
                    <m:r>
                      <a:rPr lang="en-US" i="1" dirty="0">
                        <a:latin typeface="Cambria Math" panose="02040503050406030204" pitchFamily="18" charset="0"/>
                        <a:sym typeface="Wingdings" panose="05000000000000000000" pitchFamily="2" charset="2"/>
                      </a:rPr>
                      <m:t>=</m:t>
                    </m:r>
                    <m:r>
                      <a:rPr lang="en-US" i="1" dirty="0">
                        <a:latin typeface="Cambria Math" panose="02040503050406030204" pitchFamily="18" charset="0"/>
                        <a:sym typeface="Wingdings" panose="05000000000000000000" pitchFamily="2" charset="2"/>
                      </a:rPr>
                      <m:t>𝐶</m:t>
                    </m:r>
                    <m:sSup>
                      <m:sSupPr>
                        <m:ctrlPr>
                          <a:rPr lang="en-US" i="1" dirty="0">
                            <a:latin typeface="Cambria Math" panose="02040503050406030204" pitchFamily="18" charset="0"/>
                            <a:sym typeface="Wingdings" panose="05000000000000000000" pitchFamily="2" charset="2"/>
                          </a:rPr>
                        </m:ctrlPr>
                      </m:sSupPr>
                      <m:e>
                        <m:r>
                          <a:rPr lang="en-US" i="1" dirty="0">
                            <a:latin typeface="Cambria Math" panose="02040503050406030204" pitchFamily="18" charset="0"/>
                            <a:sym typeface="Wingdings" panose="05000000000000000000" pitchFamily="2" charset="2"/>
                          </a:rPr>
                          <m:t>𝑒</m:t>
                        </m:r>
                      </m:e>
                      <m:sup>
                        <m:r>
                          <a:rPr lang="en-US" i="1" dirty="0">
                            <a:latin typeface="Cambria Math" panose="02040503050406030204" pitchFamily="18" charset="0"/>
                            <a:sym typeface="Wingdings" panose="05000000000000000000" pitchFamily="2" charset="2"/>
                          </a:rPr>
                          <m:t>𝑎𝑡</m:t>
                        </m:r>
                      </m:sup>
                    </m:sSup>
                  </m:oMath>
                </a14:m>
                <a:r>
                  <a:rPr lang="en-US" dirty="0"/>
                  <a:t> solution by integrating</a:t>
                </a:r>
              </a:p>
              <a:p>
                <a:pPr lvl="2"/>
                <a:r>
                  <a:rPr lang="en-US" dirty="0"/>
                  <a:t>Power-law growth: </a:t>
                </a:r>
                <a14:m>
                  <m:oMath xmlns:m="http://schemas.openxmlformats.org/officeDocument/2006/math">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𝑎</m:t>
                    </m:r>
                    <m:f>
                      <m:fPr>
                        <m:ctrlPr>
                          <a:rPr lang="en-US" i="1">
                            <a:latin typeface="Cambria Math" panose="02040503050406030204" pitchFamily="18" charset="0"/>
                          </a:rPr>
                        </m:ctrlPr>
                      </m:fPr>
                      <m:num>
                        <m:r>
                          <a:rPr lang="en-US" i="1">
                            <a:latin typeface="Cambria Math" panose="02040503050406030204" pitchFamily="18" charset="0"/>
                          </a:rPr>
                          <m:t>𝑥</m:t>
                        </m:r>
                      </m:num>
                      <m:den>
                        <m:r>
                          <a:rPr lang="en-US" i="1">
                            <a:latin typeface="Cambria Math" panose="02040503050406030204" pitchFamily="18" charset="0"/>
                          </a:rPr>
                          <m:t>𝑡</m:t>
                        </m:r>
                      </m:den>
                    </m:f>
                  </m:oMath>
                </a14:m>
                <a:r>
                  <a:rPr lang="en-US" dirty="0"/>
                  <a:t> </a:t>
                </a:r>
                <a:r>
                  <a:rPr lang="en-US" dirty="0">
                    <a:sym typeface="Wingdings" panose="05000000000000000000" pitchFamily="2" charset="2"/>
                  </a:rPr>
                  <a:t> </a:t>
                </a:r>
                <a14:m>
                  <m:oMath xmlns:m="http://schemas.openxmlformats.org/officeDocument/2006/math">
                    <m:r>
                      <a:rPr lang="en-US" i="1" dirty="0">
                        <a:latin typeface="Cambria Math" panose="02040503050406030204" pitchFamily="18" charset="0"/>
                        <a:sym typeface="Wingdings" panose="05000000000000000000" pitchFamily="2" charset="2"/>
                      </a:rPr>
                      <m:t>𝑥</m:t>
                    </m:r>
                    <m:r>
                      <a:rPr lang="en-US" dirty="0">
                        <a:latin typeface="Cambria Math" panose="02040503050406030204" pitchFamily="18" charset="0"/>
                        <a:sym typeface="Wingdings" panose="05000000000000000000" pitchFamily="2" charset="2"/>
                      </a:rPr>
                      <m:t>(</m:t>
                    </m:r>
                    <m:r>
                      <m:rPr>
                        <m:sty m:val="p"/>
                      </m:rPr>
                      <a:rPr lang="en-US" dirty="0">
                        <a:latin typeface="Cambria Math" panose="02040503050406030204" pitchFamily="18" charset="0"/>
                        <a:sym typeface="Wingdings" panose="05000000000000000000" pitchFamily="2" charset="2"/>
                      </a:rPr>
                      <m:t>t</m:t>
                    </m:r>
                    <m:r>
                      <a:rPr lang="en-US" dirty="0">
                        <a:latin typeface="Cambria Math" panose="02040503050406030204" pitchFamily="18" charset="0"/>
                        <a:sym typeface="Wingdings" panose="05000000000000000000" pitchFamily="2" charset="2"/>
                      </a:rPr>
                      <m:t>)</m:t>
                    </m:r>
                    <m:r>
                      <a:rPr lang="en-US" i="1" dirty="0">
                        <a:latin typeface="Cambria Math" panose="02040503050406030204" pitchFamily="18" charset="0"/>
                        <a:sym typeface="Wingdings" panose="05000000000000000000" pitchFamily="2" charset="2"/>
                      </a:rPr>
                      <m:t>=</m:t>
                    </m:r>
                    <m:r>
                      <a:rPr lang="en-US" i="1" dirty="0">
                        <a:latin typeface="Cambria Math" panose="02040503050406030204" pitchFamily="18" charset="0"/>
                        <a:sym typeface="Wingdings" panose="05000000000000000000" pitchFamily="2" charset="2"/>
                      </a:rPr>
                      <m:t>𝐶</m:t>
                    </m:r>
                    <m:sSup>
                      <m:sSupPr>
                        <m:ctrlPr>
                          <a:rPr lang="en-US" i="1" dirty="0">
                            <a:latin typeface="Cambria Math" panose="02040503050406030204" pitchFamily="18" charset="0"/>
                            <a:sym typeface="Wingdings" panose="05000000000000000000" pitchFamily="2" charset="2"/>
                          </a:rPr>
                        </m:ctrlPr>
                      </m:sSupPr>
                      <m:e>
                        <m:r>
                          <a:rPr lang="en-US" i="1" dirty="0">
                            <a:latin typeface="Cambria Math" panose="02040503050406030204" pitchFamily="18" charset="0"/>
                            <a:sym typeface="Wingdings" panose="05000000000000000000" pitchFamily="2" charset="2"/>
                          </a:rPr>
                          <m:t>𝑡</m:t>
                        </m:r>
                      </m:e>
                      <m:sup>
                        <m:r>
                          <a:rPr lang="en-US" i="1" dirty="0">
                            <a:latin typeface="Cambria Math" panose="02040503050406030204" pitchFamily="18" charset="0"/>
                            <a:sym typeface="Wingdings" panose="05000000000000000000" pitchFamily="2" charset="2"/>
                          </a:rPr>
                          <m:t>𝑎</m:t>
                        </m:r>
                      </m:sup>
                    </m:sSup>
                  </m:oMath>
                </a14:m>
                <a:r>
                  <a:rPr lang="en-US" dirty="0"/>
                  <a:t> solution by </a:t>
                </a:r>
                <a:r>
                  <a:rPr lang="en-US" dirty="0" smtClean="0"/>
                  <a:t>integrating</a:t>
                </a:r>
              </a:p>
              <a:p>
                <a:r>
                  <a:rPr lang="en-US" dirty="0" smtClean="0"/>
                  <a:t>Differential Equation System</a:t>
                </a:r>
              </a:p>
              <a:p>
                <a:pPr lvl="1"/>
                <a:r>
                  <a:rPr lang="en-US" dirty="0" smtClean="0"/>
                  <a:t>A system of differential equations</a:t>
                </a:r>
              </a:p>
              <a:p>
                <a:pPr lvl="1"/>
                <a:r>
                  <a:rPr lang="en-US" dirty="0" smtClean="0"/>
                  <a:t>Newton’s law of cooling: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𝑑𝑋</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𝑘𝐿𝑋</m:t>
                    </m:r>
                  </m:oMath>
                </a14:m>
                <a:endParaRPr lang="en-US" b="0" dirty="0" smtClean="0"/>
              </a:p>
              <a:p>
                <a:pPr lvl="2"/>
                <a:r>
                  <a:rPr lang="en-US" dirty="0" smtClean="0"/>
                  <a:t>Laplacian matrix: L=D-A, A: adjacency matrix</a:t>
                </a:r>
              </a:p>
              <a:p>
                <a:pPr lvl="1"/>
                <a:endParaRPr lang="en-US" dirty="0"/>
              </a:p>
              <a:p>
                <a:pPr lvl="1"/>
                <a:endParaRPr lang="en-US" dirty="0"/>
              </a:p>
              <a:p>
                <a:pPr lvl="1"/>
                <a:endParaRPr lang="en-US" dirty="0" smtClean="0"/>
              </a:p>
              <a:p>
                <a:pPr lvl="1"/>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2"/>
              </p:nvPr>
            </p:nvSpPr>
            <p:spPr>
              <a:blipFill>
                <a:blip r:embed="rId4"/>
                <a:stretch>
                  <a:fillRect l="-2111" t="-2625" r="-278"/>
                </a:stretch>
              </a:blipFill>
            </p:spPr>
            <p:txBody>
              <a:bodyPr/>
              <a:lstStyle/>
              <a:p>
                <a:r>
                  <a:rPr lang="en-US">
                    <a:noFill/>
                  </a:rPr>
                  <a:t> </a:t>
                </a:r>
              </a:p>
            </p:txBody>
          </p:sp>
        </mc:Fallback>
      </mc:AlternateContent>
      <p:sp>
        <p:nvSpPr>
          <p:cNvPr id="5" name="页脚占位符 4"/>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6" name="灯片编号占位符 5"/>
          <p:cNvSpPr>
            <a:spLocks noGrp="1"/>
          </p:cNvSpPr>
          <p:nvPr>
            <p:ph type="sldNum" sz="quarter" idx="4"/>
          </p:nvPr>
        </p:nvSpPr>
        <p:spPr/>
        <p:txBody>
          <a:bodyPr/>
          <a:lstStyle/>
          <a:p>
            <a:fld id="{45C09EBD-42BD-6040-A64C-E9C017D82023}" type="slidenum">
              <a:rPr lang="en-US" smtClean="0"/>
              <a:pPr/>
              <a:t>7</a:t>
            </a:fld>
            <a:endParaRPr lang="en-US" dirty="0"/>
          </a:p>
        </p:txBody>
      </p:sp>
    </p:spTree>
    <p:extLst>
      <p:ext uri="{BB962C8B-B14F-4D97-AF65-F5344CB8AC3E}">
        <p14:creationId xmlns:p14="http://schemas.microsoft.com/office/powerpoint/2010/main" val="1908307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16111"/>
            <a:ext cx="5823285" cy="2413836"/>
          </a:xfrm>
          <a:prstGeom prst="rect">
            <a:avLst/>
          </a:prstGeom>
          <a:ln>
            <a:noFill/>
          </a:ln>
          <a:effectLst>
            <a:softEdge rad="112500"/>
          </a:effectLst>
        </p:spPr>
      </p:pic>
      <p:sp>
        <p:nvSpPr>
          <p:cNvPr id="2" name="标题 1"/>
          <p:cNvSpPr>
            <a:spLocks noGrp="1"/>
          </p:cNvSpPr>
          <p:nvPr>
            <p:ph type="title"/>
          </p:nvPr>
        </p:nvSpPr>
        <p:spPr/>
        <p:txBody>
          <a:bodyPr/>
          <a:lstStyle/>
          <a:p>
            <a:r>
              <a:rPr lang="en-US" dirty="0" smtClean="0"/>
              <a:t>Why Graphs and Differential Equations?</a:t>
            </a:r>
            <a:endParaRPr lang="en-US" dirty="0"/>
          </a:p>
        </p:txBody>
      </p:sp>
      <p:sp>
        <p:nvSpPr>
          <p:cNvPr id="3" name="内容占位符 2"/>
          <p:cNvSpPr>
            <a:spLocks noGrp="1"/>
          </p:cNvSpPr>
          <p:nvPr>
            <p:ph idx="12"/>
          </p:nvPr>
        </p:nvSpPr>
        <p:spPr/>
        <p:txBody>
          <a:bodyPr/>
          <a:lstStyle/>
          <a:p>
            <a:r>
              <a:rPr lang="en-US" dirty="0"/>
              <a:t>Question (Social network analysis): </a:t>
            </a:r>
            <a:r>
              <a:rPr lang="en-US" dirty="0" smtClean="0"/>
              <a:t>How does information spread in social networks? How does information flow form </a:t>
            </a:r>
            <a:r>
              <a:rPr lang="en-US" dirty="0"/>
              <a:t>complex structural </a:t>
            </a:r>
            <a:r>
              <a:rPr lang="en-US" dirty="0" smtClean="0"/>
              <a:t>patterns?</a:t>
            </a:r>
          </a:p>
          <a:p>
            <a:pPr marL="201168" lvl="1" indent="0">
              <a:buNone/>
            </a:pPr>
            <a:endParaRPr lang="en-US" dirty="0"/>
          </a:p>
        </p:txBody>
      </p:sp>
      <p:pic>
        <p:nvPicPr>
          <p:cNvPr id="7" name="内容占位符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954410" y="2831363"/>
            <a:ext cx="5834301" cy="352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p:nvPr/>
        </p:nvSpPr>
        <p:spPr>
          <a:xfrm>
            <a:off x="0" y="6285089"/>
            <a:ext cx="3803904" cy="539821"/>
          </a:xfrm>
          <a:prstGeom prst="rect">
            <a:avLst/>
          </a:prstGeom>
          <a:noFill/>
          <a:ln>
            <a:noFill/>
          </a:ln>
        </p:spPr>
        <p:txBody>
          <a:bodyPr wrap="square" lIns="68569" tIns="68569" rIns="68569" bIns="68569" rtlCol="0" anchor="t" anchorCtr="0">
            <a:noAutofit/>
          </a:bodyPr>
          <a:lstStyle/>
          <a:p>
            <a:r>
              <a:rPr lang="en-US" sz="1400" dirty="0" smtClean="0">
                <a:solidFill>
                  <a:schemeClr val="tx1">
                    <a:lumMod val="50000"/>
                    <a:lumOff val="50000"/>
                  </a:schemeClr>
                </a:solidFill>
                <a:latin typeface="Helvetica Neue Light" charset="0"/>
                <a:ea typeface="Helvetica Neue Light" charset="0"/>
                <a:cs typeface="Helvetica Neue Light" charset="0"/>
              </a:rPr>
              <a:t>Image from: </a:t>
            </a:r>
            <a:r>
              <a:rPr lang="en-US" sz="1400" b="1" dirty="0" smtClean="0">
                <a:solidFill>
                  <a:schemeClr val="tx1">
                    <a:lumMod val="50000"/>
                    <a:lumOff val="50000"/>
                  </a:schemeClr>
                </a:solidFill>
                <a:latin typeface="Helvetica Neue Light" charset="0"/>
                <a:ea typeface="Helvetica Neue Light" charset="0"/>
                <a:cs typeface="Helvetica Neue Light" charset="0"/>
              </a:rPr>
              <a:t>Zang</a:t>
            </a:r>
            <a:r>
              <a:rPr lang="en-US" sz="1400" dirty="0" smtClean="0">
                <a:solidFill>
                  <a:schemeClr val="tx1">
                    <a:lumMod val="50000"/>
                    <a:lumOff val="50000"/>
                  </a:schemeClr>
                </a:solidFill>
                <a:latin typeface="Helvetica Neue Light" charset="0"/>
                <a:ea typeface="Helvetica Neue Light" charset="0"/>
                <a:cs typeface="Helvetica Neue Light" charset="0"/>
              </a:rPr>
              <a:t> et al. 2019</a:t>
            </a:r>
            <a:r>
              <a:rPr lang="en-US" sz="1400" dirty="0">
                <a:solidFill>
                  <a:schemeClr val="tx1">
                    <a:lumMod val="50000"/>
                    <a:lumOff val="50000"/>
                  </a:schemeClr>
                </a:solidFill>
                <a:latin typeface="Helvetica Neue Light" charset="0"/>
                <a:ea typeface="Helvetica Neue Light" charset="0"/>
                <a:cs typeface="Helvetica Neue Light" charset="0"/>
              </a:rPr>
              <a:t>.</a:t>
            </a:r>
            <a:r>
              <a:rPr lang="en-US" sz="1400" dirty="0">
                <a:solidFill>
                  <a:schemeClr val="tx1">
                    <a:lumMod val="50000"/>
                    <a:lumOff val="50000"/>
                  </a:schemeClr>
                </a:solidFill>
                <a:latin typeface="Helvetica Neue Light" charset="0"/>
                <a:ea typeface="Helvetica Neue Light" charset="0"/>
                <a:cs typeface="Helvetica Neue Light" charset="0"/>
                <a:hlinkClick r:id="rId4"/>
              </a:rPr>
              <a:t> Uncovering Pattern Formation of Information Flow</a:t>
            </a:r>
            <a:r>
              <a:rPr lang="en-US" sz="1400" dirty="0" smtClean="0">
                <a:solidFill>
                  <a:schemeClr val="tx1">
                    <a:lumMod val="50000"/>
                    <a:lumOff val="50000"/>
                  </a:schemeClr>
                </a:solidFill>
                <a:latin typeface="Helvetica Neue Light" charset="0"/>
                <a:ea typeface="Helvetica Neue Light" charset="0"/>
                <a:cs typeface="Helvetica Neue Light" charset="0"/>
                <a:hlinkClick r:id="rId4"/>
              </a:rPr>
              <a:t>.</a:t>
            </a:r>
            <a:r>
              <a:rPr lang="en-US" sz="1400" dirty="0" smtClean="0">
                <a:solidFill>
                  <a:schemeClr val="tx1">
                    <a:lumMod val="50000"/>
                    <a:lumOff val="50000"/>
                  </a:schemeClr>
                </a:solidFill>
                <a:latin typeface="Helvetica Neue Light" charset="0"/>
                <a:ea typeface="Helvetica Neue Light" charset="0"/>
                <a:cs typeface="Helvetica Neue Light" charset="0"/>
              </a:rPr>
              <a:t> </a:t>
            </a:r>
            <a:r>
              <a:rPr lang="en-US" sz="1400" i="1" dirty="0" smtClean="0">
                <a:solidFill>
                  <a:schemeClr val="tx1">
                    <a:lumMod val="50000"/>
                    <a:lumOff val="50000"/>
                  </a:schemeClr>
                </a:solidFill>
                <a:latin typeface="Helvetica Neue Light" charset="0"/>
                <a:ea typeface="Helvetica Neue Light" charset="0"/>
                <a:cs typeface="Helvetica Neue Light" charset="0"/>
              </a:rPr>
              <a:t>KDD</a:t>
            </a:r>
            <a:r>
              <a:rPr lang="en-US" sz="1400" dirty="0" smtClean="0">
                <a:solidFill>
                  <a:schemeClr val="tx1">
                    <a:lumMod val="50000"/>
                    <a:lumOff val="50000"/>
                  </a:schemeClr>
                </a:solidFill>
                <a:latin typeface="Helvetica Neue Light" charset="0"/>
                <a:ea typeface="Helvetica Neue Light" charset="0"/>
                <a:cs typeface="Helvetica Neue Light" charset="0"/>
              </a:rPr>
              <a:t>.</a:t>
            </a:r>
            <a:endParaRPr lang="en-US" sz="1400" dirty="0">
              <a:solidFill>
                <a:schemeClr val="tx1">
                  <a:lumMod val="50000"/>
                  <a:lumOff val="50000"/>
                </a:schemeClr>
              </a:solidFill>
              <a:latin typeface="Helvetica Neue Light" charset="0"/>
              <a:ea typeface="Helvetica Neue Light" charset="0"/>
              <a:cs typeface="Helvetica Neue Light" charset="0"/>
            </a:endParaRPr>
          </a:p>
          <a:p>
            <a:endParaRPr lang="en-US" dirty="0">
              <a:latin typeface="Helvetica Neue Light" charset="0"/>
              <a:ea typeface="Helvetica Neue Light" charset="0"/>
              <a:cs typeface="Helvetica Neue Light" charset="0"/>
              <a:sym typeface="Open Sans"/>
            </a:endParaRPr>
          </a:p>
        </p:txBody>
      </p:sp>
      <p:sp>
        <p:nvSpPr>
          <p:cNvPr id="9" name="页脚占位符 8"/>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10" name="灯片编号占位符 9"/>
          <p:cNvSpPr>
            <a:spLocks noGrp="1"/>
          </p:cNvSpPr>
          <p:nvPr>
            <p:ph type="sldNum" sz="quarter" idx="4"/>
          </p:nvPr>
        </p:nvSpPr>
        <p:spPr/>
        <p:txBody>
          <a:bodyPr/>
          <a:lstStyle/>
          <a:p>
            <a:fld id="{45C09EBD-42BD-6040-A64C-E9C017D82023}" type="slidenum">
              <a:rPr lang="en-US" smtClean="0"/>
              <a:pPr/>
              <a:t>8</a:t>
            </a:fld>
            <a:endParaRPr lang="en-US" dirty="0"/>
          </a:p>
        </p:txBody>
      </p:sp>
    </p:spTree>
    <p:extLst>
      <p:ext uri="{BB962C8B-B14F-4D97-AF65-F5344CB8AC3E}">
        <p14:creationId xmlns:p14="http://schemas.microsoft.com/office/powerpoint/2010/main" val="105989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Why Graphs and Differential Equations?</a:t>
            </a:r>
          </a:p>
        </p:txBody>
      </p:sp>
      <p:sp>
        <p:nvSpPr>
          <p:cNvPr id="3" name="内容占位符 2"/>
          <p:cNvSpPr>
            <a:spLocks noGrp="1"/>
          </p:cNvSpPr>
          <p:nvPr>
            <p:ph idx="12"/>
          </p:nvPr>
        </p:nvSpPr>
        <p:spPr/>
        <p:txBody>
          <a:bodyPr/>
          <a:lstStyle/>
          <a:p>
            <a:r>
              <a:rPr lang="en-US" dirty="0"/>
              <a:t>Question (Urban computing): </a:t>
            </a:r>
            <a:r>
              <a:rPr lang="en-US" dirty="0" smtClean="0"/>
              <a:t>Can we predict and control traffic flows on road networks?</a:t>
            </a:r>
          </a:p>
          <a:p>
            <a:pPr lvl="1"/>
            <a:endParaRPr lang="en-US" dirty="0"/>
          </a:p>
          <a:p>
            <a:endParaRPr lang="en-US" dirty="0"/>
          </a:p>
        </p:txBody>
      </p:sp>
      <p:pic>
        <p:nvPicPr>
          <p:cNvPr id="4" name="图片 3"/>
          <p:cNvPicPr>
            <a:picLocks noChangeAspect="1"/>
          </p:cNvPicPr>
          <p:nvPr/>
        </p:nvPicPr>
        <p:blipFill>
          <a:blip r:embed="rId2"/>
          <a:stretch>
            <a:fillRect/>
          </a:stretch>
        </p:blipFill>
        <p:spPr>
          <a:xfrm>
            <a:off x="6094412" y="2357149"/>
            <a:ext cx="5823651" cy="4050983"/>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81" y="2843003"/>
            <a:ext cx="5546180" cy="3161420"/>
          </a:xfrm>
          <a:prstGeom prst="rect">
            <a:avLst/>
          </a:prstGeom>
        </p:spPr>
      </p:pic>
      <p:sp>
        <p:nvSpPr>
          <p:cNvPr id="6" name="页脚占位符 5"/>
          <p:cNvSpPr>
            <a:spLocks noGrp="1"/>
          </p:cNvSpPr>
          <p:nvPr>
            <p:ph type="ftr" sz="quarter" idx="3"/>
          </p:nvPr>
        </p:nvSpPr>
        <p:spPr/>
        <p:txBody>
          <a:bodyPr/>
          <a:lstStyle/>
          <a:p>
            <a:r>
              <a:rPr lang="en-US" smtClean="0"/>
              <a:t>Differential Deep Learning on Graphs and its applications  ---  AAAI-2020</a:t>
            </a:r>
            <a:endParaRPr lang="en-US" dirty="0"/>
          </a:p>
        </p:txBody>
      </p:sp>
      <p:sp>
        <p:nvSpPr>
          <p:cNvPr id="7" name="灯片编号占位符 6"/>
          <p:cNvSpPr>
            <a:spLocks noGrp="1"/>
          </p:cNvSpPr>
          <p:nvPr>
            <p:ph type="sldNum" sz="quarter" idx="4"/>
          </p:nvPr>
        </p:nvSpPr>
        <p:spPr/>
        <p:txBody>
          <a:bodyPr/>
          <a:lstStyle/>
          <a:p>
            <a:fld id="{45C09EBD-42BD-6040-A64C-E9C017D82023}" type="slidenum">
              <a:rPr lang="en-US" smtClean="0"/>
              <a:pPr/>
              <a:t>9</a:t>
            </a:fld>
            <a:endParaRPr lang="en-US" dirty="0"/>
          </a:p>
        </p:txBody>
      </p:sp>
    </p:spTree>
    <p:extLst>
      <p:ext uri="{BB962C8B-B14F-4D97-AF65-F5344CB8AC3E}">
        <p14:creationId xmlns:p14="http://schemas.microsoft.com/office/powerpoint/2010/main" val="4034308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23090</TotalTime>
  <Words>1813</Words>
  <Application>Microsoft Office PowerPoint</Application>
  <PresentationFormat>宽屏</PresentationFormat>
  <Paragraphs>479</Paragraphs>
  <Slides>31</Slides>
  <Notes>14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31</vt:i4>
      </vt:variant>
    </vt:vector>
  </HeadingPairs>
  <TitlesOfParts>
    <vt:vector size="45" baseType="lpstr">
      <vt:lpstr>Helvetica Neue</vt:lpstr>
      <vt:lpstr>Helvetica Neue Light</vt:lpstr>
      <vt:lpstr>Open Sans</vt:lpstr>
      <vt:lpstr>DengXian</vt:lpstr>
      <vt:lpstr>宋体</vt:lpstr>
      <vt:lpstr>Arial</vt:lpstr>
      <vt:lpstr>Calibri</vt:lpstr>
      <vt:lpstr>Calibri Light</vt:lpstr>
      <vt:lpstr>Cambria Math</vt:lpstr>
      <vt:lpstr>Courier New</vt:lpstr>
      <vt:lpstr>Georgia</vt:lpstr>
      <vt:lpstr>Times New Roman</vt:lpstr>
      <vt:lpstr>Wingdings</vt:lpstr>
      <vt:lpstr>Retrospect</vt:lpstr>
      <vt:lpstr>PowerPoint 演示文稿</vt:lpstr>
      <vt:lpstr>This Tutorial</vt:lpstr>
      <vt:lpstr>Differential Deep Learning on Graphs</vt:lpstr>
      <vt:lpstr>Graph</vt:lpstr>
      <vt:lpstr>Graph</vt:lpstr>
      <vt:lpstr>Differential Equations</vt:lpstr>
      <vt:lpstr>Differential Equations</vt:lpstr>
      <vt:lpstr>Why Graphs and Differential Equations?</vt:lpstr>
      <vt:lpstr>Why Graphs and Differential Equations?</vt:lpstr>
      <vt:lpstr>Why Graphs and Differential Equations?</vt:lpstr>
      <vt:lpstr>Differential Deep Learning on Graphs</vt:lpstr>
      <vt:lpstr>Residual Net. Differential Equations</vt:lpstr>
      <vt:lpstr>Residual Net. Differential Equations</vt:lpstr>
      <vt:lpstr>RNN  Differential Equations</vt:lpstr>
      <vt:lpstr>RNN  Differential Equations</vt:lpstr>
      <vt:lpstr>Normalizing flowDifferential Equations</vt:lpstr>
      <vt:lpstr>Normalizing flow  Differential Equations</vt:lpstr>
      <vt:lpstr>An example: NICE v.s. Differential NICE</vt:lpstr>
      <vt:lpstr>DEs  DNNS by Numerical Methods</vt:lpstr>
      <vt:lpstr>Why Such Connections</vt:lpstr>
      <vt:lpstr>Why Such Connections</vt:lpstr>
      <vt:lpstr>Differential Deep Learning on Graphs</vt:lpstr>
      <vt:lpstr>Molecular Graph Generation</vt:lpstr>
      <vt:lpstr>Learning Dynamics on Graphs</vt:lpstr>
      <vt:lpstr>Mechanism Discovery</vt:lpstr>
      <vt:lpstr>Why Is It Hard?</vt:lpstr>
      <vt:lpstr>Why Is It Hard?</vt:lpstr>
      <vt:lpstr>Why Is It Hard?</vt:lpstr>
      <vt:lpstr>This Tutorial</vt:lpstr>
      <vt:lpstr>This Tutorial</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chz4001@med.cornell.edu</dc:creator>
  <cp:lastModifiedBy>zang calvin</cp:lastModifiedBy>
  <cp:revision>995</cp:revision>
  <cp:lastPrinted>2019-08-05T19:46:12Z</cp:lastPrinted>
  <dcterms:created xsi:type="dcterms:W3CDTF">2019-08-03T02:01:33Z</dcterms:created>
  <dcterms:modified xsi:type="dcterms:W3CDTF">2020-02-07T18:00:04Z</dcterms:modified>
</cp:coreProperties>
</file>